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08" autoAdjust="0"/>
    <p:restoredTop sz="94649" autoAdjust="0"/>
  </p:normalViewPr>
  <p:slideViewPr>
    <p:cSldViewPr>
      <p:cViewPr>
        <p:scale>
          <a:sx n="93" d="100"/>
          <a:sy n="93" d="100"/>
        </p:scale>
        <p:origin x="-966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48488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>
                <a:solidFill>
                  <a:schemeClr val="lt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ru" sz="1000">
              <a:solidFill>
                <a:schemeClr val="lt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hbmk.org.ua/news/event-250416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hbmk.org.ua/news/event-210416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28363"/>
            <a:ext cx="2736000" cy="2052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28363"/>
            <a:ext cx="8292748" cy="572700"/>
          </a:xfrm>
        </p:spPr>
        <p:txBody>
          <a:bodyPr/>
          <a:lstStyle/>
          <a:p>
            <a:r>
              <a:rPr lang="en-US" dirty="0" smtClean="0"/>
              <a:t>SOS-</a:t>
            </a:r>
            <a:r>
              <a:rPr lang="uk-UA" dirty="0" smtClean="0"/>
              <a:t>Історична </a:t>
            </a:r>
            <a:r>
              <a:rPr lang="uk-UA" dirty="0" err="1" smtClean="0"/>
              <a:t>пам</a:t>
            </a:r>
            <a:r>
              <a:rPr lang="en-US" dirty="0" smtClean="0"/>
              <a:t>’</a:t>
            </a:r>
            <a:r>
              <a:rPr lang="uk-UA" dirty="0" smtClean="0"/>
              <a:t>ятка</a:t>
            </a:r>
            <a:br>
              <a:rPr lang="uk-UA" dirty="0" smtClean="0"/>
            </a:br>
            <a:r>
              <a:rPr lang="uk-UA" sz="3200" dirty="0" smtClean="0"/>
              <a:t> Будинок </a:t>
            </a:r>
            <a:r>
              <a:rPr lang="uk-UA" sz="3200" dirty="0" err="1" smtClean="0"/>
              <a:t>Сурукчі</a:t>
            </a:r>
            <a:r>
              <a:rPr lang="uk-UA" sz="3200" dirty="0" smtClean="0"/>
              <a:t> у </a:t>
            </a:r>
            <a:r>
              <a:rPr lang="uk-UA" sz="3200" dirty="0" err="1" smtClean="0"/>
              <a:t>Харькові</a:t>
            </a: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dirty="0" smtClean="0"/>
              <a:t>Виконали:</a:t>
            </a:r>
            <a:r>
              <a:rPr lang="en-US" dirty="0" smtClean="0"/>
              <a:t> </a:t>
            </a:r>
            <a:r>
              <a:rPr lang="uk-UA" dirty="0" err="1" smtClean="0"/>
              <a:t>Мамаєв</a:t>
            </a:r>
            <a:r>
              <a:rPr lang="uk-UA" dirty="0" smtClean="0"/>
              <a:t> Руслан</a:t>
            </a:r>
            <a:r>
              <a:rPr lang="uk-UA" dirty="0"/>
              <a:t>,</a:t>
            </a:r>
            <a:r>
              <a:rPr lang="uk-UA" dirty="0" smtClean="0"/>
              <a:t> </a:t>
            </a:r>
            <a:r>
              <a:rPr lang="ru-RU" dirty="0" smtClean="0"/>
              <a:t>Косарева </a:t>
            </a:r>
            <a:r>
              <a:rPr lang="ru-RU" dirty="0" err="1" smtClean="0"/>
              <a:t>Дарина</a:t>
            </a:r>
            <a:r>
              <a:rPr lang="ru-RU" dirty="0" smtClean="0"/>
              <a:t> -</a:t>
            </a:r>
            <a:r>
              <a:rPr lang="ru-RU" dirty="0" err="1" smtClean="0"/>
              <a:t>студенти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М-03</a:t>
            </a:r>
            <a:br>
              <a:rPr lang="ru-RU" dirty="0" smtClean="0"/>
            </a:br>
            <a:r>
              <a:rPr lang="ru-RU" dirty="0" err="1" smtClean="0"/>
              <a:t>Харьківського</a:t>
            </a:r>
            <a:r>
              <a:rPr lang="ru-RU" dirty="0" smtClean="0"/>
              <a:t> </a:t>
            </a:r>
            <a:r>
              <a:rPr lang="ru-RU" dirty="0" err="1" smtClean="0"/>
              <a:t>медичного</a:t>
            </a:r>
            <a:r>
              <a:rPr lang="ru-RU" dirty="0" smtClean="0"/>
              <a:t> </a:t>
            </a:r>
            <a:r>
              <a:rPr lang="ru-RU" dirty="0" err="1" smtClean="0"/>
              <a:t>коледжу</a:t>
            </a:r>
            <a:r>
              <a:rPr lang="ru-RU" dirty="0" smtClean="0"/>
              <a:t> №1</a:t>
            </a:r>
            <a:br>
              <a:rPr lang="ru-RU" dirty="0" smtClean="0"/>
            </a:br>
            <a:r>
              <a:rPr lang="ru-RU" dirty="0" err="1" smtClean="0"/>
              <a:t>Керівник</a:t>
            </a:r>
            <a:r>
              <a:rPr lang="ru-RU" dirty="0" smtClean="0"/>
              <a:t>:  Миронова </a:t>
            </a:r>
            <a:r>
              <a:rPr lang="ru-RU" dirty="0" err="1" smtClean="0"/>
              <a:t>Тетяна</a:t>
            </a:r>
            <a:r>
              <a:rPr lang="ru-RU" dirty="0" smtClean="0"/>
              <a:t> </a:t>
            </a:r>
            <a:r>
              <a:rPr lang="ru-RU" dirty="0" err="1" smtClean="0"/>
              <a:t>Борисівна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sz="2400" dirty="0" smtClean="0"/>
              <a:t>Повна версія роботи</a:t>
            </a:r>
            <a:r>
              <a:rPr lang="ru-RU" sz="2400" dirty="0" smtClean="0"/>
              <a:t> представлена на </a:t>
            </a:r>
            <a:r>
              <a:rPr lang="ru-RU" sz="2400" dirty="0" err="1" smtClean="0"/>
              <a:t>сайті</a:t>
            </a:r>
            <a:r>
              <a:rPr lang="ru-RU" sz="2400" dirty="0" smtClean="0"/>
              <a:t>  </a:t>
            </a:r>
            <a:r>
              <a:rPr lang="ru-RU" sz="2400" dirty="0" err="1" smtClean="0"/>
              <a:t>коледжу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hbmk.org.ua/news/event-250416.html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hlinkClick r:id="rId4"/>
              </a:rPr>
              <a:t>http</a:t>
            </a:r>
            <a:r>
              <a:rPr lang="en-US" sz="2400" dirty="0">
                <a:hlinkClick r:id="rId4"/>
              </a:rPr>
              <a:t>://</a:t>
            </a:r>
            <a:r>
              <a:rPr lang="en-US" sz="2400" dirty="0" smtClean="0">
                <a:hlinkClick r:id="rId4"/>
              </a:rPr>
              <a:t>hbmk.org.ua/news/event-210416.html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1280650" y="221525"/>
            <a:ext cx="6626100" cy="551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dirty="0"/>
              <a:t>                           </a:t>
            </a:r>
            <a:r>
              <a:rPr lang="ru" dirty="0" smtClean="0"/>
              <a:t>Будинок Сурукчі</a:t>
            </a:r>
            <a:endParaRPr lang="ru" dirty="0"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9240" y="652859"/>
            <a:ext cx="9134759" cy="148684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ru" sz="1400" dirty="0">
                <a:solidFill>
                  <a:schemeClr val="tx1"/>
                </a:solidFill>
              </a:rPr>
              <a:t>У Харкові, по вулиці </a:t>
            </a:r>
            <a:r>
              <a:rPr lang="ru" sz="1400" dirty="0" smtClean="0">
                <a:solidFill>
                  <a:schemeClr val="tx1"/>
                </a:solidFill>
              </a:rPr>
              <a:t>Садовій , 7 розташований </a:t>
            </a:r>
            <a:r>
              <a:rPr lang="ru" sz="1400" dirty="0">
                <a:solidFill>
                  <a:schemeClr val="tx1"/>
                </a:solidFill>
              </a:rPr>
              <a:t>невеликий дуже старий будиночок</a:t>
            </a:r>
            <a:r>
              <a:rPr lang="ru" sz="1400" dirty="0" smtClean="0">
                <a:solidFill>
                  <a:schemeClr val="tx1"/>
                </a:solidFill>
              </a:rPr>
              <a:t>. </a:t>
            </a:r>
            <a:r>
              <a:rPr lang="uk-UA" sz="1400" dirty="0" smtClean="0">
                <a:solidFill>
                  <a:schemeClr val="tx1"/>
                </a:solidFill>
              </a:rPr>
              <a:t> </a:t>
            </a:r>
            <a:r>
              <a:rPr lang="uk-UA" sz="1400" dirty="0">
                <a:solidFill>
                  <a:schemeClr val="tx1"/>
                </a:solidFill>
              </a:rPr>
              <a:t>Цей будинок є пам'яткою архітектури , його охоронний номер - 199. Він побудований за проектом відомого харківського архітектора </a:t>
            </a:r>
            <a:r>
              <a:rPr lang="uk-UA" sz="1400" dirty="0" smtClean="0">
                <a:solidFill>
                  <a:schemeClr val="tx1"/>
                </a:solidFill>
              </a:rPr>
              <a:t>Віктора </a:t>
            </a:r>
            <a:r>
              <a:rPr lang="uk-UA" sz="1400" dirty="0">
                <a:solidFill>
                  <a:schemeClr val="tx1"/>
                </a:solidFill>
              </a:rPr>
              <a:t>Величко в 1890- і роки і належав одному з «батьків » української отоларингології , видатному медику Степану Гавриловичу </a:t>
            </a:r>
            <a:r>
              <a:rPr lang="uk-UA" sz="1400" dirty="0" err="1">
                <a:solidFill>
                  <a:schemeClr val="tx1"/>
                </a:solidFill>
              </a:rPr>
              <a:t>Сурукчі</a:t>
            </a:r>
            <a:r>
              <a:rPr lang="uk-UA" sz="1400" dirty="0">
                <a:solidFill>
                  <a:schemeClr val="tx1"/>
                </a:solidFill>
              </a:rPr>
              <a:t> .</a:t>
            </a:r>
            <a:r>
              <a:rPr lang="ru" sz="1400" dirty="0" smtClean="0">
                <a:solidFill>
                  <a:schemeClr val="tx1"/>
                </a:solidFill>
              </a:rPr>
              <a:t> З цим будинком повязано імя Федіра Шаляпіна. Ц</a:t>
            </a:r>
            <a:r>
              <a:rPr lang="uk-UA" sz="1400" dirty="0" smtClean="0">
                <a:solidFill>
                  <a:schemeClr val="tx1"/>
                </a:solidFill>
              </a:rPr>
              <a:t>е був відомий бас, співак</a:t>
            </a:r>
            <a:r>
              <a:rPr lang="ru" sz="1400" dirty="0" smtClean="0">
                <a:solidFill>
                  <a:schemeClr val="tx1"/>
                </a:solidFill>
              </a:rPr>
              <a:t>  світового рівня. І в цьому будинку він часто бував. Будинок руйнується, знаходиться в поганому стані. Жаль, якщо він зникне.</a:t>
            </a:r>
          </a:p>
          <a:p>
            <a:pPr lvl="0">
              <a:spcBef>
                <a:spcPts val="0"/>
              </a:spcBef>
              <a:buNone/>
            </a:pPr>
            <a:endParaRPr sz="1400" dirty="0">
              <a:solidFill>
                <a:schemeClr val="tx1"/>
              </a:solidFill>
            </a:endParaRPr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2031925"/>
            <a:ext cx="4464496" cy="27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5796136" y="4759181"/>
            <a:ext cx="2712602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dirty="0" smtClean="0"/>
              <a:t>Будинок </a:t>
            </a:r>
            <a:r>
              <a:rPr lang="uk-UA" dirty="0" err="1" smtClean="0"/>
              <a:t>Сурукчі</a:t>
            </a:r>
            <a:r>
              <a:rPr lang="uk-UA" dirty="0" smtClean="0"/>
              <a:t> на Садовій, 7</a:t>
            </a:r>
            <a:endParaRPr lang="ru-RU" dirty="0"/>
          </a:p>
        </p:txBody>
      </p:sp>
      <p:pic>
        <p:nvPicPr>
          <p:cNvPr id="1026" name="Picture 2" descr="C:\Users\Таня\Pictures\114718093_large_D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65920"/>
            <a:ext cx="3810000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84467" y="4813870"/>
            <a:ext cx="10881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Ф.Шаляпін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5699" y="2499742"/>
            <a:ext cx="2086661" cy="255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5044500" y="0"/>
            <a:ext cx="4099500" cy="264375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uk-UA" sz="1400" dirty="0"/>
              <a:t>Саме сюди приїхав Федір Шаляпін в 1905 році після безуспішного звернення за допомогою до багатьох </a:t>
            </a:r>
            <a:r>
              <a:rPr lang="uk-UA" sz="1400" dirty="0" smtClean="0"/>
              <a:t>світил </a:t>
            </a:r>
            <a:r>
              <a:rPr lang="uk-UA" sz="1400" dirty="0"/>
              <a:t>медичної науки . А справа була в тому , що у співака почалися проблеми з голосовими зв'язками , він став втрачати голос - своє найголовніше багатство . Професор </a:t>
            </a:r>
            <a:r>
              <a:rPr lang="uk-UA" sz="1400" dirty="0" err="1"/>
              <a:t>Сурукчі</a:t>
            </a:r>
            <a:r>
              <a:rPr lang="uk-UA" sz="1400" dirty="0"/>
              <a:t> вилікував Шаляпіна від </a:t>
            </a:r>
            <a:r>
              <a:rPr lang="uk-UA" sz="1400" dirty="0" err="1" smtClean="0"/>
              <a:t>дисфонії</a:t>
            </a:r>
            <a:r>
              <a:rPr lang="uk-UA" sz="1400" dirty="0" smtClean="0"/>
              <a:t> </a:t>
            </a:r>
            <a:r>
              <a:rPr lang="uk-UA" sz="1400" dirty="0"/>
              <a:t>, і між цими видатними людьми зав'язалася міцна дружба . Під час своїх приїздів до Харкова Федір Іванович зупинявся в сімействі </a:t>
            </a:r>
            <a:r>
              <a:rPr lang="uk-UA" sz="1400" dirty="0" err="1"/>
              <a:t>Сурукчі</a:t>
            </a:r>
            <a:r>
              <a:rPr lang="uk-UA" sz="1400" dirty="0"/>
              <a:t> , співав для гостей господаря будинку </a:t>
            </a:r>
            <a:r>
              <a:rPr lang="uk-UA" sz="1400" dirty="0" smtClean="0"/>
              <a:t>.</a:t>
            </a:r>
            <a:endParaRPr sz="1400" dirty="0"/>
          </a:p>
        </p:txBody>
      </p:sp>
      <p:pic>
        <p:nvPicPr>
          <p:cNvPr id="3074" name="Picture 2" descr="C:\Users\rusma\Desktop\387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6922" y="555526"/>
            <a:ext cx="4629150" cy="35027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23660" y="4712395"/>
            <a:ext cx="161775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dirty="0" smtClean="0"/>
              <a:t>Лікар С.Г.</a:t>
            </a:r>
            <a:r>
              <a:rPr lang="uk-UA" dirty="0" err="1" smtClean="0"/>
              <a:t>Сурукчі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3300" y="4047934"/>
            <a:ext cx="439248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dirty="0" smtClean="0"/>
              <a:t>Професор </a:t>
            </a:r>
            <a:r>
              <a:rPr lang="uk-UA" dirty="0" err="1" smtClean="0"/>
              <a:t>Сурукчі</a:t>
            </a:r>
            <a:r>
              <a:rPr lang="uk-UA" dirty="0" smtClean="0"/>
              <a:t> з родиною і Ф. Шаляпін у дворі будинку по Садовій,7</a:t>
            </a:r>
            <a:endParaRPr lang="ru-RU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222780" y="51470"/>
            <a:ext cx="8901650" cy="393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uk-UA" sz="1400" dirty="0" smtClean="0"/>
              <a:t>Будинок представляє </a:t>
            </a:r>
            <a:r>
              <a:rPr lang="uk-UA" sz="1400" dirty="0"/>
              <a:t>не тільки історичну , а й архітектурну цінність . Сто років тому тут була </a:t>
            </a:r>
            <a:r>
              <a:rPr lang="uk-UA" sz="1400" dirty="0" smtClean="0"/>
              <a:t>шикарна  </a:t>
            </a:r>
            <a:r>
              <a:rPr lang="uk-UA" sz="1400" dirty="0" err="1" smtClean="0"/>
              <a:t>веранда-полуротонда</a:t>
            </a:r>
            <a:r>
              <a:rPr lang="uk-UA" sz="1400" dirty="0" smtClean="0"/>
              <a:t>,  масивні мармурові сходи виходили </a:t>
            </a:r>
            <a:r>
              <a:rPr lang="uk-UA" sz="1400" dirty="0"/>
              <a:t>у внутрішній дворик , в якому колись був прекрасний сад з трьома мармуровими </a:t>
            </a:r>
            <a:r>
              <a:rPr lang="uk-UA" sz="1400" dirty="0" smtClean="0"/>
              <a:t>фонтанами, де  любили </a:t>
            </a:r>
            <a:r>
              <a:rPr lang="uk-UA" sz="1400" dirty="0"/>
              <a:t>співати Шаляпін з </a:t>
            </a:r>
            <a:r>
              <a:rPr lang="uk-UA" sz="1400" dirty="0" err="1" smtClean="0"/>
              <a:t>Вертинським</a:t>
            </a:r>
            <a:r>
              <a:rPr lang="uk-UA" sz="1400" dirty="0" smtClean="0"/>
              <a:t>.</a:t>
            </a:r>
            <a:r>
              <a:rPr lang="en-US" sz="1400" dirty="0" smtClean="0"/>
              <a:t> </a:t>
            </a:r>
            <a:r>
              <a:rPr lang="ru" sz="1400" dirty="0" smtClean="0"/>
              <a:t>На </a:t>
            </a:r>
            <a:r>
              <a:rPr lang="ru" sz="1400" dirty="0"/>
              <a:t>даху будинку сховався маленький янгол з разбитим глечиком. Як би це сумно не було, але зараз це відображення стану будівлі.</a:t>
            </a:r>
          </a:p>
          <a:p>
            <a:pPr lvl="0">
              <a:spcBef>
                <a:spcPts val="0"/>
              </a:spcBef>
              <a:buNone/>
            </a:pPr>
            <a:r>
              <a:rPr lang="ru" sz="1400" dirty="0" smtClean="0"/>
              <a:t>Мармурові </a:t>
            </a:r>
            <a:r>
              <a:rPr lang="ru" sz="1400" dirty="0"/>
              <a:t>сходи поламались та </a:t>
            </a:r>
            <a:r>
              <a:rPr lang="ru" sz="1400" dirty="0" smtClean="0"/>
              <a:t>провалились, </a:t>
            </a:r>
            <a:r>
              <a:rPr lang="ru" sz="1400" dirty="0"/>
              <a:t>фарба </a:t>
            </a:r>
            <a:r>
              <a:rPr lang="ru" sz="1400" dirty="0" smtClean="0"/>
              <a:t>злізла, </a:t>
            </a:r>
            <a:r>
              <a:rPr lang="ru" sz="1400" dirty="0"/>
              <a:t>отвалились куски стін від безцінного будинку. </a:t>
            </a:r>
          </a:p>
          <a:p>
            <a:pPr lvl="0">
              <a:spcBef>
                <a:spcPts val="0"/>
              </a:spcBef>
              <a:buNone/>
            </a:pPr>
            <a:endParaRPr sz="1400" dirty="0"/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7904" y="1640500"/>
            <a:ext cx="2627224" cy="350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97100" y="1515600"/>
            <a:ext cx="2846900" cy="3631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rusma\Downloads\114718092_large_D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1" y="2067694"/>
            <a:ext cx="3659903" cy="242773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03648" y="4527946"/>
            <a:ext cx="792088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dirty="0" smtClean="0"/>
              <a:t>Янгол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139952" y="4835723"/>
            <a:ext cx="172819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dirty="0" smtClean="0"/>
              <a:t>Мармурові Сходи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092280" y="4839747"/>
            <a:ext cx="1584176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dirty="0" smtClean="0"/>
              <a:t>Стіна будинку</a:t>
            </a:r>
            <a:endParaRPr lang="ru-RU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107504" y="123477"/>
            <a:ext cx="2880320" cy="502002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ru" sz="1400" dirty="0" smtClean="0">
                <a:solidFill>
                  <a:schemeClr val="tx1"/>
                </a:solidFill>
              </a:rPr>
              <a:t>В часи революції Сурукчі віддав будинок на потреби радянськіої влади (а є думка,  його банально реквізували).  </a:t>
            </a:r>
            <a:r>
              <a:rPr lang="uk-UA" sz="1400" dirty="0"/>
              <a:t>Довгий час в приміщенні </a:t>
            </a:r>
            <a:r>
              <a:rPr lang="uk-UA" sz="1400" dirty="0" smtClean="0"/>
              <a:t>розташовувався дитячий садок, потім  </a:t>
            </a:r>
            <a:r>
              <a:rPr lang="uk-UA" sz="1400" dirty="0"/>
              <a:t>бухгалтерія </a:t>
            </a:r>
            <a:r>
              <a:rPr lang="uk-UA" sz="1400" dirty="0" smtClean="0"/>
              <a:t>РОНО. Сьогодні будівля  пустує та руйнується. Харківська </a:t>
            </a:r>
            <a:r>
              <a:rPr lang="uk-UA" sz="1400" dirty="0"/>
              <a:t>інтелігенція в особняку на </a:t>
            </a:r>
            <a:r>
              <a:rPr lang="uk-UA" sz="1400" dirty="0" smtClean="0"/>
              <a:t>Садовій, 7 </a:t>
            </a:r>
            <a:r>
              <a:rPr lang="uk-UA" sz="1400" dirty="0"/>
              <a:t>безуспішно намагалася створити </a:t>
            </a:r>
            <a:r>
              <a:rPr lang="uk-UA" sz="1400" dirty="0" err="1"/>
              <a:t>Шаляпінський</a:t>
            </a:r>
            <a:r>
              <a:rPr lang="uk-UA" sz="1400" dirty="0"/>
              <a:t> </a:t>
            </a:r>
            <a:r>
              <a:rPr lang="uk-UA" sz="1400" dirty="0" smtClean="0"/>
              <a:t>музей. </a:t>
            </a:r>
            <a:r>
              <a:rPr lang="uk-UA" sz="1400" dirty="0"/>
              <a:t>Виношувалася </a:t>
            </a:r>
            <a:r>
              <a:rPr lang="uk-UA" sz="1400" dirty="0" smtClean="0"/>
              <a:t> </a:t>
            </a:r>
            <a:r>
              <a:rPr lang="uk-UA" sz="1400" dirty="0"/>
              <a:t>ідея об'єднати його з музеєм фотографії </a:t>
            </a:r>
            <a:r>
              <a:rPr lang="uk-UA" sz="1400" dirty="0" smtClean="0"/>
              <a:t> </a:t>
            </a:r>
            <a:r>
              <a:rPr lang="uk-UA" sz="1400" dirty="0"/>
              <a:t>Володимира </a:t>
            </a:r>
            <a:r>
              <a:rPr lang="uk-UA" sz="1400" dirty="0" err="1"/>
              <a:t>Оглобліна</a:t>
            </a:r>
            <a:r>
              <a:rPr lang="uk-UA" sz="1400" dirty="0"/>
              <a:t> </a:t>
            </a:r>
            <a:r>
              <a:rPr lang="uk-UA" sz="1400" dirty="0" smtClean="0"/>
              <a:t> </a:t>
            </a:r>
            <a:r>
              <a:rPr lang="uk-UA" sz="1400" dirty="0"/>
              <a:t>і музеєм приватної колекції </a:t>
            </a:r>
            <a:r>
              <a:rPr lang="uk-UA" sz="1400" dirty="0" smtClean="0"/>
              <a:t> </a:t>
            </a:r>
            <a:r>
              <a:rPr lang="uk-UA" sz="1400" dirty="0"/>
              <a:t>Іллі </a:t>
            </a:r>
            <a:r>
              <a:rPr lang="uk-UA" sz="1400" dirty="0" err="1" smtClean="0"/>
              <a:t>Лучківського</a:t>
            </a:r>
            <a:r>
              <a:rPr lang="uk-UA" sz="1400" dirty="0" smtClean="0"/>
              <a:t>.</a:t>
            </a:r>
            <a:r>
              <a:rPr lang="uk-UA" sz="1400" dirty="0"/>
              <a:t/>
            </a:r>
            <a:br>
              <a:rPr lang="uk-UA" sz="1400" dirty="0"/>
            </a:br>
            <a:r>
              <a:rPr lang="en-US" sz="1400" dirty="0"/>
              <a:t/>
            </a:r>
            <a:br>
              <a:rPr lang="en-US" sz="1400" dirty="0"/>
            </a:br>
            <a:endParaRPr sz="1400" dirty="0"/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3808" y="0"/>
            <a:ext cx="6300192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5262502" y="4835723"/>
            <a:ext cx="1584176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dirty="0" smtClean="0"/>
              <a:t>Будинок </a:t>
            </a:r>
            <a:r>
              <a:rPr lang="uk-UA" dirty="0" err="1" smtClean="0"/>
              <a:t>Сурукчі</a:t>
            </a:r>
            <a:endParaRPr lang="ru-RU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689050" y="361500"/>
            <a:ext cx="7948500" cy="1226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400" dirty="0" smtClean="0"/>
              <a:t>.</a:t>
            </a:r>
            <a:endParaRPr lang="ru" sz="1400" dirty="0"/>
          </a:p>
          <a:p>
            <a:pPr lvl="0" rtl="0">
              <a:spcBef>
                <a:spcPts val="0"/>
              </a:spcBef>
              <a:buNone/>
            </a:pPr>
            <a:endParaRPr sz="1400" dirty="0"/>
          </a:p>
        </p:txBody>
      </p:sp>
      <p:pic>
        <p:nvPicPr>
          <p:cNvPr id="2052" name="Picture 4" descr="http://ic.pics.livejournal.com/zarajsky/20736925/1137680/1137680_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" y="2859703"/>
            <a:ext cx="2916000" cy="19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112" y="2679703"/>
            <a:ext cx="3456000" cy="23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 descr="http://ic.pics.livejournal.com/zarajsky/20736925/1134486/1134486_origin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112" y="0"/>
            <a:ext cx="3456000" cy="23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://ic.pics.livejournal.com/zarajsky/20736925/1135157/1135157_origina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84258"/>
            <a:ext cx="1620000" cy="243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5" y="483518"/>
            <a:ext cx="25922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Харківська інтелігенція проводила акції на захист будинку </a:t>
            </a:r>
            <a:r>
              <a:rPr lang="uk-UA" dirty="0" err="1" smtClean="0">
                <a:solidFill>
                  <a:schemeClr val="tx1"/>
                </a:solidFill>
              </a:rPr>
              <a:t>Сурукчі</a:t>
            </a:r>
            <a:r>
              <a:rPr lang="uk-UA" dirty="0" smtClean="0">
                <a:solidFill>
                  <a:schemeClr val="tx1"/>
                </a:solidFill>
              </a:rPr>
              <a:t>. Зверталась  </a:t>
            </a:r>
            <a:r>
              <a:rPr lang="uk-UA" dirty="0">
                <a:solidFill>
                  <a:schemeClr val="tx1"/>
                </a:solidFill>
              </a:rPr>
              <a:t>до  влади з проханням  </a:t>
            </a:r>
            <a:r>
              <a:rPr lang="uk-UA" dirty="0" err="1">
                <a:solidFill>
                  <a:schemeClr val="tx1"/>
                </a:solidFill>
              </a:rPr>
              <a:t>зберігти</a:t>
            </a:r>
            <a:r>
              <a:rPr lang="uk-UA" dirty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 будинок. На </a:t>
            </a:r>
            <a:r>
              <a:rPr lang="uk-UA" dirty="0">
                <a:solidFill>
                  <a:schemeClr val="tx1"/>
                </a:solidFill>
              </a:rPr>
              <a:t>сьогодні будинок </a:t>
            </a:r>
            <a:r>
              <a:rPr lang="uk-UA" dirty="0" smtClean="0">
                <a:solidFill>
                  <a:schemeClr val="tx1"/>
                </a:solidFill>
              </a:rPr>
              <a:t>залишається </a:t>
            </a:r>
            <a:r>
              <a:rPr lang="uk-UA" dirty="0">
                <a:solidFill>
                  <a:schemeClr val="tx1"/>
                </a:solidFill>
              </a:rPr>
              <a:t>в тому ж стані</a:t>
            </a:r>
            <a:r>
              <a:rPr lang="uk-UA" dirty="0" smtClean="0">
                <a:solidFill>
                  <a:schemeClr val="tx1"/>
                </a:solidFill>
              </a:rPr>
              <a:t>.</a:t>
            </a:r>
            <a:r>
              <a:rPr lang="uk-UA" dirty="0"/>
              <a:t> . </a:t>
            </a:r>
            <a:r>
              <a:rPr lang="uk-UA" dirty="0" smtClean="0">
                <a:solidFill>
                  <a:schemeClr val="tx1"/>
                </a:solidFill>
              </a:rPr>
              <a:t>Він </a:t>
            </a:r>
            <a:r>
              <a:rPr lang="ru" dirty="0" smtClean="0">
                <a:solidFill>
                  <a:schemeClr val="tx1"/>
                </a:solidFill>
              </a:rPr>
              <a:t>увійшов  </a:t>
            </a:r>
            <a:r>
              <a:rPr lang="ru" dirty="0">
                <a:solidFill>
                  <a:schemeClr val="tx1"/>
                </a:solidFill>
              </a:rPr>
              <a:t>до списку з п'яти забутих історичних будівель Харкова.</a:t>
            </a:r>
            <a:r>
              <a:rPr lang="uk-UA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AutoShape 11" descr="http://ic.pics.livejournal.com/zarajsky/20736925/1139261/1139261_origina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3" descr="http://ic.pics.livejournal.com/zarajsky/20736925/1139261/1139261_original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5" descr="http://ic.pics.livejournal.com/zarajsky/20736925/1139261/1139261_original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5" name="Picture 17" descr="http://ic.pics.livejournal.com/zarajsky/20736925/1139261/1139261_origina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202" y="3002613"/>
            <a:ext cx="1332000" cy="185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ня\Downloads\IMAG007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" r="17303"/>
          <a:stretch/>
        </p:blipFill>
        <p:spPr bwMode="auto">
          <a:xfrm>
            <a:off x="3624060" y="1851670"/>
            <a:ext cx="2883571" cy="203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23400" y="411510"/>
            <a:ext cx="8520600" cy="572700"/>
          </a:xfrm>
        </p:spPr>
        <p:txBody>
          <a:bodyPr/>
          <a:lstStyle/>
          <a:p>
            <a:r>
              <a:rPr lang="uk-UA" sz="2000" dirty="0" smtClean="0"/>
              <a:t>Ми теж турбуємось про долю будинку відомого лікаря </a:t>
            </a:r>
            <a:r>
              <a:rPr lang="uk-UA" sz="2000" dirty="0" err="1" smtClean="0"/>
              <a:t>Сурукчі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23528" y="880760"/>
            <a:ext cx="3540220" cy="3973688"/>
          </a:xfrm>
        </p:spPr>
        <p:txBody>
          <a:bodyPr/>
          <a:lstStyle/>
          <a:p>
            <a:r>
              <a:rPr lang="uk-UA" sz="1400" dirty="0" smtClean="0">
                <a:solidFill>
                  <a:schemeClr val="tx1"/>
                </a:solidFill>
              </a:rPr>
              <a:t>Під час акції «</a:t>
            </a:r>
            <a:r>
              <a:rPr lang="en-US" sz="1400" dirty="0" smtClean="0">
                <a:solidFill>
                  <a:schemeClr val="tx1"/>
                </a:solidFill>
              </a:rPr>
              <a:t>SOS-</a:t>
            </a:r>
            <a:r>
              <a:rPr lang="uk-UA" sz="1400" dirty="0">
                <a:solidFill>
                  <a:schemeClr val="tx1"/>
                </a:solidFill>
              </a:rPr>
              <a:t>Історична </a:t>
            </a:r>
            <a:r>
              <a:rPr lang="uk-UA" sz="1400" dirty="0" err="1">
                <a:solidFill>
                  <a:schemeClr val="tx1"/>
                </a:solidFill>
              </a:rPr>
              <a:t>пам</a:t>
            </a:r>
            <a:r>
              <a:rPr lang="en-US" sz="1400" dirty="0">
                <a:solidFill>
                  <a:schemeClr val="tx1"/>
                </a:solidFill>
              </a:rPr>
              <a:t>’</a:t>
            </a:r>
            <a:r>
              <a:rPr lang="uk-UA" sz="1400" dirty="0" smtClean="0">
                <a:solidFill>
                  <a:schemeClr val="tx1"/>
                </a:solidFill>
              </a:rPr>
              <a:t>ятка» було проведено: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1400" dirty="0" smtClean="0">
                <a:solidFill>
                  <a:schemeClr val="tx1"/>
                </a:solidFill>
              </a:rPr>
              <a:t>Дослідження історії дома.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1400" dirty="0" smtClean="0">
                <a:solidFill>
                  <a:schemeClr val="tx1"/>
                </a:solidFill>
              </a:rPr>
              <a:t>Спілкуванння з відомим краєзнавцем М.М.Красиковим.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1400" dirty="0" smtClean="0">
                <a:solidFill>
                  <a:schemeClr val="tx1"/>
                </a:solidFill>
              </a:rPr>
              <a:t>Екскурсія до будівлі.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1400" dirty="0" smtClean="0">
                <a:solidFill>
                  <a:schemeClr val="tx1"/>
                </a:solidFill>
              </a:rPr>
              <a:t>Презентація повної версії роботи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uk-UA" sz="1400" dirty="0" smtClean="0">
                <a:solidFill>
                  <a:schemeClr val="tx1"/>
                </a:solidFill>
              </a:rPr>
              <a:t>на сайті коледжу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1400" dirty="0" smtClean="0">
                <a:solidFill>
                  <a:schemeClr val="tx1"/>
                </a:solidFill>
              </a:rPr>
              <a:t>Презентація роботи колективу коледжу 25.04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1400" dirty="0" smtClean="0">
                <a:solidFill>
                  <a:schemeClr val="tx1"/>
                </a:solidFill>
              </a:rPr>
              <a:t>Виставка </a:t>
            </a:r>
            <a:r>
              <a:rPr lang="uk-UA" sz="1400" dirty="0">
                <a:solidFill>
                  <a:schemeClr val="tx1"/>
                </a:solidFill>
              </a:rPr>
              <a:t>«</a:t>
            </a:r>
            <a:r>
              <a:rPr lang="en-US" sz="1400" dirty="0">
                <a:solidFill>
                  <a:schemeClr val="tx1"/>
                </a:solidFill>
              </a:rPr>
              <a:t>SOS-</a:t>
            </a:r>
            <a:r>
              <a:rPr lang="uk-UA" sz="1400" dirty="0">
                <a:solidFill>
                  <a:schemeClr val="tx1"/>
                </a:solidFill>
              </a:rPr>
              <a:t>Історична </a:t>
            </a:r>
            <a:r>
              <a:rPr lang="uk-UA" sz="1400" dirty="0" err="1">
                <a:solidFill>
                  <a:schemeClr val="tx1"/>
                </a:solidFill>
              </a:rPr>
              <a:t>пам</a:t>
            </a:r>
            <a:r>
              <a:rPr lang="en-US" sz="1400" dirty="0">
                <a:solidFill>
                  <a:schemeClr val="tx1"/>
                </a:solidFill>
              </a:rPr>
              <a:t>’</a:t>
            </a:r>
            <a:r>
              <a:rPr lang="uk-UA" sz="1400" dirty="0">
                <a:solidFill>
                  <a:schemeClr val="tx1"/>
                </a:solidFill>
              </a:rPr>
              <a:t>ятка»</a:t>
            </a:r>
            <a:br>
              <a:rPr lang="uk-UA" sz="1400" dirty="0">
                <a:solidFill>
                  <a:schemeClr val="tx1"/>
                </a:solidFill>
              </a:rPr>
            </a:br>
            <a:endParaRPr lang="uk-UA" sz="1400" dirty="0" smtClean="0">
              <a:solidFill>
                <a:schemeClr val="tx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98703"/>
            <a:ext cx="2196000" cy="3927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dark-2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457</Words>
  <Application>Microsoft Office PowerPoint</Application>
  <PresentationFormat>Экран (16:9)</PresentationFormat>
  <Paragraphs>25</Paragraphs>
  <Slides>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simple-dark-2</vt:lpstr>
      <vt:lpstr>SOS-Історична пам’ятка  Будинок Сурукчі у Харькові  Виконали: Мамаєв Руслан, Косарева Дарина -студенти групи М-03 Харьківського медичного коледжу №1 Керівник:  Миронова Тетяна Борисівна Повна версія роботи представлена на сайті  коледжу http://hbmk.org.ua/news/event-250416.html http://hbmk.org.ua/news/event-210416.html  </vt:lpstr>
      <vt:lpstr>                           Будинок Сурукчі</vt:lpstr>
      <vt:lpstr>Саме сюди приїхав Федір Шаляпін в 1905 році після безуспішного звернення за допомогою до багатьох світил медичної науки . А справа була в тому , що у співака почалися проблеми з голосовими зв'язками , він став втрачати голос - своє найголовніше багатство . Професор Сурукчі вилікував Шаляпіна від дисфонії , і між цими видатними людьми зав'язалася міцна дружба . Під час своїх приїздів до Харкова Федір Іванович зупинявся в сімействі Сурукчі , співав для гостей господаря будинку .</vt:lpstr>
      <vt:lpstr>Будинок представляє не тільки історичну , а й архітектурну цінність . Сто років тому тут була шикарна  веранда-полуротонда,  масивні мармурові сходи виходили у внутрішній дворик , в якому колись був прекрасний сад з трьома мармуровими фонтанами, де  любили співати Шаляпін з Вертинським. На даху будинку сховався маленький янгол з разбитим глечиком. Як би це сумно не було, але зараз це відображення стану будівлі. Мармурові сходи поламались та провалились, фарба злізла, отвалились куски стін від безцінного будинку.  </vt:lpstr>
      <vt:lpstr>В часи революції Сурукчі віддав будинок на потреби радянськіої влади (а є думка,  його банально реквізували).  Довгий час в приміщенні розташовувався дитячий садок, потім  бухгалтерія РОНО. Сьогодні будівля  пустує та руйнується. Харківська інтелігенція в особняку на Садовій, 7 безуспішно намагалася створити Шаляпінський музей. Виношувалася  ідея об'єднати його з музеєм фотографії  Володимира Оглобліна  і музеєм приватної колекції  Іллі Лучківського.  </vt:lpstr>
      <vt:lpstr>. </vt:lpstr>
      <vt:lpstr>Ми теж турбуємось про долю будинку відомого лікаря Сурукчі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 Сурукчи</dc:title>
  <dc:creator>Таня</dc:creator>
  <cp:lastModifiedBy>user</cp:lastModifiedBy>
  <cp:revision>40</cp:revision>
  <dcterms:modified xsi:type="dcterms:W3CDTF">2016-05-08T21:17:06Z</dcterms:modified>
</cp:coreProperties>
</file>