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56" r:id="rId2"/>
    <p:sldId id="264" r:id="rId3"/>
    <p:sldId id="262" r:id="rId4"/>
    <p:sldId id="257" r:id="rId5"/>
    <p:sldId id="268" r:id="rId6"/>
    <p:sldId id="267" r:id="rId7"/>
    <p:sldId id="269" r:id="rId8"/>
    <p:sldId id="258" r:id="rId9"/>
    <p:sldId id="259" r:id="rId10"/>
    <p:sldId id="270" r:id="rId1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промовчанням" id="{B4DCEE7E-DB50-49E3-836F-AF82660908D9}">
          <p14:sldIdLst>
            <p14:sldId id="256"/>
            <p14:sldId id="264"/>
            <p14:sldId id="262"/>
            <p14:sldId id="257"/>
            <p14:sldId id="268"/>
            <p14:sldId id="267"/>
            <p14:sldId id="269"/>
            <p14:sldId id="258"/>
            <p14:sldId id="259"/>
            <p14:sldId id="270"/>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9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660"/>
  </p:normalViewPr>
  <p:slideViewPr>
    <p:cSldViewPr snapToGrid="0">
      <p:cViewPr>
        <p:scale>
          <a:sx n="81" d="100"/>
          <a:sy n="81" d="100"/>
        </p:scale>
        <p:origin x="-1758" y="-7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smtClean="0"/>
              <a:t>Зразок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AB375233-EA64-4D13-B51A-99F9E6AAF054}" type="datetimeFigureOut">
              <a:rPr lang="uk-UA" smtClean="0"/>
              <a:t>06.07.2016</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17462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AB375233-EA64-4D13-B51A-99F9E6AAF054}" type="datetimeFigureOut">
              <a:rPr lang="uk-UA" smtClean="0"/>
              <a:t>06.07.2016</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123316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smtClean="0"/>
              <a:t>Зразок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Зразок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AB375233-EA64-4D13-B51A-99F9E6AAF054}" type="datetimeFigureOut">
              <a:rPr lang="uk-UA" smtClean="0"/>
              <a:t>06.07.2016</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3903CC-350C-4D18-94F8-99D70E248AFC}"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831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smtClean="0"/>
              <a:t>Зразок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Зразок тексту</a:t>
            </a:r>
          </a:p>
        </p:txBody>
      </p:sp>
      <p:sp>
        <p:nvSpPr>
          <p:cNvPr id="5" name="Date Placeholder 4"/>
          <p:cNvSpPr>
            <a:spLocks noGrp="1"/>
          </p:cNvSpPr>
          <p:nvPr>
            <p:ph type="dt" sz="half" idx="10"/>
          </p:nvPr>
        </p:nvSpPr>
        <p:spPr/>
        <p:txBody>
          <a:bodyPr/>
          <a:lstStyle/>
          <a:p>
            <a:fld id="{AB375233-EA64-4D13-B51A-99F9E6AAF054}" type="datetimeFigureOut">
              <a:rPr lang="uk-UA" smtClean="0"/>
              <a:t>06.07.2016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4183974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smtClean="0"/>
              <a:t>Зразок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Зразок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Зразок тексту</a:t>
            </a:r>
          </a:p>
        </p:txBody>
      </p:sp>
      <p:sp>
        <p:nvSpPr>
          <p:cNvPr id="5" name="Date Placeholder 4"/>
          <p:cNvSpPr>
            <a:spLocks noGrp="1"/>
          </p:cNvSpPr>
          <p:nvPr>
            <p:ph type="dt" sz="half" idx="10"/>
          </p:nvPr>
        </p:nvSpPr>
        <p:spPr/>
        <p:txBody>
          <a:bodyPr/>
          <a:lstStyle/>
          <a:p>
            <a:fld id="{AB375233-EA64-4D13-B51A-99F9E6AAF054}" type="datetimeFigureOut">
              <a:rPr lang="uk-UA" smtClean="0"/>
              <a:t>06.07.2016</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3903CC-350C-4D18-94F8-99D70E248AFC}"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184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smtClean="0"/>
              <a:t>Зразок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Зразок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Зразок тексту</a:t>
            </a:r>
          </a:p>
        </p:txBody>
      </p:sp>
      <p:sp>
        <p:nvSpPr>
          <p:cNvPr id="5" name="Date Placeholder 4"/>
          <p:cNvSpPr>
            <a:spLocks noGrp="1"/>
          </p:cNvSpPr>
          <p:nvPr>
            <p:ph type="dt" sz="half" idx="10"/>
          </p:nvPr>
        </p:nvSpPr>
        <p:spPr/>
        <p:txBody>
          <a:bodyPr/>
          <a:lstStyle/>
          <a:p>
            <a:fld id="{AB375233-EA64-4D13-B51A-99F9E6AAF054}" type="datetimeFigureOut">
              <a:rPr lang="uk-UA" smtClean="0"/>
              <a:t>06.07.2016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2245746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B375233-EA64-4D13-B51A-99F9E6AAF054}" type="datetimeFigureOut">
              <a:rPr lang="uk-UA" smtClean="0"/>
              <a:t>06.07.2016</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63187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B375233-EA64-4D13-B51A-99F9E6AAF054}" type="datetimeFigureOut">
              <a:rPr lang="uk-UA" smtClean="0"/>
              <a:t>06.07.2016</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100430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smtClean="0"/>
              <a:t>Зразок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B375233-EA64-4D13-B51A-99F9E6AAF054}" type="datetimeFigureOut">
              <a:rPr lang="uk-UA" smtClean="0"/>
              <a:t>06.07.2016</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184016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AB375233-EA64-4D13-B51A-99F9E6AAF054}" type="datetimeFigureOut">
              <a:rPr lang="uk-UA" smtClean="0"/>
              <a:t>06.07.2016</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100333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AB375233-EA64-4D13-B51A-99F9E6AAF054}" type="datetimeFigureOut">
              <a:rPr lang="uk-UA" smtClean="0"/>
              <a:t>06.07.2016</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142351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uk-UA" smtClean="0"/>
              <a:t>Зразок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AB375233-EA64-4D13-B51A-99F9E6AAF054}" type="datetimeFigureOut">
              <a:rPr lang="uk-UA" smtClean="0"/>
              <a:t>06.07.2016</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315420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AB375233-EA64-4D13-B51A-99F9E6AAF054}" type="datetimeFigureOut">
              <a:rPr lang="uk-UA" smtClean="0"/>
              <a:t>06.07.2016</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362487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75233-EA64-4D13-B51A-99F9E6AAF054}" type="datetimeFigureOut">
              <a:rPr lang="uk-UA" smtClean="0"/>
              <a:t>06.07.2016</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382031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smtClean="0"/>
              <a:t>Зразок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AB375233-EA64-4D13-B51A-99F9E6AAF054}" type="datetimeFigureOut">
              <a:rPr lang="uk-UA" smtClean="0"/>
              <a:t>06.07.2016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49364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AB375233-EA64-4D13-B51A-99F9E6AAF054}" type="datetimeFigureOut">
              <a:rPr lang="uk-UA" smtClean="0"/>
              <a:t>06.07.2016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3903CC-350C-4D18-94F8-99D70E248AFC}" type="slidenum">
              <a:rPr lang="uk-UA" smtClean="0"/>
              <a:t>‹№›</a:t>
            </a:fld>
            <a:endParaRPr lang="uk-UA"/>
          </a:p>
        </p:txBody>
      </p:sp>
    </p:spTree>
    <p:extLst>
      <p:ext uri="{BB962C8B-B14F-4D97-AF65-F5344CB8AC3E}">
        <p14:creationId xmlns:p14="http://schemas.microsoft.com/office/powerpoint/2010/main" val="424724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375233-EA64-4D13-B51A-99F9E6AAF054}" type="datetimeFigureOut">
              <a:rPr lang="uk-UA" smtClean="0"/>
              <a:t>06.07.2016</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43903CC-350C-4D18-94F8-99D70E248AFC}" type="slidenum">
              <a:rPr lang="uk-UA" smtClean="0"/>
              <a:t>‹№›</a:t>
            </a:fld>
            <a:endParaRPr lang="uk-UA"/>
          </a:p>
        </p:txBody>
      </p:sp>
    </p:spTree>
    <p:extLst>
      <p:ext uri="{BB962C8B-B14F-4D97-AF65-F5344CB8AC3E}">
        <p14:creationId xmlns:p14="http://schemas.microsoft.com/office/powerpoint/2010/main" val="291256896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19755"/>
            <a:ext cx="9062187" cy="939788"/>
          </a:xfrm>
        </p:spPr>
        <p:txBody>
          <a:bodyPr>
            <a:normAutofit fontScale="90000"/>
          </a:bodyPr>
          <a:lstStyle/>
          <a:p>
            <a:r>
              <a:rPr lang="en-US" sz="5300" b="1" dirty="0" smtClean="0">
                <a:solidFill>
                  <a:srgbClr val="FB5911"/>
                </a:solidFill>
              </a:rPr>
              <a:t>SOS</a:t>
            </a:r>
            <a:r>
              <a:rPr lang="en-US" sz="5300" dirty="0" smtClean="0"/>
              <a:t>-</a:t>
            </a:r>
            <a:r>
              <a:rPr lang="uk-UA" sz="5300" b="1" dirty="0" smtClean="0">
                <a:solidFill>
                  <a:srgbClr val="002060"/>
                </a:solidFill>
              </a:rPr>
              <a:t>ІСТОРИЧНА ПАМ’ЯТКА</a:t>
            </a:r>
            <a:r>
              <a:rPr lang="uk-UA" b="1" dirty="0" smtClean="0">
                <a:solidFill>
                  <a:srgbClr val="002060"/>
                </a:solidFill>
              </a:rPr>
              <a:t/>
            </a:r>
            <a:br>
              <a:rPr lang="uk-UA" b="1" dirty="0" smtClean="0">
                <a:solidFill>
                  <a:srgbClr val="002060"/>
                </a:solidFill>
              </a:rPr>
            </a:br>
            <a:r>
              <a:rPr lang="uk-UA" b="1" dirty="0">
                <a:solidFill>
                  <a:srgbClr val="002060"/>
                </a:solidFill>
              </a:rPr>
              <a:t> </a:t>
            </a:r>
            <a:r>
              <a:rPr lang="uk-UA" b="1" dirty="0" smtClean="0">
                <a:solidFill>
                  <a:srgbClr val="002060"/>
                </a:solidFill>
              </a:rPr>
              <a:t>            </a:t>
            </a:r>
            <a:r>
              <a:rPr lang="uk-UA" i="1" dirty="0" smtClean="0">
                <a:solidFill>
                  <a:srgbClr val="002060"/>
                </a:solidFill>
              </a:rPr>
              <a:t>Досліджуємо і зберігаємо разом</a:t>
            </a:r>
            <a:r>
              <a:rPr lang="uk-UA" i="1" dirty="0" smtClean="0"/>
              <a:t>                       </a:t>
            </a:r>
            <a:endParaRPr lang="uk-UA" i="1" dirty="0"/>
          </a:p>
        </p:txBody>
      </p:sp>
      <p:sp>
        <p:nvSpPr>
          <p:cNvPr id="3" name="Підзаголовок 2"/>
          <p:cNvSpPr>
            <a:spLocks noGrp="1"/>
          </p:cNvSpPr>
          <p:nvPr>
            <p:ph type="body" idx="1"/>
          </p:nvPr>
        </p:nvSpPr>
        <p:spPr>
          <a:xfrm>
            <a:off x="1349829" y="1282259"/>
            <a:ext cx="9984346" cy="1481070"/>
          </a:xfrm>
        </p:spPr>
        <p:txBody>
          <a:bodyPr>
            <a:normAutofit/>
          </a:bodyPr>
          <a:lstStyle/>
          <a:p>
            <a:r>
              <a:rPr lang="uk-UA" sz="3200" dirty="0" smtClean="0">
                <a:solidFill>
                  <a:schemeClr val="tx1"/>
                </a:solidFill>
              </a:rPr>
              <a:t>Костел св. Михайла та монастир реформатів у м. Рава-Руська.</a:t>
            </a:r>
            <a:endParaRPr lang="uk-UA" sz="3200" dirty="0">
              <a:solidFill>
                <a:schemeClr val="tx1"/>
              </a:solidFill>
            </a:endParaRPr>
          </a:p>
        </p:txBody>
      </p:sp>
      <p:sp>
        <p:nvSpPr>
          <p:cNvPr id="5" name="Місце для тексту 4"/>
          <p:cNvSpPr>
            <a:spLocks noGrp="1"/>
          </p:cNvSpPr>
          <p:nvPr>
            <p:ph type="body" sz="quarter" idx="3"/>
          </p:nvPr>
        </p:nvSpPr>
        <p:spPr>
          <a:xfrm>
            <a:off x="6083381" y="5154615"/>
            <a:ext cx="5655543" cy="1188128"/>
          </a:xfrm>
        </p:spPr>
        <p:txBody>
          <a:bodyPr/>
          <a:lstStyle/>
          <a:p>
            <a:r>
              <a:rPr lang="uk-UA" dirty="0" smtClean="0">
                <a:solidFill>
                  <a:schemeClr val="tx1"/>
                </a:solidFill>
                <a:latin typeface="Times New Roman" panose="02020603050405020304" pitchFamily="18" charset="0"/>
                <a:cs typeface="Times New Roman" panose="02020603050405020304" pitchFamily="18" charset="0"/>
              </a:rPr>
              <a:t>Автор проекту : студентка НУ «ЛП» Гедз Юлія.</a:t>
            </a:r>
          </a:p>
          <a:p>
            <a:r>
              <a:rPr lang="uk-UA" dirty="0" smtClean="0">
                <a:solidFill>
                  <a:schemeClr val="tx1"/>
                </a:solidFill>
                <a:latin typeface="Times New Roman" panose="02020603050405020304" pitchFamily="18" charset="0"/>
                <a:cs typeface="Times New Roman" panose="02020603050405020304" pitchFamily="18" charset="0"/>
              </a:rPr>
              <a:t>Науковий </a:t>
            </a:r>
            <a:r>
              <a:rPr lang="uk-UA" dirty="0">
                <a:solidFill>
                  <a:schemeClr val="tx1"/>
                </a:solidFill>
                <a:latin typeface="Times New Roman" panose="02020603050405020304" pitchFamily="18" charset="0"/>
                <a:cs typeface="Times New Roman" panose="02020603050405020304" pitchFamily="18" charset="0"/>
              </a:rPr>
              <a:t>консультант: кандидат історичних </a:t>
            </a:r>
            <a:r>
              <a:rPr lang="uk-UA" dirty="0" smtClean="0">
                <a:solidFill>
                  <a:schemeClr val="tx1"/>
                </a:solidFill>
                <a:latin typeface="Times New Roman" panose="02020603050405020304" pitchFamily="18" charset="0"/>
                <a:cs typeface="Times New Roman" panose="02020603050405020304" pitchFamily="18" charset="0"/>
              </a:rPr>
              <a:t>наук, Хома Іван Ярославович.</a:t>
            </a:r>
          </a:p>
          <a:p>
            <a:r>
              <a:rPr lang="uk-UA" dirty="0" smtClean="0">
                <a:solidFill>
                  <a:schemeClr val="tx1"/>
                </a:solidFill>
                <a:latin typeface="Times New Roman" panose="02020603050405020304" pitchFamily="18" charset="0"/>
                <a:cs typeface="Times New Roman" panose="02020603050405020304" pitchFamily="18" charset="0"/>
              </a:rPr>
              <a:t>Фотозйомка: Брик Анастасія.</a:t>
            </a:r>
          </a:p>
          <a:p>
            <a:r>
              <a:rPr lang="uk-UA" dirty="0">
                <a:solidFill>
                  <a:schemeClr val="tx1"/>
                </a:solidFill>
                <a:latin typeface="Times New Roman" panose="02020603050405020304" pitchFamily="18" charset="0"/>
                <a:cs typeface="Times New Roman" panose="02020603050405020304" pitchFamily="18" charset="0"/>
              </a:rPr>
              <a:t> </a:t>
            </a:r>
            <a:r>
              <a:rPr lang="uk-UA" dirty="0" smtClean="0">
                <a:solidFill>
                  <a:schemeClr val="tx1"/>
                </a:solidFill>
                <a:latin typeface="Times New Roman" panose="02020603050405020304" pitchFamily="18" charset="0"/>
                <a:cs typeface="Times New Roman" panose="02020603050405020304" pitchFamily="18" charset="0"/>
              </a:rPr>
              <a:t>                </a:t>
            </a:r>
          </a:p>
          <a:p>
            <a:r>
              <a:rPr lang="uk-UA" dirty="0">
                <a:solidFill>
                  <a:schemeClr val="tx1"/>
                </a:solidFill>
                <a:latin typeface="Times New Roman" panose="02020603050405020304" pitchFamily="18" charset="0"/>
                <a:cs typeface="Times New Roman" panose="02020603050405020304" pitchFamily="18" charset="0"/>
              </a:rPr>
              <a:t> </a:t>
            </a:r>
            <a:r>
              <a:rPr lang="uk-UA" dirty="0" smtClean="0">
                <a:solidFill>
                  <a:schemeClr val="tx1"/>
                </a:solidFill>
                <a:latin typeface="Times New Roman" panose="02020603050405020304" pitchFamily="18" charset="0"/>
                <a:cs typeface="Times New Roman" panose="02020603050405020304" pitchFamily="18" charset="0"/>
              </a:rPr>
              <a:t>                    2016 р.</a:t>
            </a:r>
            <a:endParaRPr lang="uk-UA"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6587" y="2763329"/>
            <a:ext cx="4829717" cy="4220852"/>
          </a:xfrm>
          <a:prstGeom prst="rect">
            <a:avLst/>
          </a:prstGeom>
        </p:spPr>
      </p:pic>
      <p:pic>
        <p:nvPicPr>
          <p:cNvPr id="6" name="Нино Рота - Спокойные мелодии">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4124" y="6037943"/>
            <a:ext cx="609600" cy="609600"/>
          </a:xfrm>
          <a:prstGeom prst="rect">
            <a:avLst/>
          </a:prstGeom>
        </p:spPr>
      </p:pic>
    </p:spTree>
    <p:extLst>
      <p:ext uri="{BB962C8B-B14F-4D97-AF65-F5344CB8AC3E}">
        <p14:creationId xmlns:p14="http://schemas.microsoft.com/office/powerpoint/2010/main" val="420065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vol="80000" numSld="999">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785" y="1043268"/>
            <a:ext cx="10203845" cy="926206"/>
          </a:xfrm>
        </p:spPr>
        <p:txBody>
          <a:bodyPr>
            <a:noAutofit/>
          </a:bodyPr>
          <a:lstStyle/>
          <a:p>
            <a:r>
              <a:rPr lang="ru-RU" sz="2400" dirty="0" smtClean="0">
                <a:latin typeface="Times New Roman" panose="02020603050405020304" pitchFamily="18" charset="0"/>
                <a:cs typeface="Times New Roman" panose="02020603050405020304" pitchFamily="18" charset="0"/>
              </a:rPr>
              <a:t>Дана </a:t>
            </a:r>
            <a:r>
              <a:rPr lang="ru-RU" sz="2400" dirty="0">
                <a:latin typeface="Times New Roman" panose="02020603050405020304" pitchFamily="18" charset="0"/>
                <a:cs typeface="Times New Roman" panose="02020603050405020304" pitchFamily="18" charset="0"/>
              </a:rPr>
              <a:t>архітектурна перлина не має господаря і заростає </a:t>
            </a:r>
            <a:r>
              <a:rPr lang="ru-RU" sz="2400" dirty="0" smtClean="0">
                <a:latin typeface="Times New Roman" panose="02020603050405020304" pitchFamily="18" charset="0"/>
                <a:cs typeface="Times New Roman" panose="02020603050405020304" pitchFamily="18" charset="0"/>
              </a:rPr>
              <a:t>травою. </a:t>
            </a:r>
            <a:r>
              <a:rPr lang="ru-RU" sz="2400" dirty="0">
                <a:latin typeface="Times New Roman" panose="02020603050405020304" pitchFamily="18" charset="0"/>
                <a:cs typeface="Times New Roman" panose="02020603050405020304" pitchFamily="18" charset="0"/>
              </a:rPr>
              <a:t>Грошей на порятунок архітектурної спадщини місто не має, а держава не </a:t>
            </a:r>
            <a:r>
              <a:rPr lang="ru-RU" sz="2400" dirty="0" smtClean="0">
                <a:latin typeface="Times New Roman" panose="02020603050405020304" pitchFamily="18" charset="0"/>
                <a:cs typeface="Times New Roman" panose="02020603050405020304" pitchFamily="18" charset="0"/>
              </a:rPr>
              <a:t>виділяє.</a:t>
            </a:r>
            <a:endParaRPr lang="uk-UA" sz="2400" dirty="0">
              <a:latin typeface="Times New Roman" panose="02020603050405020304" pitchFamily="18" charset="0"/>
              <a:cs typeface="Times New Roman" panose="02020603050405020304" pitchFamily="18" charset="0"/>
            </a:endParaRPr>
          </a:p>
        </p:txBody>
      </p:sp>
      <p:pic>
        <p:nvPicPr>
          <p:cNvPr id="4" name="Місце для вмісту 3"/>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156502" y="2317204"/>
            <a:ext cx="4589701" cy="3594199"/>
          </a:xfr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0750" y="2124020"/>
            <a:ext cx="5926852" cy="4445139"/>
          </a:xfrm>
          <a:prstGeom prst="rect">
            <a:avLst/>
          </a:prstGeom>
        </p:spPr>
      </p:pic>
    </p:spTree>
    <p:extLst>
      <p:ext uri="{BB962C8B-B14F-4D97-AF65-F5344CB8AC3E}">
        <p14:creationId xmlns:p14="http://schemas.microsoft.com/office/powerpoint/2010/main" val="364604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623462" y="437615"/>
            <a:ext cx="8915400" cy="3777622"/>
          </a:xfrm>
        </p:spPr>
        <p:txBody>
          <a:bodyPr>
            <a:noAutofit/>
          </a:bodyPr>
          <a:lstStyle/>
          <a:p>
            <a:pPr marL="0" indent="0">
              <a:buNone/>
            </a:pPr>
            <a:r>
              <a:rPr lang="ru-RU" sz="1100" dirty="0" smtClean="0"/>
              <a:t> </a:t>
            </a:r>
            <a:r>
              <a:rPr lang="uk-UA" sz="2400" dirty="0" smtClean="0">
                <a:solidFill>
                  <a:schemeClr val="tx1"/>
                </a:solidFill>
                <a:latin typeface="Times New Roman" panose="02020603050405020304" pitchFamily="18" charset="0"/>
                <a:cs typeface="Times New Roman" panose="02020603050405020304" pitchFamily="18" charset="0"/>
              </a:rPr>
              <a:t>Костел св.Михайла з монастирем реформатів, </a:t>
            </a:r>
            <a:r>
              <a:rPr lang="ru-RU" sz="2400" dirty="0" smtClean="0">
                <a:solidFill>
                  <a:schemeClr val="tx1"/>
                </a:solidFill>
                <a:latin typeface="Times New Roman" panose="02020603050405020304" pitchFamily="18" charset="0"/>
                <a:cs typeface="Times New Roman" panose="02020603050405020304" pitchFamily="18" charset="0"/>
              </a:rPr>
              <a:t>пам’ятка архітектури національного значення,</a:t>
            </a:r>
            <a:r>
              <a:rPr lang="uk-UA" sz="2400" dirty="0" smtClean="0">
                <a:solidFill>
                  <a:schemeClr val="tx1"/>
                </a:solidFill>
                <a:latin typeface="Times New Roman" panose="02020603050405020304" pitchFamily="18" charset="0"/>
                <a:cs typeface="Times New Roman" panose="02020603050405020304" pitchFamily="18" charset="0"/>
              </a:rPr>
              <a:t> знаходиться на північній околиці міста Рава-Руська, що на Львівщині.</a:t>
            </a:r>
          </a:p>
          <a:p>
            <a:pPr marL="0" indent="0">
              <a:buNone/>
            </a:pPr>
            <a:endParaRPr lang="uk-UA" sz="2400" dirty="0">
              <a:solidFill>
                <a:schemeClr val="tx1"/>
              </a:solidFill>
              <a:latin typeface="Times New Roman" panose="02020603050405020304" pitchFamily="18" charset="0"/>
              <a:cs typeface="Times New Roman" panose="02020603050405020304" pitchFamily="18" charset="0"/>
            </a:endParaRPr>
          </a:p>
          <a:p>
            <a:pPr marL="0" indent="0">
              <a:buNone/>
            </a:pPr>
            <a:endParaRPr lang="uk-UA" sz="24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uk-UA" sz="2400" dirty="0">
              <a:solidFill>
                <a:schemeClr val="tx1"/>
              </a:solidFill>
              <a:latin typeface="Times New Roman" panose="02020603050405020304" pitchFamily="18" charset="0"/>
              <a:cs typeface="Times New Roman" panose="02020603050405020304" pitchFamily="18" charset="0"/>
            </a:endParaRPr>
          </a:p>
          <a:p>
            <a:pPr marL="0" indent="0">
              <a:buNone/>
            </a:pPr>
            <a:r>
              <a:rPr lang="uk-UA" sz="2400" dirty="0" smtClean="0">
                <a:solidFill>
                  <a:schemeClr val="tx1"/>
                </a:solidFill>
                <a:latin typeface="Times New Roman" panose="02020603050405020304" pitchFamily="18" charset="0"/>
                <a:cs typeface="Times New Roman" panose="02020603050405020304" pitchFamily="18" charset="0"/>
              </a:rPr>
              <a:t> </a:t>
            </a:r>
          </a:p>
          <a:p>
            <a:pPr marL="0" indent="0">
              <a:buNone/>
            </a:pPr>
            <a:r>
              <a:rPr lang="ru-RU" sz="2400" dirty="0" smtClean="0">
                <a:solidFill>
                  <a:schemeClr val="tx1"/>
                </a:solidFill>
                <a:latin typeface="Times New Roman" panose="02020603050405020304" pitchFamily="18" charset="0"/>
                <a:cs typeface="Times New Roman" panose="02020603050405020304" pitchFamily="18" charset="0"/>
              </a:rPr>
              <a:t>.</a:t>
            </a:r>
            <a:endParaRPr lang="uk-UA"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uk-UA" sz="2400" dirty="0" smtClean="0">
                <a:solidFill>
                  <a:schemeClr val="tx1"/>
                </a:solidFill>
                <a:latin typeface="Times New Roman" panose="02020603050405020304" pitchFamily="18" charset="0"/>
                <a:cs typeface="Times New Roman" panose="02020603050405020304" pitchFamily="18" charset="0"/>
              </a:rPr>
              <a:t>  </a:t>
            </a:r>
            <a:endParaRPr lang="uk-UA" sz="2400" dirty="0">
              <a:solidFill>
                <a:schemeClr val="tx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1315" y="1792965"/>
            <a:ext cx="9279694" cy="484454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962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0561" y="743380"/>
            <a:ext cx="8911687" cy="1280890"/>
          </a:xfrm>
        </p:spPr>
        <p:txBody>
          <a:bodyPr>
            <a:normAutofit fontScale="90000"/>
          </a:bodyPr>
          <a:lstStyle/>
          <a:p>
            <a:r>
              <a:rPr lang="uk-UA" sz="2400" dirty="0" smtClean="0">
                <a:solidFill>
                  <a:prstClr val="black"/>
                </a:solidFill>
                <a:latin typeface="Times New Roman" panose="02020603050405020304" pitchFamily="18" charset="0"/>
                <a:cs typeface="Times New Roman" panose="02020603050405020304" pitchFamily="18" charset="0"/>
              </a:rPr>
              <a:t>    Костел </a:t>
            </a:r>
            <a:r>
              <a:rPr lang="uk-UA" sz="2400" dirty="0">
                <a:solidFill>
                  <a:prstClr val="black"/>
                </a:solidFill>
                <a:latin typeface="Times New Roman" panose="02020603050405020304" pitchFamily="18" charset="0"/>
                <a:cs typeface="Times New Roman" panose="02020603050405020304" pitchFamily="18" charset="0"/>
              </a:rPr>
              <a:t>був побудований у 1732-1939 роках, на місці старого дерев’яного костелу. Нагадаю, що останній постійно був місцем для проведення богослужінь монахів Ордену Братів Менших Францисканців, які прийшли в місто Рава-Руська у 1725 році і, дотримуючись своєї статутної мети, жили між людьми, мандрували, проповідували на мові простого народу бідність і аскетизм, займалися доброчинністю</a:t>
            </a:r>
            <a:r>
              <a:rPr lang="ru-RU" sz="2400" dirty="0">
                <a:solidFill>
                  <a:prstClr val="black"/>
                </a:solidFill>
                <a:latin typeface="Times New Roman" panose="02020603050405020304" pitchFamily="18" charset="0"/>
                <a:cs typeface="Times New Roman" panose="02020603050405020304" pitchFamily="18" charset="0"/>
              </a:rPr>
              <a:t>. Брати реформати працювали тут до 1946 року. Деякі члени ордену загинули мученицькою смертю в концтаборах в часи гітлерівського терору.</a:t>
            </a:r>
            <a:r>
              <a:rPr lang="uk-UA" sz="2400" dirty="0">
                <a:solidFill>
                  <a:prstClr val="black"/>
                </a:solidFill>
                <a:latin typeface="Times New Roman" panose="02020603050405020304" pitchFamily="18" charset="0"/>
                <a:cs typeface="Times New Roman" panose="02020603050405020304" pitchFamily="18" charset="0"/>
              </a:rPr>
              <a:t/>
            </a:r>
            <a:br>
              <a:rPr lang="uk-UA" sz="2400" dirty="0">
                <a:solidFill>
                  <a:prstClr val="black"/>
                </a:solidFill>
                <a:latin typeface="Times New Roman" panose="02020603050405020304" pitchFamily="18" charset="0"/>
                <a:cs typeface="Times New Roman" panose="02020603050405020304" pitchFamily="18" charset="0"/>
              </a:rPr>
            </a:br>
            <a:r>
              <a:rPr lang="uk-UA" sz="2400" dirty="0" smtClean="0">
                <a:solidFill>
                  <a:prstClr val="black"/>
                </a:solidFill>
                <a:latin typeface="Times New Roman" panose="02020603050405020304" pitchFamily="18" charset="0"/>
                <a:cs typeface="Times New Roman" panose="02020603050405020304" pitchFamily="18" charset="0"/>
              </a:rPr>
              <a:t>    Костел було </a:t>
            </a:r>
            <a:r>
              <a:rPr lang="uk-UA" sz="2400" dirty="0" smtClean="0">
                <a:solidFill>
                  <a:srgbClr val="000000"/>
                </a:solidFill>
                <a:latin typeface="Times New Roman" panose="02020603050405020304" pitchFamily="18" charset="0"/>
                <a:cs typeface="Times New Roman" panose="02020603050405020304" pitchFamily="18" charset="0"/>
              </a:rPr>
              <a:t>збудовано </a:t>
            </a:r>
            <a:r>
              <a:rPr lang="uk-UA" sz="2400" dirty="0">
                <a:solidFill>
                  <a:srgbClr val="000000"/>
                </a:solidFill>
                <a:latin typeface="Times New Roman" panose="02020603050405020304" pitchFamily="18" charset="0"/>
                <a:cs typeface="Times New Roman" panose="02020603050405020304" pitchFamily="18" charset="0"/>
              </a:rPr>
              <a:t>у бароковому стилі </a:t>
            </a:r>
            <a:r>
              <a:rPr lang="en-US" sz="2400" dirty="0">
                <a:solidFill>
                  <a:srgbClr val="000000"/>
                </a:solidFill>
                <a:latin typeface="Times New Roman" panose="02020603050405020304" pitchFamily="18" charset="0"/>
                <a:cs typeface="Times New Roman" panose="02020603050405020304" pitchFamily="18" charset="0"/>
              </a:rPr>
              <a:t>XVIII </a:t>
            </a:r>
            <a:r>
              <a:rPr lang="uk-UA" sz="2400" dirty="0">
                <a:solidFill>
                  <a:srgbClr val="000000"/>
                </a:solidFill>
                <a:latin typeface="Times New Roman" panose="02020603050405020304" pitchFamily="18" charset="0"/>
                <a:cs typeface="Times New Roman" panose="02020603050405020304" pitchFamily="18" charset="0"/>
              </a:rPr>
              <a:t>століття</a:t>
            </a:r>
            <a:r>
              <a:rPr lang="uk-UA" sz="2400" dirty="0" smtClean="0">
                <a:solidFill>
                  <a:prstClr val="black"/>
                </a:solidFill>
                <a:latin typeface="Times New Roman" panose="02020603050405020304" pitchFamily="18" charset="0"/>
                <a:cs typeface="Times New Roman" panose="02020603050405020304" pitchFamily="18" charset="0"/>
              </a:rPr>
              <a:t> за </a:t>
            </a:r>
            <a:r>
              <a:rPr lang="uk-UA" sz="2400" dirty="0">
                <a:solidFill>
                  <a:prstClr val="black"/>
                </a:solidFill>
                <a:latin typeface="Times New Roman" panose="02020603050405020304" pitchFamily="18" charset="0"/>
                <a:cs typeface="Times New Roman" panose="02020603050405020304" pitchFamily="18" charset="0"/>
              </a:rPr>
              <a:t>проектом відомого італійського архітектора </a:t>
            </a:r>
            <a:r>
              <a:rPr lang="uk-UA" sz="2400" dirty="0" smtClean="0">
                <a:solidFill>
                  <a:prstClr val="black"/>
                </a:solidFill>
                <a:latin typeface="Times New Roman" panose="02020603050405020304" pitchFamily="18" charset="0"/>
                <a:cs typeface="Times New Roman" panose="02020603050405020304" pitchFamily="18" charset="0"/>
              </a:rPr>
              <a:t>Паоло </a:t>
            </a:r>
            <a:r>
              <a:rPr lang="uk-UA" sz="2400" dirty="0">
                <a:solidFill>
                  <a:prstClr val="black"/>
                </a:solidFill>
                <a:latin typeface="Times New Roman" panose="02020603050405020304" pitchFamily="18" charset="0"/>
                <a:cs typeface="Times New Roman" panose="02020603050405020304" pitchFamily="18" charset="0"/>
              </a:rPr>
              <a:t>Фонтани, який був придворним будівничим </a:t>
            </a:r>
            <a:r>
              <a:rPr lang="ru-RU" sz="2400" dirty="0">
                <a:solidFill>
                  <a:prstClr val="black"/>
                </a:solidFill>
                <a:latin typeface="Times New Roman" panose="02020603050405020304" pitchFamily="18" charset="0"/>
                <a:cs typeface="Times New Roman" panose="02020603050405020304" pitchFamily="18" charset="0"/>
              </a:rPr>
              <a:t>покровителя ордену Святого Губерта, князя Павла Карла Санґушко.</a:t>
            </a:r>
            <a:r>
              <a:rPr lang="uk-UA" sz="2400" dirty="0">
                <a:solidFill>
                  <a:prstClr val="black"/>
                </a:solidFill>
                <a:latin typeface="Times New Roman" panose="02020603050405020304" pitchFamily="18" charset="0"/>
                <a:cs typeface="Times New Roman" panose="02020603050405020304" pitchFamily="18" charset="0"/>
              </a:rPr>
              <a:t> </a:t>
            </a:r>
            <a:r>
              <a:rPr lang="ru-RU" sz="2400" dirty="0">
                <a:solidFill>
                  <a:prstClr val="black"/>
                </a:solidFill>
                <a:latin typeface="Times New Roman" panose="02020603050405020304" pitchFamily="18" charset="0"/>
                <a:cs typeface="Times New Roman" panose="02020603050405020304" pitchFamily="18" charset="0"/>
              </a:rPr>
              <a:t>Вівтарі були виконані монахами </a:t>
            </a:r>
            <a:r>
              <a:rPr lang="uk-UA" sz="2400" dirty="0">
                <a:solidFill>
                  <a:prstClr val="black"/>
                </a:solidFill>
                <a:latin typeface="Times New Roman" panose="02020603050405020304" pitchFamily="18" charset="0"/>
                <a:cs typeface="Times New Roman" panose="02020603050405020304" pitchFamily="18" charset="0"/>
              </a:rPr>
              <a:t>Себастяном Вольським, Хомою Ґронським, художником Іваном </a:t>
            </a:r>
            <a:r>
              <a:rPr lang="uk-UA" sz="2400" dirty="0" smtClean="0">
                <a:solidFill>
                  <a:prstClr val="black"/>
                </a:solidFill>
                <a:latin typeface="Times New Roman" panose="02020603050405020304" pitchFamily="18" charset="0"/>
                <a:cs typeface="Times New Roman" panose="02020603050405020304" pitchFamily="18" charset="0"/>
              </a:rPr>
              <a:t>Пташковським</a:t>
            </a:r>
            <a:r>
              <a:rPr lang="ru-RU" sz="2400" dirty="0" smtClean="0">
                <a:solidFill>
                  <a:prstClr val="black"/>
                </a:solidFill>
                <a:latin typeface="Times New Roman" panose="02020603050405020304" pitchFamily="18" charset="0"/>
                <a:cs typeface="Times New Roman" panose="02020603050405020304" pitchFamily="18" charset="0"/>
              </a:rPr>
              <a:t>. </a:t>
            </a:r>
            <a:r>
              <a:rPr lang="ru-RU" sz="2400" dirty="0">
                <a:solidFill>
                  <a:prstClr val="black"/>
                </a:solidFill>
                <a:latin typeface="Times New Roman" panose="02020603050405020304" pitchFamily="18" charset="0"/>
                <a:cs typeface="Times New Roman" panose="02020603050405020304" pitchFamily="18" charset="0"/>
              </a:rPr>
              <a:t>Будівництво тривало близько 8 років через відсутність компетентного керівника. </a:t>
            </a:r>
            <a:r>
              <a:rPr lang="ru-RU" sz="2400" dirty="0" smtClean="0">
                <a:solidFill>
                  <a:prstClr val="black"/>
                </a:solidFill>
                <a:latin typeface="Times New Roman" panose="02020603050405020304" pitchFamily="18" charset="0"/>
                <a:cs typeface="Times New Roman" panose="02020603050405020304" pitchFamily="18" charset="0"/>
              </a:rPr>
              <a:t>А вже у</a:t>
            </a:r>
            <a:r>
              <a:rPr lang="uk-UA" sz="2400" dirty="0" smtClean="0">
                <a:solidFill>
                  <a:prstClr val="black"/>
                </a:solidFill>
                <a:latin typeface="Times New Roman" panose="02020603050405020304" pitchFamily="18" charset="0"/>
                <a:cs typeface="Times New Roman" panose="02020603050405020304" pitchFamily="18" charset="0"/>
              </a:rPr>
              <a:t> </a:t>
            </a:r>
            <a:r>
              <a:rPr lang="uk-UA" sz="2400" dirty="0">
                <a:solidFill>
                  <a:prstClr val="black"/>
                </a:solidFill>
                <a:latin typeface="Times New Roman" panose="02020603050405020304" pitchFamily="18" charset="0"/>
                <a:cs typeface="Times New Roman" panose="02020603050405020304" pitchFamily="18" charset="0"/>
              </a:rPr>
              <a:t>1738 року відбулося освячення костелу на ім’я святого </a:t>
            </a:r>
            <a:r>
              <a:rPr lang="uk-UA" sz="2400" dirty="0" smtClean="0">
                <a:solidFill>
                  <a:prstClr val="black"/>
                </a:solidFill>
                <a:latin typeface="Times New Roman" panose="02020603050405020304" pitchFamily="18" charset="0"/>
                <a:cs typeface="Times New Roman" panose="02020603050405020304" pitchFamily="18" charset="0"/>
              </a:rPr>
              <a:t>Михайла.</a:t>
            </a:r>
            <a:endParaRPr lang="uk-UA" dirty="0"/>
          </a:p>
        </p:txBody>
      </p:sp>
    </p:spTree>
    <p:extLst>
      <p:ext uri="{BB962C8B-B14F-4D97-AF65-F5344CB8AC3E}">
        <p14:creationId xmlns:p14="http://schemas.microsoft.com/office/powerpoint/2010/main" val="191413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Місце для тексту 30"/>
          <p:cNvSpPr>
            <a:spLocks noGrp="1"/>
          </p:cNvSpPr>
          <p:nvPr>
            <p:ph type="body" idx="1"/>
          </p:nvPr>
        </p:nvSpPr>
        <p:spPr>
          <a:xfrm>
            <a:off x="1996906" y="6281738"/>
            <a:ext cx="3992732" cy="576262"/>
          </a:xfrm>
        </p:spPr>
        <p:txBody>
          <a:bodyPr/>
          <a:lstStyle/>
          <a:p>
            <a:r>
              <a:rPr lang="ru-RU" sz="2000" dirty="0">
                <a:solidFill>
                  <a:schemeClr val="tx1"/>
                </a:solidFill>
              </a:rPr>
              <a:t>Одна з найдавніших фотографій </a:t>
            </a:r>
            <a:r>
              <a:rPr lang="ru-RU" sz="2000" dirty="0" smtClean="0">
                <a:solidFill>
                  <a:schemeClr val="tx1"/>
                </a:solidFill>
              </a:rPr>
              <a:t>костелу</a:t>
            </a:r>
            <a:r>
              <a:rPr lang="ru-RU" sz="2000" dirty="0" smtClean="0"/>
              <a:t>.</a:t>
            </a:r>
            <a:endParaRPr lang="ru-RU" sz="2000" dirty="0"/>
          </a:p>
          <a:p>
            <a:endParaRPr lang="uk-UA" dirty="0"/>
          </a:p>
        </p:txBody>
      </p:sp>
      <p:pic>
        <p:nvPicPr>
          <p:cNvPr id="29" name="Місце для вмісту 28"/>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901522" y="1305353"/>
            <a:ext cx="5776430" cy="4310250"/>
          </a:xfrm>
        </p:spPr>
      </p:pic>
      <p:sp>
        <p:nvSpPr>
          <p:cNvPr id="32" name="Місце для тексту 31"/>
          <p:cNvSpPr>
            <a:spLocks noGrp="1"/>
          </p:cNvSpPr>
          <p:nvPr>
            <p:ph type="body" sz="quarter" idx="3"/>
          </p:nvPr>
        </p:nvSpPr>
        <p:spPr>
          <a:xfrm>
            <a:off x="7410082" y="5705476"/>
            <a:ext cx="3999001" cy="576262"/>
          </a:xfrm>
        </p:spPr>
        <p:txBody>
          <a:bodyPr/>
          <a:lstStyle/>
          <a:p>
            <a:r>
              <a:rPr lang="uk-UA" sz="2000" dirty="0" smtClean="0">
                <a:solidFill>
                  <a:schemeClr val="tx1"/>
                </a:solidFill>
              </a:rPr>
              <a:t>Фотографія сьогодення.</a:t>
            </a:r>
            <a:endParaRPr lang="uk-UA" sz="2000" dirty="0">
              <a:solidFill>
                <a:schemeClr val="tx1"/>
              </a:solidFill>
            </a:endParaRPr>
          </a:p>
        </p:txBody>
      </p:sp>
      <p:pic>
        <p:nvPicPr>
          <p:cNvPr id="34" name="Місце для вмісту 33"/>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677952" y="1305353"/>
            <a:ext cx="5260764" cy="4310250"/>
          </a:xfrm>
        </p:spPr>
      </p:pic>
    </p:spTree>
    <p:extLst>
      <p:ext uri="{BB962C8B-B14F-4D97-AF65-F5344CB8AC3E}">
        <p14:creationId xmlns:p14="http://schemas.microsoft.com/office/powerpoint/2010/main" val="36676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9860" y="418047"/>
            <a:ext cx="9607640" cy="1552420"/>
          </a:xfrm>
        </p:spPr>
        <p:txBody>
          <a:bodyPr>
            <a:noAutofit/>
          </a:bodyPr>
          <a:lstStyle/>
          <a:p>
            <a:r>
              <a:rPr lang="uk-UA" sz="2000" dirty="0" smtClean="0">
                <a:latin typeface="Times New Roman" panose="02020603050405020304" pitchFamily="18" charset="0"/>
                <a:cs typeface="Times New Roman" panose="02020603050405020304" pitchFamily="18" charset="0"/>
              </a:rPr>
              <a:t>Таке зображення костелу було отримано завдяки одному із художників нового покоління, Юр’єва Ігора, який є </a:t>
            </a:r>
            <a:r>
              <a:rPr lang="ru-RU" sz="2000" dirty="0" smtClean="0">
                <a:latin typeface="Times New Roman" panose="02020603050405020304" pitchFamily="18" charset="0"/>
                <a:cs typeface="Times New Roman" panose="02020603050405020304" pitchFamily="18" charset="0"/>
              </a:rPr>
              <a:t>членом </a:t>
            </a:r>
            <a:r>
              <a:rPr lang="ru-RU" sz="2000" dirty="0">
                <a:latin typeface="Times New Roman" panose="02020603050405020304" pitchFamily="18" charset="0"/>
                <a:cs typeface="Times New Roman" panose="02020603050405020304" pitchFamily="18" charset="0"/>
              </a:rPr>
              <a:t>Національної спілки художників </a:t>
            </a:r>
            <a:r>
              <a:rPr lang="ru-RU" sz="2000" dirty="0" smtClean="0">
                <a:latin typeface="Times New Roman" panose="02020603050405020304" pitchFamily="18" charset="0"/>
                <a:cs typeface="Times New Roman" panose="02020603050405020304" pitchFamily="18" charset="0"/>
              </a:rPr>
              <a:t>України. Ця робота виконана на полотні олійними фарбами ще у 2007 році</a:t>
            </a:r>
            <a:r>
              <a:rPr lang="ru-RU" sz="2400" dirty="0" smtClean="0">
                <a:latin typeface="Times New Roman" panose="02020603050405020304" pitchFamily="18" charset="0"/>
                <a:cs typeface="Times New Roman" panose="02020603050405020304" pitchFamily="18" charset="0"/>
              </a:rPr>
              <a:t>. </a:t>
            </a:r>
            <a:endParaRPr lang="uk-UA" sz="2400" dirty="0">
              <a:latin typeface="Times New Roman" panose="02020603050405020304" pitchFamily="18" charset="0"/>
              <a:cs typeface="Times New Roman" panose="02020603050405020304" pitchFamily="18" charset="0"/>
            </a:endParaRPr>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28372" y="1815921"/>
            <a:ext cx="5645509" cy="4572000"/>
          </a:xfrm>
        </p:spPr>
      </p:pic>
      <p:pic>
        <p:nvPicPr>
          <p:cNvPr id="5" name="Рисунок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881" y="1815921"/>
            <a:ext cx="5162550" cy="4572000"/>
          </a:xfrm>
          <a:prstGeom prst="rect">
            <a:avLst/>
          </a:prstGeom>
        </p:spPr>
      </p:pic>
    </p:spTree>
    <p:extLst>
      <p:ext uri="{BB962C8B-B14F-4D97-AF65-F5344CB8AC3E}">
        <p14:creationId xmlns:p14="http://schemas.microsoft.com/office/powerpoint/2010/main" val="193184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545465" y="251260"/>
            <a:ext cx="10516259" cy="1019160"/>
          </a:xfrm>
        </p:spPr>
        <p:txBody>
          <a:bodyPr>
            <a:normAutofit fontScale="90000"/>
          </a:bodyPr>
          <a:lstStyle/>
          <a:p>
            <a:r>
              <a:rPr lang="uk-UA" sz="2200" dirty="0">
                <a:solidFill>
                  <a:srgbClr val="000000"/>
                </a:solidFill>
                <a:latin typeface="times new roman" panose="02020603050405020304" pitchFamily="18" charset="0"/>
              </a:rPr>
              <a:t>В інтер’єрі костелу до нашого часу збереглися сліди настінного розпису ХІХ століття, фрагменти дерев’яних вівтарів. Його фасад прикрашають намальовані зображення - Св. Франциска й Св. Антонія</a:t>
            </a:r>
            <a:r>
              <a:rPr lang="uk-UA" sz="2200" dirty="0" smtClean="0">
                <a:solidFill>
                  <a:srgbClr val="000000"/>
                </a:solidFill>
                <a:latin typeface="times new roman" panose="02020603050405020304" pitchFamily="18" charset="0"/>
              </a:rPr>
              <a:t>. </a:t>
            </a:r>
            <a:r>
              <a:rPr lang="uk-UA" sz="2200" dirty="0">
                <a:solidFill>
                  <a:srgbClr val="000000"/>
                </a:solidFill>
                <a:latin typeface="times new roman" panose="02020603050405020304" pitchFamily="18" charset="0"/>
              </a:rPr>
              <a:t>Можливим автором зображень може бути </a:t>
            </a:r>
            <a:r>
              <a:rPr lang="uk-UA" sz="2200" dirty="0" smtClean="0">
                <a:solidFill>
                  <a:srgbClr val="000000"/>
                </a:solidFill>
                <a:latin typeface="times new roman" panose="02020603050405020304" pitchFamily="18" charset="0"/>
              </a:rPr>
              <a:t>художник Іван Пташковський, що також працював над вівтарями цього ж костелу.</a:t>
            </a:r>
            <a:endParaRPr lang="uk-UA" sz="4400" dirty="0"/>
          </a:p>
        </p:txBody>
      </p:sp>
      <p:pic>
        <p:nvPicPr>
          <p:cNvPr id="13" name="Місце для вмісту 12"/>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r="-938"/>
          <a:stretch/>
        </p:blipFill>
        <p:spPr>
          <a:xfrm>
            <a:off x="6338687" y="4371595"/>
            <a:ext cx="3234416" cy="2363219"/>
          </a:xfrm>
        </p:spPr>
      </p:pic>
      <p:pic>
        <p:nvPicPr>
          <p:cNvPr id="17" name="Місце для вмісту 16"/>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10098373" y="3738880"/>
            <a:ext cx="1955527" cy="2606116"/>
          </a:xfrm>
        </p:spPr>
      </p:pic>
      <p:pic>
        <p:nvPicPr>
          <p:cNvPr id="18" name="Рисунок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9532" y="1528728"/>
            <a:ext cx="2069591" cy="2759454"/>
          </a:xfrm>
          <a:prstGeom prst="rect">
            <a:avLst/>
          </a:prstGeom>
          <a:ln>
            <a:noFill/>
          </a:ln>
          <a:effectLst>
            <a:outerShdw blurRad="292100" dist="139700" dir="2700000" algn="tl" rotWithShape="0">
              <a:srgbClr val="333333">
                <a:alpha val="65000"/>
              </a:srgbClr>
            </a:outerShdw>
          </a:effectLst>
        </p:spPr>
      </p:pic>
      <p:pic>
        <p:nvPicPr>
          <p:cNvPr id="19" name="Рисунок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1513" y="1528728"/>
            <a:ext cx="2069591" cy="2759454"/>
          </a:xfrm>
          <a:prstGeom prst="rect">
            <a:avLst/>
          </a:prstGeom>
          <a:ln>
            <a:noFill/>
          </a:ln>
          <a:effectLst>
            <a:outerShdw blurRad="292100" dist="139700" dir="2700000" algn="tl" rotWithShape="0">
              <a:srgbClr val="333333">
                <a:alpha val="65000"/>
              </a:srgbClr>
            </a:outerShdw>
          </a:effectLst>
        </p:spPr>
      </p:pic>
      <p:pic>
        <p:nvPicPr>
          <p:cNvPr id="22" name="Рисунок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54482" y="4371595"/>
            <a:ext cx="3520836" cy="2145576"/>
          </a:xfrm>
          <a:prstGeom prst="rect">
            <a:avLst/>
          </a:prstGeom>
        </p:spPr>
      </p:pic>
      <p:pic>
        <p:nvPicPr>
          <p:cNvPr id="2" name="Рисунок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44393" y="1610261"/>
            <a:ext cx="3461850" cy="2596388"/>
          </a:xfrm>
          <a:prstGeom prst="rect">
            <a:avLst/>
          </a:prstGeom>
        </p:spPr>
      </p:pic>
    </p:spTree>
    <p:extLst>
      <p:ext uri="{BB962C8B-B14F-4D97-AF65-F5344CB8AC3E}">
        <p14:creationId xmlns:p14="http://schemas.microsoft.com/office/powerpoint/2010/main" val="85011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562614" y="508201"/>
            <a:ext cx="10118524" cy="1280890"/>
          </a:xfrm>
        </p:spPr>
        <p:txBody>
          <a:bodyPr>
            <a:normAutofit fontScale="90000"/>
          </a:bodyPr>
          <a:lstStyle/>
          <a:p>
            <a:r>
              <a:rPr lang="uk-UA" sz="3200" dirty="0" smtClean="0">
                <a:latin typeface="Times New Roman" panose="02020603050405020304" pitchFamily="18" charset="0"/>
                <a:cs typeface="Times New Roman" panose="02020603050405020304" pitchFamily="18" charset="0"/>
              </a:rPr>
              <a:t>Що означають слова </a:t>
            </a:r>
            <a:r>
              <a:rPr lang="en-US" sz="4400" i="1" dirty="0">
                <a:solidFill>
                  <a:srgbClr val="002060"/>
                </a:solidFill>
                <a:latin typeface="Papyrus" panose="03070502060502030205" pitchFamily="66" charset="0"/>
              </a:rPr>
              <a:t>Deo optimo maximo D.O.M</a:t>
            </a:r>
            <a:r>
              <a:rPr lang="en-US" sz="4400" i="1" dirty="0" smtClean="0">
                <a:solidFill>
                  <a:srgbClr val="002060"/>
                </a:solidFill>
                <a:latin typeface="Papyrus" panose="03070502060502030205" pitchFamily="66" charset="0"/>
              </a:rPr>
              <a:t>.</a:t>
            </a:r>
            <a:r>
              <a:rPr lang="uk-UA" sz="4400" i="1" dirty="0" smtClean="0">
                <a:solidFill>
                  <a:srgbClr val="002060"/>
                </a:solidFill>
                <a:latin typeface="Papyrus" panose="03070502060502030205" pitchFamily="66" charset="0"/>
              </a:rPr>
              <a:t> </a:t>
            </a:r>
            <a:r>
              <a:rPr lang="uk-UA" sz="3200" dirty="0" smtClean="0">
                <a:solidFill>
                  <a:schemeClr val="tx1">
                    <a:lumMod val="95000"/>
                    <a:lumOff val="5000"/>
                  </a:schemeClr>
                </a:solidFill>
                <a:latin typeface="Times New Roman" panose="02020603050405020304" pitchFamily="18" charset="0"/>
                <a:cs typeface="Times New Roman" panose="02020603050405020304" pitchFamily="18" charset="0"/>
              </a:rPr>
              <a:t>,</a:t>
            </a:r>
            <a:br>
              <a:rPr lang="uk-UA" sz="3200"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uk-UA" sz="3200" dirty="0" smtClean="0">
                <a:solidFill>
                  <a:schemeClr val="tx1">
                    <a:lumMod val="95000"/>
                    <a:lumOff val="5000"/>
                  </a:schemeClr>
                </a:solidFill>
                <a:latin typeface="Times New Roman" panose="02020603050405020304" pitchFamily="18" charset="0"/>
                <a:cs typeface="Times New Roman" panose="02020603050405020304" pitchFamily="18" charset="0"/>
              </a:rPr>
              <a:t>які</a:t>
            </a:r>
            <a:r>
              <a:rPr lang="uk-UA" sz="3200" dirty="0" smtClean="0">
                <a:solidFill>
                  <a:srgbClr val="002060"/>
                </a:solidFill>
                <a:latin typeface="Georgia" panose="02040502050405020303" pitchFamily="18" charset="0"/>
              </a:rPr>
              <a:t> </a:t>
            </a:r>
            <a:r>
              <a:rPr lang="uk-UA" sz="3200" dirty="0" smtClean="0">
                <a:solidFill>
                  <a:schemeClr val="tx1">
                    <a:lumMod val="95000"/>
                    <a:lumOff val="5000"/>
                  </a:schemeClr>
                </a:solidFill>
                <a:latin typeface="Times New Roman" panose="02020603050405020304" pitchFamily="18" charset="0"/>
                <a:cs typeface="Times New Roman" panose="02020603050405020304" pitchFamily="18" charset="0"/>
              </a:rPr>
              <a:t>зображені на фронтоні костелу ?</a:t>
            </a:r>
            <a:r>
              <a:rPr lang="en-US" i="1" dirty="0">
                <a:solidFill>
                  <a:srgbClr val="0ED0AE"/>
                </a:solidFill>
                <a:latin typeface="Georgia" panose="02040502050405020303" pitchFamily="18" charset="0"/>
              </a:rPr>
              <a:t/>
            </a:r>
            <a:br>
              <a:rPr lang="en-US" i="1" dirty="0">
                <a:solidFill>
                  <a:srgbClr val="0ED0AE"/>
                </a:solidFill>
                <a:latin typeface="Georgia" panose="02040502050405020303" pitchFamily="18" charset="0"/>
              </a:rPr>
            </a:br>
            <a:endParaRPr lang="uk-UA" dirty="0"/>
          </a:p>
        </p:txBody>
      </p:sp>
      <p:sp>
        <p:nvSpPr>
          <p:cNvPr id="10" name="Місце для тексту 9"/>
          <p:cNvSpPr>
            <a:spLocks noGrp="1"/>
          </p:cNvSpPr>
          <p:nvPr>
            <p:ph type="body" idx="1"/>
          </p:nvPr>
        </p:nvSpPr>
        <p:spPr>
          <a:xfrm>
            <a:off x="6229084" y="2014985"/>
            <a:ext cx="5756855" cy="3529882"/>
          </a:xfrm>
        </p:spPr>
        <p:txBody>
          <a:bodyPr/>
          <a:lstStyle/>
          <a:p>
            <a:r>
              <a:rPr lang="ru-RU" dirty="0">
                <a:solidFill>
                  <a:schemeClr val="tx1">
                    <a:lumMod val="95000"/>
                    <a:lumOff val="5000"/>
                  </a:schemeClr>
                </a:solidFill>
                <a:latin typeface="Times New Roman" panose="02020603050405020304" pitchFamily="18" charset="0"/>
                <a:cs typeface="Times New Roman" panose="02020603050405020304" pitchFamily="18" charset="0"/>
              </a:rPr>
              <a:t>Deo </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optimo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maximo, скорочено D.O.M., - на латині </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це фраза</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яка спочатку означала "За найбільшого і найкращого бога</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Застосовується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по відношенню до Єдиного Бога.</a:t>
            </a:r>
          </a:p>
          <a:p>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Сучасне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її значення звучить приблизно як "Господу, Кращому, Найбільшому".</a:t>
            </a:r>
            <a:endParaRPr lang="uk-UA"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7" name="Місце для вмісту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175242" y="2014985"/>
            <a:ext cx="5446634" cy="4083674"/>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0069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3506" y="360609"/>
            <a:ext cx="10302208" cy="1280890"/>
          </a:xfrm>
        </p:spPr>
        <p:txBody>
          <a:bodyPr>
            <a:normAutofit fontScale="90000"/>
          </a:bodyPr>
          <a:lstStyle/>
          <a:p>
            <a:pPr marL="342900" lvl="0" indent="-342900">
              <a:spcBef>
                <a:spcPts val="1000"/>
              </a:spcBef>
            </a:pPr>
            <a:r>
              <a:rPr lang="uk-UA" sz="2000" dirty="0" smtClean="0">
                <a:solidFill>
                  <a:prstClr val="black"/>
                </a:solidFill>
                <a:latin typeface="Times New Roman" panose="02020603050405020304" pitchFamily="18" charset="0"/>
                <a:ea typeface="+mn-ea"/>
                <a:cs typeface="Times New Roman" panose="02020603050405020304" pitchFamily="18" charset="0"/>
              </a:rPr>
              <a:t>      </a:t>
            </a:r>
            <a:r>
              <a:rPr lang="ru-RU" sz="2400" dirty="0">
                <a:solidFill>
                  <a:prstClr val="black"/>
                </a:solidFill>
                <a:latin typeface="Times New Roman" panose="02020603050405020304" pitchFamily="18" charset="0"/>
                <a:ea typeface="+mn-ea"/>
                <a:cs typeface="Times New Roman" panose="02020603050405020304" pitchFamily="18" charset="0"/>
              </a:rPr>
              <a:t>Монастир кілька разів грунтовно оновлювали (1902, 1930-35 р.). Брати реформати працювали тут до 1946 </a:t>
            </a:r>
            <a:r>
              <a:rPr lang="ru-RU" sz="2400" dirty="0" smtClean="0">
                <a:solidFill>
                  <a:prstClr val="black"/>
                </a:solidFill>
                <a:latin typeface="Times New Roman" panose="02020603050405020304" pitchFamily="18" charset="0"/>
                <a:ea typeface="+mn-ea"/>
                <a:cs typeface="Times New Roman" panose="02020603050405020304" pitchFamily="18" charset="0"/>
              </a:rPr>
              <a:t>року.</a:t>
            </a:r>
            <a:r>
              <a:rPr lang="uk-UA" sz="2400" dirty="0">
                <a:solidFill>
                  <a:prstClr val="black"/>
                </a:solidFill>
                <a:latin typeface="Times New Roman" panose="02020603050405020304" pitchFamily="18" charset="0"/>
                <a:ea typeface="+mn-ea"/>
                <a:cs typeface="Times New Roman" panose="02020603050405020304" pitchFamily="18" charset="0"/>
              </a:rPr>
              <a:t> </a:t>
            </a:r>
            <a:r>
              <a:rPr lang="uk-UA" sz="2400" dirty="0" smtClean="0">
                <a:solidFill>
                  <a:prstClr val="black"/>
                </a:solidFill>
                <a:latin typeface="Times New Roman" panose="02020603050405020304" pitchFamily="18" charset="0"/>
                <a:ea typeface="+mn-ea"/>
                <a:cs typeface="Times New Roman" panose="02020603050405020304" pitchFamily="18" charset="0"/>
              </a:rPr>
              <a:t>Костел </a:t>
            </a:r>
            <a:r>
              <a:rPr lang="uk-UA" sz="2400" dirty="0">
                <a:solidFill>
                  <a:prstClr val="black"/>
                </a:solidFill>
                <a:latin typeface="Times New Roman" panose="02020603050405020304" pitchFamily="18" charset="0"/>
                <a:ea typeface="+mn-ea"/>
                <a:cs typeface="Times New Roman" panose="02020603050405020304" pitchFamily="18" charset="0"/>
              </a:rPr>
              <a:t>виконував свої функції до 1941 року, коли на терени </a:t>
            </a:r>
            <a:r>
              <a:rPr lang="uk-UA" sz="2400" dirty="0" smtClean="0">
                <a:solidFill>
                  <a:prstClr val="black"/>
                </a:solidFill>
                <a:latin typeface="Times New Roman" panose="02020603050405020304" pitchFamily="18" charset="0"/>
                <a:ea typeface="+mn-ea"/>
                <a:cs typeface="Times New Roman" panose="02020603050405020304" pitchFamily="18" charset="0"/>
              </a:rPr>
              <a:t>Равщини увірвалися німецькі </a:t>
            </a:r>
            <a:r>
              <a:rPr lang="uk-UA" sz="2400" dirty="0">
                <a:solidFill>
                  <a:prstClr val="black"/>
                </a:solidFill>
                <a:latin typeface="Times New Roman" panose="02020603050405020304" pitchFamily="18" charset="0"/>
                <a:ea typeface="+mn-ea"/>
                <a:cs typeface="Times New Roman" panose="02020603050405020304" pitchFamily="18" charset="0"/>
              </a:rPr>
              <a:t>війська. З того часу і у післявоєнний період костел використовували як склад продуктів та різноманітних товарів,</a:t>
            </a:r>
            <a:r>
              <a:rPr lang="ru-RU" sz="2400" dirty="0">
                <a:solidFill>
                  <a:prstClr val="black"/>
                </a:solidFill>
                <a:latin typeface="Times New Roman" panose="02020603050405020304" pitchFamily="18" charset="0"/>
                <a:ea typeface="+mn-ea"/>
                <a:cs typeface="Times New Roman" panose="02020603050405020304" pitchFamily="18" charset="0"/>
              </a:rPr>
              <a:t> а пізніше у монастирі було розміщено машино-тракторну </a:t>
            </a:r>
            <a:r>
              <a:rPr lang="ru-RU" sz="2400" dirty="0" smtClean="0">
                <a:solidFill>
                  <a:prstClr val="black"/>
                </a:solidFill>
                <a:latin typeface="Times New Roman" panose="02020603050405020304" pitchFamily="18" charset="0"/>
                <a:ea typeface="+mn-ea"/>
                <a:cs typeface="Times New Roman" panose="02020603050405020304" pitchFamily="18" charset="0"/>
              </a:rPr>
              <a:t>станцію. На даний час, як на </a:t>
            </a:r>
            <a:r>
              <a:rPr lang="ru-RU" sz="2400" dirty="0">
                <a:solidFill>
                  <a:prstClr val="black"/>
                </a:solidFill>
                <a:latin typeface="Times New Roman" panose="02020603050405020304" pitchFamily="18" charset="0"/>
                <a:ea typeface="+mn-ea"/>
                <a:cs typeface="Times New Roman" panose="02020603050405020304" pitchFamily="18" charset="0"/>
              </a:rPr>
              <a:t>диво, в костелі знаходиться склад з новими взуттєвими </a:t>
            </a:r>
            <a:r>
              <a:rPr lang="ru-RU" sz="2400" dirty="0" smtClean="0">
                <a:solidFill>
                  <a:prstClr val="black"/>
                </a:solidFill>
                <a:latin typeface="Times New Roman" panose="02020603050405020304" pitchFamily="18" charset="0"/>
                <a:ea typeface="+mn-ea"/>
                <a:cs typeface="Times New Roman" panose="02020603050405020304" pitchFamily="18" charset="0"/>
              </a:rPr>
              <a:t>підошвами.</a:t>
            </a:r>
            <a:br>
              <a:rPr lang="ru-RU" sz="2400" dirty="0" smtClean="0">
                <a:solidFill>
                  <a:prstClr val="black"/>
                </a:solidFill>
                <a:latin typeface="Times New Roman" panose="02020603050405020304" pitchFamily="18" charset="0"/>
                <a:ea typeface="+mn-ea"/>
                <a:cs typeface="Times New Roman" panose="02020603050405020304" pitchFamily="18" charset="0"/>
              </a:rPr>
            </a:br>
            <a:endParaRPr lang="uk-UA" sz="2400" dirty="0">
              <a:solidFill>
                <a:schemeClr val="tx1"/>
              </a:solidFill>
            </a:endParaRPr>
          </a:p>
        </p:txBody>
      </p:sp>
      <p:pic>
        <p:nvPicPr>
          <p:cNvPr id="10" name="Місце для вмісту 9"/>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861236" y="2952740"/>
            <a:ext cx="3889420" cy="3534546"/>
          </a:xfr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1314" y="2446985"/>
            <a:ext cx="5724400" cy="4291526"/>
          </a:xfrm>
          <a:prstGeom prst="rect">
            <a:avLst/>
          </a:prstGeom>
        </p:spPr>
      </p:pic>
    </p:spTree>
    <p:extLst>
      <p:ext uri="{BB962C8B-B14F-4D97-AF65-F5344CB8AC3E}">
        <p14:creationId xmlns:p14="http://schemas.microsoft.com/office/powerpoint/2010/main" val="191893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5226" y="0"/>
            <a:ext cx="10455873" cy="1732643"/>
          </a:xfrm>
        </p:spPr>
        <p:txBody>
          <a:bodyPr>
            <a:noAutofit/>
          </a:bodyPr>
          <a:lstStyle/>
          <a:p>
            <a:r>
              <a:rPr lang="ru-RU" sz="2400" dirty="0" smtClean="0">
                <a:solidFill>
                  <a:prstClr val="black"/>
                </a:solidFill>
                <a:latin typeface="Times New Roman" panose="02020603050405020304" pitchFamily="18" charset="0"/>
                <a:cs typeface="Times New Roman" panose="02020603050405020304" pitchFamily="18" charset="0"/>
              </a:rPr>
              <a:t>Станом </a:t>
            </a:r>
            <a:r>
              <a:rPr lang="ru-RU" sz="2400" dirty="0">
                <a:solidFill>
                  <a:prstClr val="black"/>
                </a:solidFill>
                <a:latin typeface="Times New Roman" panose="02020603050405020304" pitchFamily="18" charset="0"/>
                <a:cs typeface="Times New Roman" panose="02020603050405020304" pitchFamily="18" charset="0"/>
              </a:rPr>
              <a:t>на сьогодні, костел перебуває на  </a:t>
            </a:r>
            <a:r>
              <a:rPr lang="ru-RU" sz="2400" dirty="0" smtClean="0">
                <a:solidFill>
                  <a:prstClr val="black"/>
                </a:solidFill>
                <a:latin typeface="Times New Roman" panose="02020603050405020304" pitchFamily="18" charset="0"/>
                <a:cs typeface="Times New Roman" panose="02020603050405020304" pitchFamily="18" charset="0"/>
              </a:rPr>
              <a:t>межі руйнування. Тому, що виникають проблеми, пов’язані з його збереженням. На </a:t>
            </a:r>
            <a:r>
              <a:rPr lang="ru-RU" sz="2400" dirty="0">
                <a:solidFill>
                  <a:prstClr val="black"/>
                </a:solidFill>
                <a:latin typeface="Times New Roman" panose="02020603050405020304" pitchFamily="18" charset="0"/>
                <a:cs typeface="Times New Roman" panose="02020603050405020304" pitchFamily="18" charset="0"/>
              </a:rPr>
              <a:t>мою думку</a:t>
            </a:r>
            <a:r>
              <a:rPr lang="ru-RU" sz="2400" dirty="0" smtClean="0">
                <a:solidFill>
                  <a:prstClr val="black"/>
                </a:solidFill>
                <a:latin typeface="Times New Roman" panose="02020603050405020304" pitchFamily="18" charset="0"/>
                <a:cs typeface="Times New Roman" panose="02020603050405020304" pitchFamily="18" charset="0"/>
              </a:rPr>
              <a:t>, причиною є те, що місцеві жителі не оберігають пам’ятку архітектури національного значення належним чином; не цікавляться долею та історією костелу.</a:t>
            </a:r>
            <a:br>
              <a:rPr lang="ru-RU" sz="2400" dirty="0" smtClean="0">
                <a:solidFill>
                  <a:prstClr val="black"/>
                </a:solidFill>
                <a:latin typeface="Times New Roman" panose="02020603050405020304" pitchFamily="18" charset="0"/>
                <a:cs typeface="Times New Roman" panose="02020603050405020304" pitchFamily="18" charset="0"/>
              </a:rPr>
            </a:br>
            <a:r>
              <a:rPr lang="ru-RU" sz="2400" dirty="0" smtClean="0">
                <a:solidFill>
                  <a:prstClr val="black"/>
                </a:solidFill>
                <a:latin typeface="Times New Roman" panose="02020603050405020304" pitchFamily="18" charset="0"/>
                <a:cs typeface="Times New Roman" panose="02020603050405020304" pitchFamily="18" charset="0"/>
              </a:rPr>
              <a:t>Місцева громада не усвідомлює цінності історико-культурної спадщини та необхідності її збереженння та відновлення.</a:t>
            </a:r>
            <a:br>
              <a:rPr lang="ru-RU" sz="2400" dirty="0" smtClean="0">
                <a:solidFill>
                  <a:prstClr val="black"/>
                </a:solidFill>
                <a:latin typeface="Times New Roman" panose="02020603050405020304" pitchFamily="18" charset="0"/>
                <a:cs typeface="Times New Roman" panose="02020603050405020304" pitchFamily="18" charset="0"/>
              </a:rPr>
            </a:br>
            <a:r>
              <a:rPr lang="ru-RU" sz="2400" dirty="0" smtClean="0">
                <a:solidFill>
                  <a:prstClr val="black"/>
                </a:solidFill>
                <a:latin typeface="Times New Roman" panose="02020603050405020304" pitchFamily="18" charset="0"/>
                <a:cs typeface="Times New Roman" panose="02020603050405020304" pitchFamily="18" charset="0"/>
              </a:rPr>
              <a:t>Стан костелу на даний час є вкрай незадовільним. Історична будівля є із значним</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smtClean="0">
                <a:solidFill>
                  <a:prstClr val="black"/>
                </a:solidFill>
                <a:latin typeface="Times New Roman" panose="02020603050405020304" pitchFamily="18" charset="0"/>
                <a:cs typeface="Times New Roman" panose="02020603050405020304" pitchFamily="18" charset="0"/>
              </a:rPr>
              <a:t>пошкодженнями та нестійкістю</a:t>
            </a:r>
            <a:r>
              <a:rPr lang="ru-RU" sz="2400" dirty="0">
                <a:solidFill>
                  <a:prstClr val="black"/>
                </a:solidFill>
                <a:latin typeface="Times New Roman" panose="02020603050405020304" pitchFamily="18" charset="0"/>
                <a:cs typeface="Times New Roman" panose="02020603050405020304" pitchFamily="18" charset="0"/>
              </a:rPr>
              <a:t>. Б</a:t>
            </a:r>
            <a:r>
              <a:rPr lang="ru-RU" sz="2400" dirty="0" smtClean="0">
                <a:solidFill>
                  <a:prstClr val="black"/>
                </a:solidFill>
                <a:latin typeface="Times New Roman" panose="02020603050405020304" pitchFamily="18" charset="0"/>
                <a:cs typeface="Times New Roman" panose="02020603050405020304" pitchFamily="18" charset="0"/>
              </a:rPr>
              <a:t>ільшу </a:t>
            </a:r>
            <a:r>
              <a:rPr lang="ru-RU" sz="2400" dirty="0">
                <a:solidFill>
                  <a:prstClr val="black"/>
                </a:solidFill>
                <a:latin typeface="Times New Roman" panose="02020603050405020304" pitchFamily="18" charset="0"/>
                <a:cs typeface="Times New Roman" panose="02020603050405020304" pitchFamily="18" charset="0"/>
              </a:rPr>
              <a:t>частину </a:t>
            </a:r>
            <a:r>
              <a:rPr lang="ru-RU" sz="2400" dirty="0" smtClean="0">
                <a:solidFill>
                  <a:prstClr val="black"/>
                </a:solidFill>
                <a:latin typeface="Times New Roman" panose="02020603050405020304" pitchFamily="18" charset="0"/>
                <a:cs typeface="Times New Roman" panose="02020603050405020304" pitchFamily="18" charset="0"/>
              </a:rPr>
              <a:t>даху зруйновано</a:t>
            </a:r>
            <a:r>
              <a:rPr lang="ru-RU" sz="2400" dirty="0">
                <a:solidFill>
                  <a:prstClr val="black"/>
                </a:solidFill>
                <a:latin typeface="Times New Roman" panose="02020603050405020304" pitchFamily="18" charset="0"/>
                <a:cs typeface="Times New Roman" panose="02020603050405020304" pitchFamily="18" charset="0"/>
              </a:rPr>
              <a:t>, що </a:t>
            </a:r>
            <a:r>
              <a:rPr lang="ru-RU" sz="2400" dirty="0" smtClean="0">
                <a:solidFill>
                  <a:prstClr val="black"/>
                </a:solidFill>
                <a:latin typeface="Times New Roman" panose="02020603050405020304" pitchFamily="18" charset="0"/>
                <a:cs typeface="Times New Roman" panose="02020603050405020304" pitchFamily="18" charset="0"/>
              </a:rPr>
              <a:t>призводить </a:t>
            </a:r>
            <a:r>
              <a:rPr lang="ru-RU" sz="2400" dirty="0">
                <a:solidFill>
                  <a:prstClr val="black"/>
                </a:solidFill>
                <a:latin typeface="Times New Roman" panose="02020603050405020304" pitchFamily="18" charset="0"/>
                <a:cs typeface="Times New Roman" panose="02020603050405020304" pitchFamily="18" charset="0"/>
              </a:rPr>
              <a:t>до </a:t>
            </a:r>
            <a:r>
              <a:rPr lang="ru-RU" sz="2400" dirty="0" smtClean="0">
                <a:solidFill>
                  <a:prstClr val="black"/>
                </a:solidFill>
                <a:latin typeface="Times New Roman" panose="02020603050405020304" pitchFamily="18" charset="0"/>
                <a:cs typeface="Times New Roman" panose="02020603050405020304" pitchFamily="18" charset="0"/>
              </a:rPr>
              <a:t>псування будівлі.</a:t>
            </a:r>
            <a:br>
              <a:rPr lang="ru-RU" sz="2400" dirty="0" smtClean="0">
                <a:solidFill>
                  <a:prstClr val="black"/>
                </a:solidFill>
                <a:latin typeface="Times New Roman" panose="02020603050405020304" pitchFamily="18" charset="0"/>
                <a:cs typeface="Times New Roman" panose="02020603050405020304" pitchFamily="18" charset="0"/>
              </a:rPr>
            </a:br>
            <a:r>
              <a:rPr lang="ru-RU" sz="2400" dirty="0" smtClean="0">
                <a:solidFill>
                  <a:prstClr val="black"/>
                </a:solidFill>
                <a:latin typeface="Times New Roman" panose="02020603050405020304" pitchFamily="18" charset="0"/>
                <a:cs typeface="Times New Roman" panose="02020603050405020304" pitchFamily="18" charset="0"/>
              </a:rPr>
              <a:t/>
            </a:r>
            <a:br>
              <a:rPr lang="ru-RU" sz="2400" dirty="0" smtClean="0">
                <a:solidFill>
                  <a:prstClr val="black"/>
                </a:solidFill>
                <a:latin typeface="Times New Roman" panose="02020603050405020304" pitchFamily="18" charset="0"/>
                <a:cs typeface="Times New Roman" panose="02020603050405020304" pitchFamily="18" charset="0"/>
              </a:rPr>
            </a:br>
            <a:r>
              <a:rPr lang="ru-RU" sz="2400" dirty="0">
                <a:solidFill>
                  <a:prstClr val="black"/>
                </a:solidFill>
                <a:latin typeface="Times New Roman" panose="02020603050405020304" pitchFamily="18" charset="0"/>
                <a:cs typeface="Times New Roman" panose="02020603050405020304" pitchFamily="18" charset="0"/>
              </a:rPr>
              <a:t/>
            </a:r>
            <a:br>
              <a:rPr lang="ru-RU" sz="2400" dirty="0">
                <a:solidFill>
                  <a:prstClr val="black"/>
                </a:solidFill>
                <a:latin typeface="Times New Roman" panose="02020603050405020304" pitchFamily="18" charset="0"/>
                <a:cs typeface="Times New Roman" panose="02020603050405020304" pitchFamily="18" charset="0"/>
              </a:rPr>
            </a:br>
            <a:r>
              <a:rPr lang="ru-RU" sz="2400" dirty="0" smtClean="0">
                <a:solidFill>
                  <a:prstClr val="black"/>
                </a:solidFill>
                <a:latin typeface="Times New Roman" panose="02020603050405020304" pitchFamily="18" charset="0"/>
                <a:cs typeface="Times New Roman" panose="02020603050405020304" pitchFamily="18" charset="0"/>
              </a:rPr>
              <a:t/>
            </a:r>
            <a:br>
              <a:rPr lang="ru-RU" sz="2400" dirty="0" smtClean="0">
                <a:solidFill>
                  <a:prstClr val="black"/>
                </a:solidFill>
                <a:latin typeface="Times New Roman" panose="02020603050405020304" pitchFamily="18" charset="0"/>
                <a:cs typeface="Times New Roman" panose="02020603050405020304" pitchFamily="18" charset="0"/>
              </a:rPr>
            </a:br>
            <a:r>
              <a:rPr lang="ru-RU" sz="2400" dirty="0">
                <a:solidFill>
                  <a:prstClr val="black"/>
                </a:solidFill>
                <a:latin typeface="Times New Roman" panose="02020603050405020304" pitchFamily="18" charset="0"/>
                <a:cs typeface="Times New Roman" panose="02020603050405020304" pitchFamily="18" charset="0"/>
              </a:rPr>
              <a:t/>
            </a:r>
            <a:br>
              <a:rPr lang="ru-RU" sz="2400" dirty="0">
                <a:solidFill>
                  <a:prstClr val="black"/>
                </a:solidFill>
                <a:latin typeface="Times New Roman" panose="02020603050405020304" pitchFamily="18" charset="0"/>
                <a:cs typeface="Times New Roman" panose="02020603050405020304" pitchFamily="18" charset="0"/>
              </a:rPr>
            </a:br>
            <a:r>
              <a:rPr lang="ru-RU" sz="2400" dirty="0" smtClean="0">
                <a:solidFill>
                  <a:prstClr val="black"/>
                </a:solidFill>
                <a:latin typeface="Times New Roman" panose="02020603050405020304" pitchFamily="18" charset="0"/>
                <a:cs typeface="Times New Roman" panose="02020603050405020304" pitchFamily="18" charset="0"/>
              </a:rPr>
              <a:t/>
            </a:r>
            <a:br>
              <a:rPr lang="ru-RU" sz="2400" dirty="0" smtClean="0">
                <a:solidFill>
                  <a:prstClr val="black"/>
                </a:solidFill>
                <a:latin typeface="Times New Roman" panose="02020603050405020304" pitchFamily="18" charset="0"/>
                <a:cs typeface="Times New Roman" panose="02020603050405020304" pitchFamily="18" charset="0"/>
              </a:rPr>
            </a:br>
            <a:r>
              <a:rPr lang="ru-RU" sz="2400" dirty="0">
                <a:solidFill>
                  <a:prstClr val="black"/>
                </a:solidFill>
                <a:latin typeface="Times New Roman" panose="02020603050405020304" pitchFamily="18" charset="0"/>
                <a:cs typeface="Times New Roman" panose="02020603050405020304" pitchFamily="18" charset="0"/>
              </a:rPr>
              <a:t/>
            </a:r>
            <a:br>
              <a:rPr lang="ru-RU" sz="2400" dirty="0">
                <a:solidFill>
                  <a:prstClr val="black"/>
                </a:solidFill>
                <a:latin typeface="Times New Roman" panose="02020603050405020304" pitchFamily="18" charset="0"/>
                <a:cs typeface="Times New Roman" panose="02020603050405020304" pitchFamily="18" charset="0"/>
              </a:rPr>
            </a:br>
            <a:r>
              <a:rPr lang="ru-RU" sz="2400" dirty="0" smtClean="0">
                <a:solidFill>
                  <a:prstClr val="black"/>
                </a:solidFill>
                <a:latin typeface="Times New Roman" panose="02020603050405020304" pitchFamily="18" charset="0"/>
                <a:cs typeface="Times New Roman" panose="02020603050405020304" pitchFamily="18" charset="0"/>
              </a:rPr>
              <a:t/>
            </a:r>
            <a:br>
              <a:rPr lang="ru-RU" sz="2400" dirty="0" smtClean="0">
                <a:solidFill>
                  <a:prstClr val="black"/>
                </a:solidFill>
                <a:latin typeface="Times New Roman" panose="02020603050405020304" pitchFamily="18" charset="0"/>
                <a:cs typeface="Times New Roman" panose="02020603050405020304" pitchFamily="18" charset="0"/>
              </a:rPr>
            </a:br>
            <a:r>
              <a:rPr lang="ru-RU" sz="2400" dirty="0" smtClean="0">
                <a:solidFill>
                  <a:prstClr val="black"/>
                </a:solidFill>
                <a:latin typeface="Times New Roman" panose="02020603050405020304" pitchFamily="18" charset="0"/>
                <a:cs typeface="Times New Roman" panose="02020603050405020304" pitchFamily="18" charset="0"/>
              </a:rPr>
              <a:t>Я </a:t>
            </a:r>
            <a:r>
              <a:rPr lang="ru-RU" sz="2400" dirty="0">
                <a:solidFill>
                  <a:prstClr val="black"/>
                </a:solidFill>
                <a:latin typeface="Times New Roman" panose="02020603050405020304" pitchFamily="18" charset="0"/>
                <a:cs typeface="Times New Roman" panose="02020603050405020304" pitchFamily="18" charset="0"/>
              </a:rPr>
              <a:t>вважаю, що зараз просто необхідне </a:t>
            </a: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проведення реставраційних робіт для збереження та</a:t>
            </a:r>
            <a:r>
              <a:rPr lang="ru-RU" sz="2400" dirty="0">
                <a:solidFill>
                  <a:prstClr val="black"/>
                </a:solidFill>
                <a:latin typeface="Times New Roman" panose="02020603050405020304" pitchFamily="18" charset="0"/>
                <a:cs typeface="Times New Roman" panose="02020603050405020304" pitchFamily="18" charset="0"/>
              </a:rPr>
              <a:t> </a:t>
            </a: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відновлення костелу</a:t>
            </a:r>
            <a:r>
              <a:rPr lang="uk-UA"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pic>
        <p:nvPicPr>
          <p:cNvPr id="8" name="Місце для вмісту 7"/>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909043" y="3386685"/>
            <a:ext cx="3633815" cy="2548681"/>
          </a:xfrm>
        </p:spPr>
      </p:pic>
      <p:pic>
        <p:nvPicPr>
          <p:cNvPr id="9" name="Місце для вмісту 8"/>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1509397" y="3386684"/>
            <a:ext cx="3399646" cy="2548681"/>
          </a:xfrm>
        </p:spPr>
      </p:pic>
      <p:pic>
        <p:nvPicPr>
          <p:cNvPr id="10" name="Рисунок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42858" y="3386685"/>
            <a:ext cx="3398241" cy="2548681"/>
          </a:xfrm>
          <a:prstGeom prst="rect">
            <a:avLst/>
          </a:prstGeom>
        </p:spPr>
      </p:pic>
    </p:spTree>
    <p:extLst>
      <p:ext uri="{BB962C8B-B14F-4D97-AF65-F5344CB8AC3E}">
        <p14:creationId xmlns:p14="http://schemas.microsoft.com/office/powerpoint/2010/main" val="209952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Пасмо">
  <a:themeElements>
    <a:clrScheme name="Жовтогарячи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Пасмо">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смо">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1192</TotalTime>
  <Words>376</Words>
  <Application>Microsoft Office PowerPoint</Application>
  <PresentationFormat>Довільний</PresentationFormat>
  <Paragraphs>26</Paragraphs>
  <Slides>10</Slides>
  <Notes>0</Notes>
  <HiddenSlides>0</HiddenSlides>
  <MMClips>1</MMClips>
  <ScaleCrop>false</ScaleCrop>
  <HeadingPairs>
    <vt:vector size="4" baseType="variant">
      <vt:variant>
        <vt:lpstr>Тема</vt:lpstr>
      </vt:variant>
      <vt:variant>
        <vt:i4>1</vt:i4>
      </vt:variant>
      <vt:variant>
        <vt:lpstr>Заголовки слайдів</vt:lpstr>
      </vt:variant>
      <vt:variant>
        <vt:i4>10</vt:i4>
      </vt:variant>
    </vt:vector>
  </HeadingPairs>
  <TitlesOfParts>
    <vt:vector size="11" baseType="lpstr">
      <vt:lpstr>Пасмо</vt:lpstr>
      <vt:lpstr>SOS-ІСТОРИЧНА ПАМ’ЯТКА              Досліджуємо і зберігаємо разом                       </vt:lpstr>
      <vt:lpstr>Презентація PowerPoint</vt:lpstr>
      <vt:lpstr>    Костел був побудований у 1732-1939 роках, на місці старого дерев’яного костелу. Нагадаю, що останній постійно був місцем для проведення богослужінь монахів Ордену Братів Менших Францисканців, які прийшли в місто Рава-Руська у 1725 році і, дотримуючись своєї статутної мети, жили між людьми, мандрували, проповідували на мові простого народу бідність і аскетизм, займалися доброчинністю. Брати реформати працювали тут до 1946 року. Деякі члени ордену загинули мученицькою смертю в концтаборах в часи гітлерівського терору.     Костел було збудовано у бароковому стилі XVIII століття за проектом відомого італійського архітектора Паоло Фонтани, який був придворним будівничим покровителя ордену Святого Губерта, князя Павла Карла Санґушко. Вівтарі були виконані монахами Себастяном Вольським, Хомою Ґронським, художником Іваном Пташковським. Будівництво тривало близько 8 років через відсутність компетентного керівника. А вже у 1738 року відбулося освячення костелу на ім’я святого Михайла.</vt:lpstr>
      <vt:lpstr>Презентація PowerPoint</vt:lpstr>
      <vt:lpstr>Таке зображення костелу було отримано завдяки одному із художників нового покоління, Юр’єва Ігора, який є членом Національної спілки художників України. Ця робота виконана на полотні олійними фарбами ще у 2007 році. </vt:lpstr>
      <vt:lpstr>В інтер’єрі костелу до нашого часу збереглися сліди настінного розпису ХІХ століття, фрагменти дерев’яних вівтарів. Його фасад прикрашають намальовані зображення - Св. Франциска й Св. Антонія. Можливим автором зображень може бути художник Іван Пташковський, що також працював над вівтарями цього ж костелу.</vt:lpstr>
      <vt:lpstr>Що означають слова Deo optimo maximo D.O.M. , які зображені на фронтоні костелу ? </vt:lpstr>
      <vt:lpstr>      Монастир кілька разів грунтовно оновлювали (1902, 1930-35 р.). Брати реформати працювали тут до 1946 року. Костел виконував свої функції до 1941 року, коли на терени Равщини увірвалися німецькі війська. З того часу і у післявоєнний період костел використовували як склад продуктів та різноманітних товарів, а пізніше у монастирі було розміщено машино-тракторну станцію. На даний час, як на диво, в костелі знаходиться склад з новими взуттєвими підошвами. </vt:lpstr>
      <vt:lpstr>Станом на сьогодні, костел перебуває на  межі руйнування. Тому, що виникають проблеми, пов’язані з його збереженням. На мою думку, причиною є те, що місцеві жителі не оберігають пам’ятку архітектури національного значення належним чином; не цікавляться долею та історією костелу. Місцева громада не усвідомлює цінності історико-культурної спадщини та необхідності її збереженння та відновлення. Стан костелу на даний час є вкрай незадовільним. Історична будівля є із значним пошкодженнями та нестійкістю. Більшу частину даху зруйновано, що призводить до псування будівлі.        Я вважаю, що зараз просто необхідне проведення реставраційних робіт для збереження та відновлення костелу.</vt:lpstr>
      <vt:lpstr>Дана архітектурна перлина не має господаря і заростає травою. Грошей на порятунок архітектурної спадщини місто не має, а держава не виділяє.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SOS-ІСТОРИЧНА ПАМ’ЯТКА</dc:title>
  <dc:creator>Юля</dc:creator>
  <cp:lastModifiedBy>olevch</cp:lastModifiedBy>
  <cp:revision>87</cp:revision>
  <dcterms:created xsi:type="dcterms:W3CDTF">2016-03-28T15:09:20Z</dcterms:created>
  <dcterms:modified xsi:type="dcterms:W3CDTF">2016-07-06T08:52:47Z</dcterms:modified>
</cp:coreProperties>
</file>