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1" r:id="rId1"/>
  </p:sldMasterIdLst>
  <p:notesMasterIdLst>
    <p:notesMasterId r:id="rId24"/>
  </p:notesMasterIdLst>
  <p:handoutMasterIdLst>
    <p:handoutMasterId r:id="rId25"/>
  </p:handoutMasterIdLst>
  <p:sldIdLst>
    <p:sldId id="345" r:id="rId2"/>
    <p:sldId id="372" r:id="rId3"/>
    <p:sldId id="353" r:id="rId4"/>
    <p:sldId id="371" r:id="rId5"/>
    <p:sldId id="354" r:id="rId6"/>
    <p:sldId id="330" r:id="rId7"/>
    <p:sldId id="373" r:id="rId8"/>
    <p:sldId id="333" r:id="rId9"/>
    <p:sldId id="331" r:id="rId10"/>
    <p:sldId id="332" r:id="rId11"/>
    <p:sldId id="362" r:id="rId12"/>
    <p:sldId id="355" r:id="rId13"/>
    <p:sldId id="334" r:id="rId14"/>
    <p:sldId id="360" r:id="rId15"/>
    <p:sldId id="370" r:id="rId16"/>
    <p:sldId id="375" r:id="rId17"/>
    <p:sldId id="358" r:id="rId18"/>
    <p:sldId id="356" r:id="rId19"/>
    <p:sldId id="342" r:id="rId20"/>
    <p:sldId id="339" r:id="rId21"/>
    <p:sldId id="363" r:id="rId22"/>
    <p:sldId id="374" r:id="rId23"/>
  </p:sldIdLst>
  <p:sldSz cx="9144000" cy="6858000" type="screen4x3"/>
  <p:notesSz cx="6797675" cy="992822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77" autoAdjust="0"/>
  </p:normalViewPr>
  <p:slideViewPr>
    <p:cSldViewPr snapToGrid="0">
      <p:cViewPr varScale="1">
        <p:scale>
          <a:sx n="106" d="100"/>
          <a:sy n="106" d="100"/>
        </p:scale>
        <p:origin x="10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15D0E-0ABA-584A-A47D-E5B0A7700662}" type="doc">
      <dgm:prSet loTypeId="urn:microsoft.com/office/officeart/2005/8/layout/matrix1" loCatId="" qsTypeId="urn:microsoft.com/office/officeart/2005/8/quickstyle/3D3" qsCatId="3D" csTypeId="urn:microsoft.com/office/officeart/2005/8/colors/accent1_5" csCatId="accent1" phldr="1"/>
      <dgm:spPr/>
      <dgm:t>
        <a:bodyPr/>
        <a:lstStyle/>
        <a:p>
          <a:endParaRPr lang="ru-RU"/>
        </a:p>
      </dgm:t>
    </dgm:pt>
    <dgm:pt modelId="{15AAE723-FFD9-6C4E-A5F1-53793C536A6B}">
      <dgm:prSet phldrT="[Текст]" phldr="1" custT="1"/>
      <dgm:spPr/>
      <dgm:t>
        <a:bodyPr/>
        <a:lstStyle/>
        <a:p>
          <a:endParaRPr lang="ru-RU" sz="2000" dirty="0">
            <a:solidFill>
              <a:schemeClr val="tx1"/>
            </a:solidFill>
          </a:endParaRPr>
        </a:p>
      </dgm:t>
    </dgm:pt>
    <dgm:pt modelId="{9461158E-542C-3A46-A034-597DAA5AC78F}" type="parTrans" cxnId="{E5A20C9B-BB1B-254C-B7F7-C2F9CCA3C9E2}">
      <dgm:prSet/>
      <dgm:spPr/>
      <dgm:t>
        <a:bodyPr/>
        <a:lstStyle/>
        <a:p>
          <a:endParaRPr lang="ru-RU" sz="1800">
            <a:solidFill>
              <a:schemeClr val="tx1"/>
            </a:solidFill>
          </a:endParaRPr>
        </a:p>
      </dgm:t>
    </dgm:pt>
    <dgm:pt modelId="{C49ED90A-49F3-4B48-A031-7920F77296E5}" type="sibTrans" cxnId="{E5A20C9B-BB1B-254C-B7F7-C2F9CCA3C9E2}">
      <dgm:prSet/>
      <dgm:spPr/>
      <dgm:t>
        <a:bodyPr/>
        <a:lstStyle/>
        <a:p>
          <a:endParaRPr lang="ru-RU" sz="1800">
            <a:solidFill>
              <a:schemeClr val="tx1"/>
            </a:solidFill>
          </a:endParaRPr>
        </a:p>
      </dgm:t>
    </dgm:pt>
    <dgm:pt modelId="{2EE81C41-6153-FD4E-9D29-CB45D2A02002}">
      <dgm:prSet phldrT="[Текст]" custT="1"/>
      <dgm:spPr>
        <a:solidFill>
          <a:srgbClr val="AE8502"/>
        </a:solidFill>
      </dgm:spPr>
      <dgm:t>
        <a:bodyPr/>
        <a:lstStyle/>
        <a:p>
          <a:pPr algn="l"/>
          <a:endParaRPr lang="uk-UA" sz="1800" kern="1200" dirty="0">
            <a:solidFill>
              <a:srgbClr val="000066"/>
            </a:solidFill>
            <a:latin typeface="Times New Roman" panose="02020603050405020304" pitchFamily="18" charset="0"/>
            <a:ea typeface="+mn-ea"/>
            <a:cs typeface="Times New Roman" panose="02020603050405020304" pitchFamily="18" charset="0"/>
          </a:endParaRPr>
        </a:p>
        <a:p>
          <a:pPr algn="l"/>
          <a:r>
            <a:rPr lang="en-US" sz="1800" kern="1200" dirty="0">
              <a:solidFill>
                <a:srgbClr val="002060"/>
              </a:solidFill>
              <a:latin typeface="Times New Roman" panose="02020603050405020304" pitchFamily="18" charset="0"/>
              <a:cs typeface="Times New Roman" panose="02020603050405020304" pitchFamily="18" charset="0"/>
            </a:rPr>
            <a:t>Formation of inclusive consciousness </a:t>
          </a:r>
        </a:p>
        <a:p>
          <a:pPr algn="l"/>
          <a:r>
            <a:rPr lang="en-US" sz="1800" kern="1200" dirty="0">
              <a:solidFill>
                <a:srgbClr val="002060"/>
              </a:solidFill>
              <a:latin typeface="Times New Roman" panose="02020603050405020304" pitchFamily="18" charset="0"/>
              <a:cs typeface="Times New Roman" panose="02020603050405020304" pitchFamily="18" charset="0"/>
            </a:rPr>
            <a:t>Understanding of the problem of functioning of persons with disabilities and chronic illnesses in the education environment</a:t>
          </a:r>
          <a:endParaRPr lang="uk-UA" sz="1800" kern="1200" dirty="0">
            <a:solidFill>
              <a:srgbClr val="002060"/>
            </a:solidFill>
            <a:latin typeface="Times New Roman" panose="02020603050405020304" pitchFamily="18" charset="0"/>
            <a:ea typeface="+mn-ea"/>
            <a:cs typeface="Times New Roman" panose="02020603050405020304" pitchFamily="18" charset="0"/>
          </a:endParaRPr>
        </a:p>
      </dgm:t>
    </dgm:pt>
    <dgm:pt modelId="{82380050-762E-1641-B134-019CC233486F}" type="parTrans" cxnId="{45D83C14-7680-6A40-A23B-836F5ADFDD9F}">
      <dgm:prSet/>
      <dgm:spPr/>
      <dgm:t>
        <a:bodyPr/>
        <a:lstStyle/>
        <a:p>
          <a:endParaRPr lang="ru-RU" sz="1800">
            <a:solidFill>
              <a:schemeClr val="tx1"/>
            </a:solidFill>
          </a:endParaRPr>
        </a:p>
      </dgm:t>
    </dgm:pt>
    <dgm:pt modelId="{F9E9C0AA-0DC4-C049-99DD-18F07E972F20}" type="sibTrans" cxnId="{45D83C14-7680-6A40-A23B-836F5ADFDD9F}">
      <dgm:prSet/>
      <dgm:spPr/>
      <dgm:t>
        <a:bodyPr/>
        <a:lstStyle/>
        <a:p>
          <a:endParaRPr lang="ru-RU" sz="1800">
            <a:solidFill>
              <a:schemeClr val="tx1"/>
            </a:solidFill>
          </a:endParaRPr>
        </a:p>
      </dgm:t>
    </dgm:pt>
    <dgm:pt modelId="{AEE0B325-F84D-F44F-A30D-253681EA904F}">
      <dgm:prSet phldrT="[Текст]" custT="1"/>
      <dgm:spPr>
        <a:solidFill>
          <a:srgbClr val="AE8502">
            <a:alpha val="76667"/>
          </a:srgbClr>
        </a:solidFill>
      </dgm:spPr>
      <dgm:t>
        <a:bodyPr/>
        <a:lstStyle/>
        <a:p>
          <a:pPr algn="l"/>
          <a:endParaRPr lang="uk-UA" sz="1800" kern="1200" dirty="0">
            <a:solidFill>
              <a:srgbClr val="000066"/>
            </a:solidFill>
            <a:latin typeface="Times New Roman" panose="02020603050405020304" pitchFamily="18" charset="0"/>
            <a:cs typeface="Times New Roman" panose="02020603050405020304" pitchFamily="18" charset="0"/>
          </a:endParaRPr>
        </a:p>
        <a:p>
          <a:pPr algn="l"/>
          <a:r>
            <a:rPr lang="en-US" sz="1800" kern="1200" dirty="0">
              <a:solidFill>
                <a:srgbClr val="002060"/>
              </a:solidFill>
              <a:latin typeface="Times New Roman" panose="02020603050405020304" pitchFamily="18" charset="0"/>
              <a:cs typeface="Times New Roman" panose="02020603050405020304" pitchFamily="18" charset="0"/>
            </a:rPr>
            <a:t>Needs assessment of persons with disabilities and chronic illnesses</a:t>
          </a:r>
          <a:endParaRPr lang="uk-UA" sz="1800" kern="1200" dirty="0">
            <a:solidFill>
              <a:srgbClr val="002060"/>
            </a:solidFill>
            <a:latin typeface="Times New Roman" panose="02020603050405020304" pitchFamily="18" charset="0"/>
            <a:cs typeface="Times New Roman" panose="02020603050405020304" pitchFamily="18" charset="0"/>
          </a:endParaRPr>
        </a:p>
        <a:p>
          <a:pPr algn="l"/>
          <a:r>
            <a:rPr lang="en-US" sz="1800" kern="1200" dirty="0">
              <a:solidFill>
                <a:srgbClr val="002060"/>
              </a:solidFill>
              <a:latin typeface="Times New Roman" panose="02020603050405020304" pitchFamily="18" charset="0"/>
              <a:cs typeface="Times New Roman" panose="02020603050405020304" pitchFamily="18" charset="0"/>
            </a:rPr>
            <a:t>Identification and evaluation of University resources</a:t>
          </a:r>
          <a:endParaRPr lang="uk-UA" sz="1800" kern="1200" dirty="0">
            <a:solidFill>
              <a:srgbClr val="002060"/>
            </a:solidFill>
            <a:latin typeface="Times New Roman" panose="02020603050405020304" pitchFamily="18" charset="0"/>
            <a:cs typeface="Times New Roman" panose="02020603050405020304" pitchFamily="18" charset="0"/>
          </a:endParaRPr>
        </a:p>
        <a:p>
          <a:pPr algn="l"/>
          <a:r>
            <a:rPr lang="en-US" sz="1800" kern="1200" dirty="0">
              <a:solidFill>
                <a:srgbClr val="002060"/>
              </a:solidFill>
              <a:latin typeface="Times New Roman" panose="02020603050405020304" pitchFamily="18" charset="0"/>
              <a:cs typeface="Times New Roman" panose="02020603050405020304" pitchFamily="18" charset="0"/>
            </a:rPr>
            <a:t>Development and implementation of the Individual Support Plan</a:t>
          </a:r>
          <a:endParaRPr lang="uk-UA" sz="1800" kern="1200" dirty="0">
            <a:solidFill>
              <a:srgbClr val="002060"/>
            </a:solidFill>
            <a:latin typeface="Times New Roman" panose="02020603050405020304" pitchFamily="18" charset="0"/>
            <a:ea typeface="+mn-ea"/>
            <a:cs typeface="Times New Roman" panose="02020603050405020304" pitchFamily="18" charset="0"/>
          </a:endParaRPr>
        </a:p>
      </dgm:t>
    </dgm:pt>
    <dgm:pt modelId="{4F626B51-0040-9D42-89A4-603B6A0D0C33}" type="parTrans" cxnId="{7BDF9E0D-8BC3-F64D-9668-0A617512D15B}">
      <dgm:prSet/>
      <dgm:spPr/>
      <dgm:t>
        <a:bodyPr/>
        <a:lstStyle/>
        <a:p>
          <a:endParaRPr lang="ru-RU" sz="1800">
            <a:solidFill>
              <a:schemeClr val="tx1"/>
            </a:solidFill>
          </a:endParaRPr>
        </a:p>
      </dgm:t>
    </dgm:pt>
    <dgm:pt modelId="{183E8D91-85FF-1548-8E36-BFB692A0FFA4}" type="sibTrans" cxnId="{7BDF9E0D-8BC3-F64D-9668-0A617512D15B}">
      <dgm:prSet/>
      <dgm:spPr/>
      <dgm:t>
        <a:bodyPr/>
        <a:lstStyle/>
        <a:p>
          <a:endParaRPr lang="ru-RU" sz="1800">
            <a:solidFill>
              <a:schemeClr val="tx1"/>
            </a:solidFill>
          </a:endParaRPr>
        </a:p>
      </dgm:t>
    </dgm:pt>
    <dgm:pt modelId="{613C4141-8820-9048-ADF5-0029E75FA118}">
      <dgm:prSet phldrT="[Текст]" custT="1"/>
      <dgm:spPr>
        <a:solidFill>
          <a:srgbClr val="CB9B04"/>
        </a:solidFill>
      </dgm:spPr>
      <dgm:t>
        <a:bodyPr anchor="t"/>
        <a:lstStyle/>
        <a:p>
          <a:pPr algn="l"/>
          <a:r>
            <a:rPr lang="en-US" sz="1800" kern="1200" dirty="0">
              <a:solidFill>
                <a:srgbClr val="002060"/>
              </a:solidFill>
              <a:latin typeface="Times New Roman" panose="02020603050405020304" pitchFamily="18" charset="0"/>
              <a:cs typeface="Times New Roman" panose="02020603050405020304" pitchFamily="18" charset="0"/>
            </a:rPr>
            <a:t>Identification and adaptation of innovative strategies, technologies and experiences in the area of social inclusion and inclusive education</a:t>
          </a:r>
          <a:endParaRPr lang="uk-UA" sz="1800" kern="1200" dirty="0">
            <a:solidFill>
              <a:srgbClr val="002060"/>
            </a:solidFill>
            <a:latin typeface="Times New Roman" panose="02020603050405020304" pitchFamily="18" charset="0"/>
            <a:ea typeface="+mn-ea"/>
            <a:cs typeface="Times New Roman" panose="02020603050405020304" pitchFamily="18" charset="0"/>
          </a:endParaRPr>
        </a:p>
      </dgm:t>
    </dgm:pt>
    <dgm:pt modelId="{F365AF82-BCA7-9C4C-9B87-4E5C2FFBAA7E}" type="parTrans" cxnId="{AB45EA2A-F864-A642-BBD0-5CD358A91C22}">
      <dgm:prSet/>
      <dgm:spPr/>
      <dgm:t>
        <a:bodyPr/>
        <a:lstStyle/>
        <a:p>
          <a:endParaRPr lang="ru-RU" sz="1800">
            <a:solidFill>
              <a:schemeClr val="tx1"/>
            </a:solidFill>
          </a:endParaRPr>
        </a:p>
      </dgm:t>
    </dgm:pt>
    <dgm:pt modelId="{2CE0E069-43D6-B949-BF49-7F13A4E14E86}" type="sibTrans" cxnId="{AB45EA2A-F864-A642-BBD0-5CD358A91C22}">
      <dgm:prSet/>
      <dgm:spPr/>
      <dgm:t>
        <a:bodyPr/>
        <a:lstStyle/>
        <a:p>
          <a:endParaRPr lang="ru-RU" sz="1800">
            <a:solidFill>
              <a:schemeClr val="tx1"/>
            </a:solidFill>
          </a:endParaRPr>
        </a:p>
      </dgm:t>
    </dgm:pt>
    <dgm:pt modelId="{9AFAF8FA-6CF4-FC49-B66D-9A5520CAE695}">
      <dgm:prSet phldrT="[Текст]" custT="1"/>
      <dgm:spPr>
        <a:solidFill>
          <a:srgbClr val="E9B101"/>
        </a:solidFill>
      </dgm:spPr>
      <dgm:t>
        <a:bodyPr anchor="t"/>
        <a:lstStyle/>
        <a:p>
          <a:pPr algn="l"/>
          <a:r>
            <a:rPr lang="en-US" sz="1800" kern="1200" dirty="0">
              <a:solidFill>
                <a:srgbClr val="002060"/>
              </a:solidFill>
              <a:latin typeface="Times New Roman" panose="02020603050405020304" pitchFamily="18" charset="0"/>
              <a:cs typeface="Times New Roman" panose="02020603050405020304" pitchFamily="18" charset="0"/>
            </a:rPr>
            <a:t>Facilitating the transformation of the University into a barrier-free educational space with real access to learning opportunities for people with special educational needs</a:t>
          </a:r>
          <a:endParaRPr lang="ru-RU" sz="1800" kern="1200" dirty="0">
            <a:solidFill>
              <a:srgbClr val="002060"/>
            </a:solidFill>
            <a:latin typeface="Times New Roman" panose="02020603050405020304" pitchFamily="18" charset="0"/>
            <a:ea typeface="+mn-ea"/>
            <a:cs typeface="Times New Roman" panose="02020603050405020304" pitchFamily="18" charset="0"/>
          </a:endParaRPr>
        </a:p>
      </dgm:t>
    </dgm:pt>
    <dgm:pt modelId="{59AF306B-6B7E-2847-BB06-AFA08B3E3FC7}" type="parTrans" cxnId="{4C28F355-961A-8A42-8FA4-0097B4439EA4}">
      <dgm:prSet/>
      <dgm:spPr/>
      <dgm:t>
        <a:bodyPr/>
        <a:lstStyle/>
        <a:p>
          <a:endParaRPr lang="ru-RU" sz="1800">
            <a:solidFill>
              <a:schemeClr val="tx1"/>
            </a:solidFill>
          </a:endParaRPr>
        </a:p>
      </dgm:t>
    </dgm:pt>
    <dgm:pt modelId="{72961115-A702-E540-B290-EB0DECCD93CF}" type="sibTrans" cxnId="{4C28F355-961A-8A42-8FA4-0097B4439EA4}">
      <dgm:prSet/>
      <dgm:spPr/>
      <dgm:t>
        <a:bodyPr/>
        <a:lstStyle/>
        <a:p>
          <a:endParaRPr lang="ru-RU" sz="1800">
            <a:solidFill>
              <a:schemeClr val="tx1"/>
            </a:solidFill>
          </a:endParaRPr>
        </a:p>
      </dgm:t>
    </dgm:pt>
    <dgm:pt modelId="{936C6D11-92A6-214A-AFDA-CB0C75C3F01D}" type="pres">
      <dgm:prSet presAssocID="{EB315D0E-0ABA-584A-A47D-E5B0A7700662}" presName="diagram" presStyleCnt="0">
        <dgm:presLayoutVars>
          <dgm:chMax val="1"/>
          <dgm:dir/>
          <dgm:animLvl val="ctr"/>
          <dgm:resizeHandles val="exact"/>
        </dgm:presLayoutVars>
      </dgm:prSet>
      <dgm:spPr/>
    </dgm:pt>
    <dgm:pt modelId="{D5FB2DDC-95DA-A842-A3EC-43CB5898A961}" type="pres">
      <dgm:prSet presAssocID="{EB315D0E-0ABA-584A-A47D-E5B0A7700662}" presName="matrix" presStyleCnt="0"/>
      <dgm:spPr/>
    </dgm:pt>
    <dgm:pt modelId="{A284A507-A79E-374D-98BA-3B3FF3C41DCE}" type="pres">
      <dgm:prSet presAssocID="{EB315D0E-0ABA-584A-A47D-E5B0A7700662}" presName="tile1" presStyleLbl="node1" presStyleIdx="0" presStyleCnt="4" custScaleY="103278" custLinFactNeighborX="-205" custLinFactNeighborY="-56654"/>
      <dgm:spPr/>
    </dgm:pt>
    <dgm:pt modelId="{D357FCAD-7042-F746-873A-793A8CFA070B}" type="pres">
      <dgm:prSet presAssocID="{EB315D0E-0ABA-584A-A47D-E5B0A7700662}" presName="tile1text" presStyleLbl="node1" presStyleIdx="0" presStyleCnt="4">
        <dgm:presLayoutVars>
          <dgm:chMax val="0"/>
          <dgm:chPref val="0"/>
          <dgm:bulletEnabled val="1"/>
        </dgm:presLayoutVars>
      </dgm:prSet>
      <dgm:spPr/>
    </dgm:pt>
    <dgm:pt modelId="{B66EFB44-0A4C-0A40-9B0F-A7D7B3569F82}" type="pres">
      <dgm:prSet presAssocID="{EB315D0E-0ABA-584A-A47D-E5B0A7700662}" presName="tile2" presStyleLbl="node1" presStyleIdx="1" presStyleCnt="4" custLinFactNeighborX="-853" custLinFactNeighborY="-11639"/>
      <dgm:spPr/>
    </dgm:pt>
    <dgm:pt modelId="{C5CEEA3D-370C-AE41-8AA6-70AB3A59E831}" type="pres">
      <dgm:prSet presAssocID="{EB315D0E-0ABA-584A-A47D-E5B0A7700662}" presName="tile2text" presStyleLbl="node1" presStyleIdx="1" presStyleCnt="4">
        <dgm:presLayoutVars>
          <dgm:chMax val="0"/>
          <dgm:chPref val="0"/>
          <dgm:bulletEnabled val="1"/>
        </dgm:presLayoutVars>
      </dgm:prSet>
      <dgm:spPr/>
    </dgm:pt>
    <dgm:pt modelId="{79B1944D-17B8-9F4C-9014-EEAE1D977652}" type="pres">
      <dgm:prSet presAssocID="{EB315D0E-0ABA-584A-A47D-E5B0A7700662}" presName="tile3" presStyleLbl="node1" presStyleIdx="2" presStyleCnt="4" custScaleY="103824" custLinFactNeighborX="-637" custLinFactNeighborY="-5137"/>
      <dgm:spPr/>
    </dgm:pt>
    <dgm:pt modelId="{417C4E38-972B-7948-82C3-65C7F4C64255}" type="pres">
      <dgm:prSet presAssocID="{EB315D0E-0ABA-584A-A47D-E5B0A7700662}" presName="tile3text" presStyleLbl="node1" presStyleIdx="2" presStyleCnt="4">
        <dgm:presLayoutVars>
          <dgm:chMax val="0"/>
          <dgm:chPref val="0"/>
          <dgm:bulletEnabled val="1"/>
        </dgm:presLayoutVars>
      </dgm:prSet>
      <dgm:spPr/>
    </dgm:pt>
    <dgm:pt modelId="{FB7E6AF9-CFC9-3449-9D1E-E088C1A9CC05}" type="pres">
      <dgm:prSet presAssocID="{EB315D0E-0ABA-584A-A47D-E5B0A7700662}" presName="tile4" presStyleLbl="node1" presStyleIdx="3" presStyleCnt="4" custLinFactNeighborX="435" custLinFactNeighborY="-3144"/>
      <dgm:spPr/>
    </dgm:pt>
    <dgm:pt modelId="{FA3A4657-E65E-EE42-83AB-20631F8E1870}" type="pres">
      <dgm:prSet presAssocID="{EB315D0E-0ABA-584A-A47D-E5B0A7700662}" presName="tile4text" presStyleLbl="node1" presStyleIdx="3" presStyleCnt="4">
        <dgm:presLayoutVars>
          <dgm:chMax val="0"/>
          <dgm:chPref val="0"/>
          <dgm:bulletEnabled val="1"/>
        </dgm:presLayoutVars>
      </dgm:prSet>
      <dgm:spPr/>
    </dgm:pt>
    <dgm:pt modelId="{A20CDC21-5F8A-C74E-A85D-E515FF6328F8}" type="pres">
      <dgm:prSet presAssocID="{EB315D0E-0ABA-584A-A47D-E5B0A7700662}" presName="centerTile" presStyleLbl="fgShp" presStyleIdx="0" presStyleCnt="1" custScaleX="75757" custScaleY="69167" custLinFactNeighborX="-431" custLinFactNeighborY="10210">
        <dgm:presLayoutVars>
          <dgm:chMax val="0"/>
          <dgm:chPref val="0"/>
        </dgm:presLayoutVars>
      </dgm:prSet>
      <dgm:spPr/>
    </dgm:pt>
  </dgm:ptLst>
  <dgm:cxnLst>
    <dgm:cxn modelId="{42CF0F02-E5EA-448D-B2A8-0C81109536AF}" type="presOf" srcId="{9AFAF8FA-6CF4-FC49-B66D-9A5520CAE695}" destId="{FA3A4657-E65E-EE42-83AB-20631F8E1870}" srcOrd="1" destOrd="0" presId="urn:microsoft.com/office/officeart/2005/8/layout/matrix1"/>
    <dgm:cxn modelId="{7BDF9E0D-8BC3-F64D-9668-0A617512D15B}" srcId="{15AAE723-FFD9-6C4E-A5F1-53793C536A6B}" destId="{AEE0B325-F84D-F44F-A30D-253681EA904F}" srcOrd="1" destOrd="0" parTransId="{4F626B51-0040-9D42-89A4-603B6A0D0C33}" sibTransId="{183E8D91-85FF-1548-8E36-BFB692A0FFA4}"/>
    <dgm:cxn modelId="{45D83C14-7680-6A40-A23B-836F5ADFDD9F}" srcId="{15AAE723-FFD9-6C4E-A5F1-53793C536A6B}" destId="{2EE81C41-6153-FD4E-9D29-CB45D2A02002}" srcOrd="0" destOrd="0" parTransId="{82380050-762E-1641-B134-019CC233486F}" sibTransId="{F9E9C0AA-0DC4-C049-99DD-18F07E972F20}"/>
    <dgm:cxn modelId="{E418B623-6FF8-4210-BDF2-C7EF52E6926C}" type="presOf" srcId="{9AFAF8FA-6CF4-FC49-B66D-9A5520CAE695}" destId="{FB7E6AF9-CFC9-3449-9D1E-E088C1A9CC05}" srcOrd="0" destOrd="0" presId="urn:microsoft.com/office/officeart/2005/8/layout/matrix1"/>
    <dgm:cxn modelId="{AB45EA2A-F864-A642-BBD0-5CD358A91C22}" srcId="{15AAE723-FFD9-6C4E-A5F1-53793C536A6B}" destId="{613C4141-8820-9048-ADF5-0029E75FA118}" srcOrd="2" destOrd="0" parTransId="{F365AF82-BCA7-9C4C-9B87-4E5C2FFBAA7E}" sibTransId="{2CE0E069-43D6-B949-BF49-7F13A4E14E86}"/>
    <dgm:cxn modelId="{A7EA485C-D0B6-4CFB-8566-E04561E691BC}" type="presOf" srcId="{EB315D0E-0ABA-584A-A47D-E5B0A7700662}" destId="{936C6D11-92A6-214A-AFDA-CB0C75C3F01D}" srcOrd="0" destOrd="0" presId="urn:microsoft.com/office/officeart/2005/8/layout/matrix1"/>
    <dgm:cxn modelId="{D647B741-470C-4714-BE89-EC40A6484B73}" type="presOf" srcId="{2EE81C41-6153-FD4E-9D29-CB45D2A02002}" destId="{A284A507-A79E-374D-98BA-3B3FF3C41DCE}" srcOrd="0" destOrd="0" presId="urn:microsoft.com/office/officeart/2005/8/layout/matrix1"/>
    <dgm:cxn modelId="{0E719245-E4EC-417F-BADA-4BA7454FD4B0}" type="presOf" srcId="{613C4141-8820-9048-ADF5-0029E75FA118}" destId="{79B1944D-17B8-9F4C-9014-EEAE1D977652}" srcOrd="0" destOrd="0" presId="urn:microsoft.com/office/officeart/2005/8/layout/matrix1"/>
    <dgm:cxn modelId="{4C28F355-961A-8A42-8FA4-0097B4439EA4}" srcId="{15AAE723-FFD9-6C4E-A5F1-53793C536A6B}" destId="{9AFAF8FA-6CF4-FC49-B66D-9A5520CAE695}" srcOrd="3" destOrd="0" parTransId="{59AF306B-6B7E-2847-BB06-AFA08B3E3FC7}" sibTransId="{72961115-A702-E540-B290-EB0DECCD93CF}"/>
    <dgm:cxn modelId="{C7E1967E-3286-4ED3-B271-3A01A781F44A}" type="presOf" srcId="{AEE0B325-F84D-F44F-A30D-253681EA904F}" destId="{B66EFB44-0A4C-0A40-9B0F-A7D7B3569F82}" srcOrd="0" destOrd="0" presId="urn:microsoft.com/office/officeart/2005/8/layout/matrix1"/>
    <dgm:cxn modelId="{73AEBE93-2E28-457E-B3CA-5315A7590595}" type="presOf" srcId="{2EE81C41-6153-FD4E-9D29-CB45D2A02002}" destId="{D357FCAD-7042-F746-873A-793A8CFA070B}" srcOrd="1" destOrd="0" presId="urn:microsoft.com/office/officeart/2005/8/layout/matrix1"/>
    <dgm:cxn modelId="{E5A20C9B-BB1B-254C-B7F7-C2F9CCA3C9E2}" srcId="{EB315D0E-0ABA-584A-A47D-E5B0A7700662}" destId="{15AAE723-FFD9-6C4E-A5F1-53793C536A6B}" srcOrd="0" destOrd="0" parTransId="{9461158E-542C-3A46-A034-597DAA5AC78F}" sibTransId="{C49ED90A-49F3-4B48-A031-7920F77296E5}"/>
    <dgm:cxn modelId="{B3F82BAF-3B49-4380-9ED5-D05399F16CFF}" type="presOf" srcId="{613C4141-8820-9048-ADF5-0029E75FA118}" destId="{417C4E38-972B-7948-82C3-65C7F4C64255}" srcOrd="1" destOrd="0" presId="urn:microsoft.com/office/officeart/2005/8/layout/matrix1"/>
    <dgm:cxn modelId="{8F33FCBC-7C99-4EBD-8B8E-86D5B55A48BD}" type="presOf" srcId="{AEE0B325-F84D-F44F-A30D-253681EA904F}" destId="{C5CEEA3D-370C-AE41-8AA6-70AB3A59E831}" srcOrd="1" destOrd="0" presId="urn:microsoft.com/office/officeart/2005/8/layout/matrix1"/>
    <dgm:cxn modelId="{73E4DED5-C5A3-4958-81CA-CFA8B69EA431}" type="presOf" srcId="{15AAE723-FFD9-6C4E-A5F1-53793C536A6B}" destId="{A20CDC21-5F8A-C74E-A85D-E515FF6328F8}" srcOrd="0" destOrd="0" presId="urn:microsoft.com/office/officeart/2005/8/layout/matrix1"/>
    <dgm:cxn modelId="{1B850050-DF96-4A73-BE19-983038001514}" type="presParOf" srcId="{936C6D11-92A6-214A-AFDA-CB0C75C3F01D}" destId="{D5FB2DDC-95DA-A842-A3EC-43CB5898A961}" srcOrd="0" destOrd="0" presId="urn:microsoft.com/office/officeart/2005/8/layout/matrix1"/>
    <dgm:cxn modelId="{5F8D0718-ACBC-4B49-866F-CE942018EB2A}" type="presParOf" srcId="{D5FB2DDC-95DA-A842-A3EC-43CB5898A961}" destId="{A284A507-A79E-374D-98BA-3B3FF3C41DCE}" srcOrd="0" destOrd="0" presId="urn:microsoft.com/office/officeart/2005/8/layout/matrix1"/>
    <dgm:cxn modelId="{8E1834C2-0E31-4060-9BCD-5AC89AA4ED73}" type="presParOf" srcId="{D5FB2DDC-95DA-A842-A3EC-43CB5898A961}" destId="{D357FCAD-7042-F746-873A-793A8CFA070B}" srcOrd="1" destOrd="0" presId="urn:microsoft.com/office/officeart/2005/8/layout/matrix1"/>
    <dgm:cxn modelId="{4879AF78-8FD4-4A48-B0A2-D7A9CA6F0593}" type="presParOf" srcId="{D5FB2DDC-95DA-A842-A3EC-43CB5898A961}" destId="{B66EFB44-0A4C-0A40-9B0F-A7D7B3569F82}" srcOrd="2" destOrd="0" presId="urn:microsoft.com/office/officeart/2005/8/layout/matrix1"/>
    <dgm:cxn modelId="{0BB582E2-BA9D-4789-B058-355A3303A919}" type="presParOf" srcId="{D5FB2DDC-95DA-A842-A3EC-43CB5898A961}" destId="{C5CEEA3D-370C-AE41-8AA6-70AB3A59E831}" srcOrd="3" destOrd="0" presId="urn:microsoft.com/office/officeart/2005/8/layout/matrix1"/>
    <dgm:cxn modelId="{2AC935F5-E7E5-4A81-824C-5B978FF41F83}" type="presParOf" srcId="{D5FB2DDC-95DA-A842-A3EC-43CB5898A961}" destId="{79B1944D-17B8-9F4C-9014-EEAE1D977652}" srcOrd="4" destOrd="0" presId="urn:microsoft.com/office/officeart/2005/8/layout/matrix1"/>
    <dgm:cxn modelId="{2B0CC8FD-11B5-4A9C-8102-468C40DD46CF}" type="presParOf" srcId="{D5FB2DDC-95DA-A842-A3EC-43CB5898A961}" destId="{417C4E38-972B-7948-82C3-65C7F4C64255}" srcOrd="5" destOrd="0" presId="urn:microsoft.com/office/officeart/2005/8/layout/matrix1"/>
    <dgm:cxn modelId="{46AE2468-8378-4040-8EDB-E0DD8E091966}" type="presParOf" srcId="{D5FB2DDC-95DA-A842-A3EC-43CB5898A961}" destId="{FB7E6AF9-CFC9-3449-9D1E-E088C1A9CC05}" srcOrd="6" destOrd="0" presId="urn:microsoft.com/office/officeart/2005/8/layout/matrix1"/>
    <dgm:cxn modelId="{15947654-A2E1-46F2-93D1-152A76265C9A}" type="presParOf" srcId="{D5FB2DDC-95DA-A842-A3EC-43CB5898A961}" destId="{FA3A4657-E65E-EE42-83AB-20631F8E1870}" srcOrd="7" destOrd="0" presId="urn:microsoft.com/office/officeart/2005/8/layout/matrix1"/>
    <dgm:cxn modelId="{A1814A7A-6419-4EF2-871E-4457F0DAFD8F}" type="presParOf" srcId="{936C6D11-92A6-214A-AFDA-CB0C75C3F01D}" destId="{A20CDC21-5F8A-C74E-A85D-E515FF6328F8}"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15D0E-0ABA-584A-A47D-E5B0A7700662}" type="doc">
      <dgm:prSet loTypeId="urn:microsoft.com/office/officeart/2005/8/layout/matrix1" loCatId="" qsTypeId="urn:microsoft.com/office/officeart/2005/8/quickstyle/3D3" qsCatId="3D" csTypeId="urn:microsoft.com/office/officeart/2005/8/colors/accent1_5" csCatId="accent1" phldr="1"/>
      <dgm:spPr/>
      <dgm:t>
        <a:bodyPr/>
        <a:lstStyle/>
        <a:p>
          <a:endParaRPr lang="ru-RU"/>
        </a:p>
      </dgm:t>
    </dgm:pt>
    <dgm:pt modelId="{2EE81C41-6153-FD4E-9D29-CB45D2A02002}">
      <dgm:prSet phldrT="[Текст]" custT="1"/>
      <dgm:spPr>
        <a:solidFill>
          <a:srgbClr val="AE8502"/>
        </a:solidFill>
      </dgm:spPr>
      <dgm:t>
        <a:bodyPr/>
        <a:lstStyle/>
        <a:p>
          <a:pPr algn="l"/>
          <a:endParaRPr lang="en-US" sz="1700" kern="1200" dirty="0">
            <a:solidFill>
              <a:srgbClr val="002060"/>
            </a:solidFill>
            <a:latin typeface="Times New Roman" panose="02020603050405020304" pitchFamily="18" charset="0"/>
            <a:cs typeface="Times New Roman" panose="02020603050405020304" pitchFamily="18" charset="0"/>
          </a:endParaRPr>
        </a:p>
        <a:p>
          <a:pPr algn="l"/>
          <a:r>
            <a:rPr lang="en-US" sz="1700" kern="1200" dirty="0">
              <a:solidFill>
                <a:srgbClr val="002060"/>
              </a:solidFill>
              <a:latin typeface="Times New Roman" panose="02020603050405020304" pitchFamily="18" charset="0"/>
              <a:cs typeface="Times New Roman" panose="02020603050405020304" pitchFamily="18" charset="0"/>
            </a:rPr>
            <a:t>To assist:</a:t>
          </a:r>
          <a:endParaRPr lang="uk-UA" sz="1700" kern="1200" dirty="0">
            <a:solidFill>
              <a:srgbClr val="002060"/>
            </a:solidFill>
            <a:latin typeface="Times New Roman" panose="02020603050405020304" pitchFamily="18" charset="0"/>
            <a:cs typeface="Times New Roman" panose="02020603050405020304" pitchFamily="18" charset="0"/>
          </a:endParaRPr>
        </a:p>
        <a:p>
          <a:pPr algn="l"/>
          <a:r>
            <a:rPr lang="en-US" sz="1700" kern="1200" dirty="0">
              <a:solidFill>
                <a:srgbClr val="002060"/>
              </a:solidFill>
              <a:latin typeface="Times New Roman" panose="02020603050405020304" pitchFamily="18" charset="0"/>
              <a:cs typeface="Times New Roman" panose="02020603050405020304" pitchFamily="18" charset="0"/>
            </a:rPr>
            <a:t>- during the admissions campaign and studying at the University, including filling in the documents and explanations of existing rules and procedures;</a:t>
          </a:r>
          <a:endParaRPr lang="uk-UA" sz="1700" kern="1200" dirty="0">
            <a:solidFill>
              <a:srgbClr val="002060"/>
            </a:solidFill>
            <a:latin typeface="Times New Roman" panose="02020603050405020304" pitchFamily="18" charset="0"/>
            <a:cs typeface="Times New Roman" panose="02020603050405020304" pitchFamily="18" charset="0"/>
          </a:endParaRPr>
        </a:p>
        <a:p>
          <a:pPr algn="l"/>
          <a:r>
            <a:rPr lang="en-US" sz="1700" kern="1200" dirty="0">
              <a:solidFill>
                <a:srgbClr val="002060"/>
              </a:solidFill>
              <a:latin typeface="Times New Roman" panose="02020603050405020304" pitchFamily="18" charset="0"/>
              <a:cs typeface="Times New Roman" panose="02020603050405020304" pitchFamily="18" charset="0"/>
            </a:rPr>
            <a:t>- in the interpretation of the legislation relating to veterans of war;</a:t>
          </a:r>
          <a:endParaRPr lang="uk-UA" sz="1700" kern="1200" dirty="0">
            <a:solidFill>
              <a:srgbClr val="002060"/>
            </a:solidFill>
            <a:latin typeface="Times New Roman" panose="02020603050405020304" pitchFamily="18" charset="0"/>
            <a:cs typeface="Times New Roman" panose="02020603050405020304" pitchFamily="18" charset="0"/>
          </a:endParaRPr>
        </a:p>
        <a:p>
          <a:pPr algn="l"/>
          <a:r>
            <a:rPr lang="en-US" sz="1700" kern="1200" dirty="0">
              <a:solidFill>
                <a:srgbClr val="002060"/>
              </a:solidFill>
              <a:latin typeface="Times New Roman" panose="02020603050405020304" pitchFamily="18" charset="0"/>
              <a:cs typeface="Times New Roman" panose="02020603050405020304" pitchFamily="18" charset="0"/>
            </a:rPr>
            <a:t>- in the preparation of documents for obtaining existing benefits for veterans of war</a:t>
          </a:r>
          <a:endParaRPr lang="en-US" sz="1700" kern="1200" dirty="0">
            <a:solidFill>
              <a:srgbClr val="002060"/>
            </a:solidFill>
            <a:latin typeface="Times New Roman" panose="02020603050405020304" pitchFamily="18" charset="0"/>
            <a:ea typeface="+mn-ea"/>
            <a:cs typeface="Times New Roman" panose="02020603050405020304" pitchFamily="18" charset="0"/>
          </a:endParaRPr>
        </a:p>
      </dgm:t>
    </dgm:pt>
    <dgm:pt modelId="{82380050-762E-1641-B134-019CC233486F}" type="parTrans" cxnId="{45D83C14-7680-6A40-A23B-836F5ADFDD9F}">
      <dgm:prSet/>
      <dgm:spPr/>
      <dgm:t>
        <a:bodyPr/>
        <a:lstStyle/>
        <a:p>
          <a:endParaRPr lang="ru-RU" sz="1800">
            <a:solidFill>
              <a:schemeClr val="tx1"/>
            </a:solidFill>
          </a:endParaRPr>
        </a:p>
      </dgm:t>
    </dgm:pt>
    <dgm:pt modelId="{F9E9C0AA-0DC4-C049-99DD-18F07E972F20}" type="sibTrans" cxnId="{45D83C14-7680-6A40-A23B-836F5ADFDD9F}">
      <dgm:prSet/>
      <dgm:spPr/>
      <dgm:t>
        <a:bodyPr/>
        <a:lstStyle/>
        <a:p>
          <a:endParaRPr lang="ru-RU" sz="1800">
            <a:solidFill>
              <a:schemeClr val="tx1"/>
            </a:solidFill>
          </a:endParaRPr>
        </a:p>
      </dgm:t>
    </dgm:pt>
    <dgm:pt modelId="{AEE0B325-F84D-F44F-A30D-253681EA904F}">
      <dgm:prSet phldrT="[Текст]" custT="1"/>
      <dgm:spPr>
        <a:solidFill>
          <a:srgbClr val="AE8502">
            <a:alpha val="76667"/>
          </a:srgbClr>
        </a:solidFill>
      </dgm:spPr>
      <dgm:t>
        <a:bodyPr/>
        <a:lstStyle/>
        <a:p>
          <a:pPr algn="l"/>
          <a:endParaRPr lang="uk-UA" sz="1700" kern="1200" dirty="0">
            <a:solidFill>
              <a:srgbClr val="000066"/>
            </a:solidFill>
            <a:latin typeface="Times New Roman" panose="02020603050405020304" pitchFamily="18" charset="0"/>
            <a:ea typeface="+mn-ea"/>
            <a:cs typeface="Times New Roman" panose="02020603050405020304" pitchFamily="18" charset="0"/>
          </a:endParaRPr>
        </a:p>
        <a:p>
          <a:pPr algn="l"/>
          <a:r>
            <a:rPr lang="en-US" sz="1700" kern="1200" dirty="0">
              <a:solidFill>
                <a:srgbClr val="002060"/>
              </a:solidFill>
              <a:latin typeface="Times New Roman" panose="02020603050405020304" pitchFamily="18" charset="0"/>
              <a:cs typeface="Times New Roman" panose="02020603050405020304" pitchFamily="18" charset="0"/>
            </a:rPr>
            <a:t>To arrange:</a:t>
          </a:r>
        </a:p>
        <a:p>
          <a:pPr algn="l"/>
          <a:r>
            <a:rPr lang="en-US" sz="1700" kern="1200" dirty="0">
              <a:solidFill>
                <a:srgbClr val="002060"/>
              </a:solidFill>
              <a:latin typeface="Times New Roman" panose="02020603050405020304" pitchFamily="18" charset="0"/>
              <a:cs typeface="Times New Roman" panose="02020603050405020304" pitchFamily="18" charset="0"/>
            </a:rPr>
            <a:t>- comfortable space for learning and relaxation;</a:t>
          </a:r>
        </a:p>
        <a:p>
          <a:pPr algn="l"/>
          <a:r>
            <a:rPr lang="en-US" sz="1700" kern="1200" dirty="0">
              <a:solidFill>
                <a:srgbClr val="002060"/>
              </a:solidFill>
              <a:latin typeface="Times New Roman" panose="02020603050405020304" pitchFamily="18" charset="0"/>
              <a:cs typeface="Times New Roman" panose="02020603050405020304" pitchFamily="18" charset="0"/>
            </a:rPr>
            <a:t>- a separate location on the territory of the University and provide a real opportunity for veterans of war to meet and spend time together;</a:t>
          </a:r>
          <a:endParaRPr lang="uk-UA" sz="1700" kern="1200" dirty="0">
            <a:solidFill>
              <a:srgbClr val="002060"/>
            </a:solidFill>
            <a:latin typeface="Times New Roman" panose="02020603050405020304" pitchFamily="18" charset="0"/>
            <a:cs typeface="Times New Roman" panose="02020603050405020304" pitchFamily="18" charset="0"/>
          </a:endParaRPr>
        </a:p>
        <a:p>
          <a:pPr algn="l"/>
          <a:r>
            <a:rPr lang="en-US" sz="1700" kern="1200" dirty="0">
              <a:solidFill>
                <a:srgbClr val="002060"/>
              </a:solidFill>
              <a:latin typeface="Times New Roman" panose="02020603050405020304" pitchFamily="18" charset="0"/>
              <a:cs typeface="Times New Roman" panose="02020603050405020304" pitchFamily="18" charset="0"/>
            </a:rPr>
            <a:t>- mobilization of the University resources in the area of Adapted Physical Activity (APA) and sports for rehabilitation implementation</a:t>
          </a:r>
          <a:endParaRPr lang="uk-UA" sz="1700" kern="1200" dirty="0">
            <a:solidFill>
              <a:srgbClr val="002060"/>
            </a:solidFill>
            <a:latin typeface="Times New Roman" panose="02020603050405020304" pitchFamily="18" charset="0"/>
            <a:ea typeface="+mn-ea"/>
            <a:cs typeface="Times New Roman" panose="02020603050405020304" pitchFamily="18" charset="0"/>
          </a:endParaRPr>
        </a:p>
      </dgm:t>
    </dgm:pt>
    <dgm:pt modelId="{4F626B51-0040-9D42-89A4-603B6A0D0C33}" type="parTrans" cxnId="{7BDF9E0D-8BC3-F64D-9668-0A617512D15B}">
      <dgm:prSet/>
      <dgm:spPr/>
      <dgm:t>
        <a:bodyPr/>
        <a:lstStyle/>
        <a:p>
          <a:endParaRPr lang="ru-RU" sz="1800">
            <a:solidFill>
              <a:schemeClr val="tx1"/>
            </a:solidFill>
          </a:endParaRPr>
        </a:p>
      </dgm:t>
    </dgm:pt>
    <dgm:pt modelId="{183E8D91-85FF-1548-8E36-BFB692A0FFA4}" type="sibTrans" cxnId="{7BDF9E0D-8BC3-F64D-9668-0A617512D15B}">
      <dgm:prSet/>
      <dgm:spPr/>
      <dgm:t>
        <a:bodyPr/>
        <a:lstStyle/>
        <a:p>
          <a:endParaRPr lang="ru-RU" sz="1800">
            <a:solidFill>
              <a:schemeClr val="tx1"/>
            </a:solidFill>
          </a:endParaRPr>
        </a:p>
      </dgm:t>
    </dgm:pt>
    <dgm:pt modelId="{613C4141-8820-9048-ADF5-0029E75FA118}">
      <dgm:prSet phldrT="[Текст]" custT="1"/>
      <dgm:spPr>
        <a:solidFill>
          <a:srgbClr val="CB9B04"/>
        </a:solidFill>
      </dgm:spPr>
      <dgm:t>
        <a:bodyPr/>
        <a:lstStyle/>
        <a:p>
          <a:pPr algn="l">
            <a:lnSpc>
              <a:spcPct val="100000"/>
            </a:lnSpc>
            <a:spcAft>
              <a:spcPts val="0"/>
            </a:spcAft>
          </a:pPr>
          <a:endParaRPr lang="ru-RU" sz="1700" kern="1200" dirty="0">
            <a:solidFill>
              <a:srgbClr val="002060"/>
            </a:solidFill>
            <a:latin typeface="Times New Roman" panose="02020603050405020304" pitchFamily="18" charset="0"/>
            <a:ea typeface="+mn-ea"/>
            <a:cs typeface="Times New Roman" panose="02020603050405020304" pitchFamily="18" charset="0"/>
          </a:endParaRPr>
        </a:p>
      </dgm:t>
    </dgm:pt>
    <dgm:pt modelId="{F365AF82-BCA7-9C4C-9B87-4E5C2FFBAA7E}" type="parTrans" cxnId="{AB45EA2A-F864-A642-BBD0-5CD358A91C22}">
      <dgm:prSet/>
      <dgm:spPr/>
      <dgm:t>
        <a:bodyPr/>
        <a:lstStyle/>
        <a:p>
          <a:endParaRPr lang="ru-RU" sz="1800">
            <a:solidFill>
              <a:schemeClr val="tx1"/>
            </a:solidFill>
          </a:endParaRPr>
        </a:p>
      </dgm:t>
    </dgm:pt>
    <dgm:pt modelId="{2CE0E069-43D6-B949-BF49-7F13A4E14E86}" type="sibTrans" cxnId="{AB45EA2A-F864-A642-BBD0-5CD358A91C22}">
      <dgm:prSet/>
      <dgm:spPr/>
      <dgm:t>
        <a:bodyPr/>
        <a:lstStyle/>
        <a:p>
          <a:endParaRPr lang="ru-RU" sz="1800">
            <a:solidFill>
              <a:schemeClr val="tx1"/>
            </a:solidFill>
          </a:endParaRPr>
        </a:p>
      </dgm:t>
    </dgm:pt>
    <dgm:pt modelId="{9AFAF8FA-6CF4-FC49-B66D-9A5520CAE695}">
      <dgm:prSet phldrT="[Текст]" custT="1"/>
      <dgm:spPr>
        <a:solidFill>
          <a:srgbClr val="E9B101"/>
        </a:solidFill>
      </dgm:spPr>
      <dgm:t>
        <a:bodyPr anchor="t"/>
        <a:lstStyle/>
        <a:p>
          <a:pPr algn="l"/>
          <a:endParaRPr lang="ru-RU" sz="1700" kern="1200" dirty="0">
            <a:solidFill>
              <a:srgbClr val="002060"/>
            </a:solidFill>
            <a:latin typeface="Times New Roman" panose="02020603050405020304" pitchFamily="18" charset="0"/>
            <a:cs typeface="Times New Roman" panose="02020603050405020304" pitchFamily="18" charset="0"/>
          </a:endParaRPr>
        </a:p>
      </dgm:t>
    </dgm:pt>
    <dgm:pt modelId="{59AF306B-6B7E-2847-BB06-AFA08B3E3FC7}" type="parTrans" cxnId="{4C28F355-961A-8A42-8FA4-0097B4439EA4}">
      <dgm:prSet/>
      <dgm:spPr/>
      <dgm:t>
        <a:bodyPr/>
        <a:lstStyle/>
        <a:p>
          <a:endParaRPr lang="ru-RU" sz="1800">
            <a:solidFill>
              <a:schemeClr val="tx1"/>
            </a:solidFill>
          </a:endParaRPr>
        </a:p>
      </dgm:t>
    </dgm:pt>
    <dgm:pt modelId="{72961115-A702-E540-B290-EB0DECCD93CF}" type="sibTrans" cxnId="{4C28F355-961A-8A42-8FA4-0097B4439EA4}">
      <dgm:prSet/>
      <dgm:spPr/>
      <dgm:t>
        <a:bodyPr/>
        <a:lstStyle/>
        <a:p>
          <a:endParaRPr lang="ru-RU" sz="1800">
            <a:solidFill>
              <a:schemeClr val="tx1"/>
            </a:solidFill>
          </a:endParaRPr>
        </a:p>
      </dgm:t>
    </dgm:pt>
    <dgm:pt modelId="{15AAE723-FFD9-6C4E-A5F1-53793C536A6B}">
      <dgm:prSet phldrT="[Текст]" phldr="1" custT="1"/>
      <dgm:spPr/>
      <dgm:t>
        <a:bodyPr/>
        <a:lstStyle/>
        <a:p>
          <a:endParaRPr lang="ru-RU" sz="1800" dirty="0">
            <a:solidFill>
              <a:schemeClr val="tx1"/>
            </a:solidFill>
          </a:endParaRPr>
        </a:p>
      </dgm:t>
    </dgm:pt>
    <dgm:pt modelId="{C49ED90A-49F3-4B48-A031-7920F77296E5}" type="sibTrans" cxnId="{E5A20C9B-BB1B-254C-B7F7-C2F9CCA3C9E2}">
      <dgm:prSet/>
      <dgm:spPr/>
      <dgm:t>
        <a:bodyPr/>
        <a:lstStyle/>
        <a:p>
          <a:endParaRPr lang="ru-RU" sz="1800">
            <a:solidFill>
              <a:schemeClr val="tx1"/>
            </a:solidFill>
          </a:endParaRPr>
        </a:p>
      </dgm:t>
    </dgm:pt>
    <dgm:pt modelId="{9461158E-542C-3A46-A034-597DAA5AC78F}" type="parTrans" cxnId="{E5A20C9B-BB1B-254C-B7F7-C2F9CCA3C9E2}">
      <dgm:prSet/>
      <dgm:spPr/>
      <dgm:t>
        <a:bodyPr/>
        <a:lstStyle/>
        <a:p>
          <a:endParaRPr lang="ru-RU" sz="1800">
            <a:solidFill>
              <a:schemeClr val="tx1"/>
            </a:solidFill>
          </a:endParaRPr>
        </a:p>
      </dgm:t>
    </dgm:pt>
    <dgm:pt modelId="{936C6D11-92A6-214A-AFDA-CB0C75C3F01D}" type="pres">
      <dgm:prSet presAssocID="{EB315D0E-0ABA-584A-A47D-E5B0A7700662}" presName="diagram" presStyleCnt="0">
        <dgm:presLayoutVars>
          <dgm:chMax val="1"/>
          <dgm:dir/>
          <dgm:animLvl val="ctr"/>
          <dgm:resizeHandles val="exact"/>
        </dgm:presLayoutVars>
      </dgm:prSet>
      <dgm:spPr/>
    </dgm:pt>
    <dgm:pt modelId="{D5FB2DDC-95DA-A842-A3EC-43CB5898A961}" type="pres">
      <dgm:prSet presAssocID="{EB315D0E-0ABA-584A-A47D-E5B0A7700662}" presName="matrix" presStyleCnt="0"/>
      <dgm:spPr/>
    </dgm:pt>
    <dgm:pt modelId="{A284A507-A79E-374D-98BA-3B3FF3C41DCE}" type="pres">
      <dgm:prSet presAssocID="{EB315D0E-0ABA-584A-A47D-E5B0A7700662}" presName="tile1" presStyleLbl="node1" presStyleIdx="0" presStyleCnt="4" custScaleY="107529" custLinFactNeighborX="488" custLinFactNeighborY="1639"/>
      <dgm:spPr/>
    </dgm:pt>
    <dgm:pt modelId="{D357FCAD-7042-F746-873A-793A8CFA070B}" type="pres">
      <dgm:prSet presAssocID="{EB315D0E-0ABA-584A-A47D-E5B0A7700662}" presName="tile1text" presStyleLbl="node1" presStyleIdx="0" presStyleCnt="4">
        <dgm:presLayoutVars>
          <dgm:chMax val="0"/>
          <dgm:chPref val="0"/>
          <dgm:bulletEnabled val="1"/>
        </dgm:presLayoutVars>
      </dgm:prSet>
      <dgm:spPr/>
    </dgm:pt>
    <dgm:pt modelId="{B66EFB44-0A4C-0A40-9B0F-A7D7B3569F82}" type="pres">
      <dgm:prSet presAssocID="{EB315D0E-0ABA-584A-A47D-E5B0A7700662}" presName="tile2" presStyleLbl="node1" presStyleIdx="1" presStyleCnt="4" custScaleY="104308"/>
      <dgm:spPr/>
    </dgm:pt>
    <dgm:pt modelId="{C5CEEA3D-370C-AE41-8AA6-70AB3A59E831}" type="pres">
      <dgm:prSet presAssocID="{EB315D0E-0ABA-584A-A47D-E5B0A7700662}" presName="tile2text" presStyleLbl="node1" presStyleIdx="1" presStyleCnt="4">
        <dgm:presLayoutVars>
          <dgm:chMax val="0"/>
          <dgm:chPref val="0"/>
          <dgm:bulletEnabled val="1"/>
        </dgm:presLayoutVars>
      </dgm:prSet>
      <dgm:spPr/>
    </dgm:pt>
    <dgm:pt modelId="{79B1944D-17B8-9F4C-9014-EEAE1D977652}" type="pres">
      <dgm:prSet presAssocID="{EB315D0E-0ABA-584A-A47D-E5B0A7700662}" presName="tile3" presStyleLbl="node1" presStyleIdx="2" presStyleCnt="4" custLinFactNeighborY="-1835"/>
      <dgm:spPr/>
    </dgm:pt>
    <dgm:pt modelId="{417C4E38-972B-7948-82C3-65C7F4C64255}" type="pres">
      <dgm:prSet presAssocID="{EB315D0E-0ABA-584A-A47D-E5B0A7700662}" presName="tile3text" presStyleLbl="node1" presStyleIdx="2" presStyleCnt="4">
        <dgm:presLayoutVars>
          <dgm:chMax val="0"/>
          <dgm:chPref val="0"/>
          <dgm:bulletEnabled val="1"/>
        </dgm:presLayoutVars>
      </dgm:prSet>
      <dgm:spPr/>
    </dgm:pt>
    <dgm:pt modelId="{FB7E6AF9-CFC9-3449-9D1E-E088C1A9CC05}" type="pres">
      <dgm:prSet presAssocID="{EB315D0E-0ABA-584A-A47D-E5B0A7700662}" presName="tile4" presStyleLbl="node1" presStyleIdx="3" presStyleCnt="4"/>
      <dgm:spPr/>
    </dgm:pt>
    <dgm:pt modelId="{FA3A4657-E65E-EE42-83AB-20631F8E1870}" type="pres">
      <dgm:prSet presAssocID="{EB315D0E-0ABA-584A-A47D-E5B0A7700662}" presName="tile4text" presStyleLbl="node1" presStyleIdx="3" presStyleCnt="4">
        <dgm:presLayoutVars>
          <dgm:chMax val="0"/>
          <dgm:chPref val="0"/>
          <dgm:bulletEnabled val="1"/>
        </dgm:presLayoutVars>
      </dgm:prSet>
      <dgm:spPr/>
    </dgm:pt>
    <dgm:pt modelId="{A20CDC21-5F8A-C74E-A85D-E515FF6328F8}" type="pres">
      <dgm:prSet presAssocID="{EB315D0E-0ABA-584A-A47D-E5B0A7700662}" presName="centerTile" presStyleLbl="fgShp" presStyleIdx="0" presStyleCnt="1" custScaleX="73850" custScaleY="59894" custLinFactNeighborX="2466" custLinFactNeighborY="16405">
        <dgm:presLayoutVars>
          <dgm:chMax val="0"/>
          <dgm:chPref val="0"/>
        </dgm:presLayoutVars>
      </dgm:prSet>
      <dgm:spPr/>
    </dgm:pt>
  </dgm:ptLst>
  <dgm:cxnLst>
    <dgm:cxn modelId="{7BDF9E0D-8BC3-F64D-9668-0A617512D15B}" srcId="{15AAE723-FFD9-6C4E-A5F1-53793C536A6B}" destId="{AEE0B325-F84D-F44F-A30D-253681EA904F}" srcOrd="1" destOrd="0" parTransId="{4F626B51-0040-9D42-89A4-603B6A0D0C33}" sibTransId="{183E8D91-85FF-1548-8E36-BFB692A0FFA4}"/>
    <dgm:cxn modelId="{45D83C14-7680-6A40-A23B-836F5ADFDD9F}" srcId="{15AAE723-FFD9-6C4E-A5F1-53793C536A6B}" destId="{2EE81C41-6153-FD4E-9D29-CB45D2A02002}" srcOrd="0" destOrd="0" parTransId="{82380050-762E-1641-B134-019CC233486F}" sibTransId="{F9E9C0AA-0DC4-C049-99DD-18F07E972F20}"/>
    <dgm:cxn modelId="{6BAE2B2A-40EA-44F9-801E-7EE2D8AE39CD}" type="presOf" srcId="{2EE81C41-6153-FD4E-9D29-CB45D2A02002}" destId="{A284A507-A79E-374D-98BA-3B3FF3C41DCE}" srcOrd="0" destOrd="0" presId="urn:microsoft.com/office/officeart/2005/8/layout/matrix1"/>
    <dgm:cxn modelId="{AB45EA2A-F864-A642-BBD0-5CD358A91C22}" srcId="{15AAE723-FFD9-6C4E-A5F1-53793C536A6B}" destId="{613C4141-8820-9048-ADF5-0029E75FA118}" srcOrd="2" destOrd="0" parTransId="{F365AF82-BCA7-9C4C-9B87-4E5C2FFBAA7E}" sibTransId="{2CE0E069-43D6-B949-BF49-7F13A4E14E86}"/>
    <dgm:cxn modelId="{EA73E82F-B0F0-4EEB-870B-81F2405E7985}" type="presOf" srcId="{15AAE723-FFD9-6C4E-A5F1-53793C536A6B}" destId="{A20CDC21-5F8A-C74E-A85D-E515FF6328F8}" srcOrd="0" destOrd="0" presId="urn:microsoft.com/office/officeart/2005/8/layout/matrix1"/>
    <dgm:cxn modelId="{BC9F6230-BB62-4A7F-9A6D-669F78AA8F91}" type="presOf" srcId="{613C4141-8820-9048-ADF5-0029E75FA118}" destId="{79B1944D-17B8-9F4C-9014-EEAE1D977652}" srcOrd="0" destOrd="0" presId="urn:microsoft.com/office/officeart/2005/8/layout/matrix1"/>
    <dgm:cxn modelId="{84A79867-62B7-475D-A913-F5BFCCF72051}" type="presOf" srcId="{613C4141-8820-9048-ADF5-0029E75FA118}" destId="{417C4E38-972B-7948-82C3-65C7F4C64255}" srcOrd="1" destOrd="0" presId="urn:microsoft.com/office/officeart/2005/8/layout/matrix1"/>
    <dgm:cxn modelId="{4C28F355-961A-8A42-8FA4-0097B4439EA4}" srcId="{15AAE723-FFD9-6C4E-A5F1-53793C536A6B}" destId="{9AFAF8FA-6CF4-FC49-B66D-9A5520CAE695}" srcOrd="3" destOrd="0" parTransId="{59AF306B-6B7E-2847-BB06-AFA08B3E3FC7}" sibTransId="{72961115-A702-E540-B290-EB0DECCD93CF}"/>
    <dgm:cxn modelId="{DC19207C-C15D-4698-82BF-B3AD66386B43}" type="presOf" srcId="{AEE0B325-F84D-F44F-A30D-253681EA904F}" destId="{C5CEEA3D-370C-AE41-8AA6-70AB3A59E831}" srcOrd="1" destOrd="0" presId="urn:microsoft.com/office/officeart/2005/8/layout/matrix1"/>
    <dgm:cxn modelId="{7D9C5388-BF7D-4999-A2FB-A74CB3182064}" type="presOf" srcId="{2EE81C41-6153-FD4E-9D29-CB45D2A02002}" destId="{D357FCAD-7042-F746-873A-793A8CFA070B}" srcOrd="1" destOrd="0" presId="urn:microsoft.com/office/officeart/2005/8/layout/matrix1"/>
    <dgm:cxn modelId="{1CE8598E-8784-40B0-BB2B-F377B245B968}" type="presOf" srcId="{9AFAF8FA-6CF4-FC49-B66D-9A5520CAE695}" destId="{FA3A4657-E65E-EE42-83AB-20631F8E1870}" srcOrd="1" destOrd="0" presId="urn:microsoft.com/office/officeart/2005/8/layout/matrix1"/>
    <dgm:cxn modelId="{BA952E95-9CFB-4E01-B45A-1D41C9AB7823}" type="presOf" srcId="{AEE0B325-F84D-F44F-A30D-253681EA904F}" destId="{B66EFB44-0A4C-0A40-9B0F-A7D7B3569F82}" srcOrd="0" destOrd="0" presId="urn:microsoft.com/office/officeart/2005/8/layout/matrix1"/>
    <dgm:cxn modelId="{E5A20C9B-BB1B-254C-B7F7-C2F9CCA3C9E2}" srcId="{EB315D0E-0ABA-584A-A47D-E5B0A7700662}" destId="{15AAE723-FFD9-6C4E-A5F1-53793C536A6B}" srcOrd="0" destOrd="0" parTransId="{9461158E-542C-3A46-A034-597DAA5AC78F}" sibTransId="{C49ED90A-49F3-4B48-A031-7920F77296E5}"/>
    <dgm:cxn modelId="{28D130EE-F182-4D37-BA7B-5EA197B6EF09}" type="presOf" srcId="{9AFAF8FA-6CF4-FC49-B66D-9A5520CAE695}" destId="{FB7E6AF9-CFC9-3449-9D1E-E088C1A9CC05}" srcOrd="0" destOrd="0" presId="urn:microsoft.com/office/officeart/2005/8/layout/matrix1"/>
    <dgm:cxn modelId="{B81619F2-20E5-4201-ACC5-435D2FAB3D60}" type="presOf" srcId="{EB315D0E-0ABA-584A-A47D-E5B0A7700662}" destId="{936C6D11-92A6-214A-AFDA-CB0C75C3F01D}" srcOrd="0" destOrd="0" presId="urn:microsoft.com/office/officeart/2005/8/layout/matrix1"/>
    <dgm:cxn modelId="{F6C82A0E-2ABB-4371-AF7E-21054AD3C8AB}" type="presParOf" srcId="{936C6D11-92A6-214A-AFDA-CB0C75C3F01D}" destId="{D5FB2DDC-95DA-A842-A3EC-43CB5898A961}" srcOrd="0" destOrd="0" presId="urn:microsoft.com/office/officeart/2005/8/layout/matrix1"/>
    <dgm:cxn modelId="{48DB5241-C252-4A49-AF1E-9955553D5719}" type="presParOf" srcId="{D5FB2DDC-95DA-A842-A3EC-43CB5898A961}" destId="{A284A507-A79E-374D-98BA-3B3FF3C41DCE}" srcOrd="0" destOrd="0" presId="urn:microsoft.com/office/officeart/2005/8/layout/matrix1"/>
    <dgm:cxn modelId="{47D49750-FC18-4510-B6B1-37721362F848}" type="presParOf" srcId="{D5FB2DDC-95DA-A842-A3EC-43CB5898A961}" destId="{D357FCAD-7042-F746-873A-793A8CFA070B}" srcOrd="1" destOrd="0" presId="urn:microsoft.com/office/officeart/2005/8/layout/matrix1"/>
    <dgm:cxn modelId="{410D7B4B-5B5E-439E-AF37-C22F954FD7D7}" type="presParOf" srcId="{D5FB2DDC-95DA-A842-A3EC-43CB5898A961}" destId="{B66EFB44-0A4C-0A40-9B0F-A7D7B3569F82}" srcOrd="2" destOrd="0" presId="urn:microsoft.com/office/officeart/2005/8/layout/matrix1"/>
    <dgm:cxn modelId="{CB2B0B65-869B-4CAD-91CE-78AA4C8A50B7}" type="presParOf" srcId="{D5FB2DDC-95DA-A842-A3EC-43CB5898A961}" destId="{C5CEEA3D-370C-AE41-8AA6-70AB3A59E831}" srcOrd="3" destOrd="0" presId="urn:microsoft.com/office/officeart/2005/8/layout/matrix1"/>
    <dgm:cxn modelId="{E409996C-BF28-41D4-8382-C6BDBAFAB756}" type="presParOf" srcId="{D5FB2DDC-95DA-A842-A3EC-43CB5898A961}" destId="{79B1944D-17B8-9F4C-9014-EEAE1D977652}" srcOrd="4" destOrd="0" presId="urn:microsoft.com/office/officeart/2005/8/layout/matrix1"/>
    <dgm:cxn modelId="{7990DFCE-025D-4F15-BC8E-46460322A567}" type="presParOf" srcId="{D5FB2DDC-95DA-A842-A3EC-43CB5898A961}" destId="{417C4E38-972B-7948-82C3-65C7F4C64255}" srcOrd="5" destOrd="0" presId="urn:microsoft.com/office/officeart/2005/8/layout/matrix1"/>
    <dgm:cxn modelId="{87361A1D-BEB1-4204-ABB5-82DDC80FF64E}" type="presParOf" srcId="{D5FB2DDC-95DA-A842-A3EC-43CB5898A961}" destId="{FB7E6AF9-CFC9-3449-9D1E-E088C1A9CC05}" srcOrd="6" destOrd="0" presId="urn:microsoft.com/office/officeart/2005/8/layout/matrix1"/>
    <dgm:cxn modelId="{643A246D-7477-40EF-B721-C1E9744591E6}" type="presParOf" srcId="{D5FB2DDC-95DA-A842-A3EC-43CB5898A961}" destId="{FA3A4657-E65E-EE42-83AB-20631F8E1870}" srcOrd="7" destOrd="0" presId="urn:microsoft.com/office/officeart/2005/8/layout/matrix1"/>
    <dgm:cxn modelId="{51BA428D-18C3-4A1B-AA3F-D7EB3CD7BB59}" type="presParOf" srcId="{936C6D11-92A6-214A-AFDA-CB0C75C3F01D}" destId="{A20CDC21-5F8A-C74E-A85D-E515FF6328F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4A507-A79E-374D-98BA-3B3FF3C41DCE}">
      <dsp:nvSpPr>
        <dsp:cNvPr id="0" name=""/>
        <dsp:cNvSpPr/>
      </dsp:nvSpPr>
      <dsp:spPr>
        <a:xfrm rot="16200000">
          <a:off x="1125191" y="-1165359"/>
          <a:ext cx="2336499" cy="4586883"/>
        </a:xfrm>
        <a:prstGeom prst="round1Rect">
          <a:avLst/>
        </a:prstGeom>
        <a:solidFill>
          <a:srgbClr val="AE8502"/>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endParaRPr lang="uk-UA" sz="1800" kern="1200" dirty="0">
            <a:solidFill>
              <a:srgbClr val="000066"/>
            </a:solidFill>
            <a:latin typeface="Times New Roman" panose="02020603050405020304" pitchFamily="18" charset="0"/>
            <a:ea typeface="+mn-ea"/>
            <a:cs typeface="Times New Roman" panose="02020603050405020304" pitchFamily="18" charset="0"/>
          </a:endParaRPr>
        </a:p>
        <a:p>
          <a:pPr marL="0" lvl="0" indent="0" algn="l" defTabSz="80010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Formation of inclusive consciousness </a:t>
          </a:r>
        </a:p>
        <a:p>
          <a:pPr marL="0" lvl="0" indent="0" algn="l" defTabSz="80010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Understanding of the problem of functioning of persons with disabilities and chronic illnesses in the education environment</a:t>
          </a:r>
          <a:endParaRPr lang="uk-UA" sz="1800" kern="1200" dirty="0">
            <a:solidFill>
              <a:srgbClr val="002060"/>
            </a:solidFill>
            <a:latin typeface="Times New Roman" panose="02020603050405020304" pitchFamily="18" charset="0"/>
            <a:ea typeface="+mn-ea"/>
            <a:cs typeface="Times New Roman" panose="02020603050405020304" pitchFamily="18" charset="0"/>
          </a:endParaRPr>
        </a:p>
      </dsp:txBody>
      <dsp:txXfrm rot="5400000">
        <a:off x="0" y="-40168"/>
        <a:ext cx="4586883" cy="1752374"/>
      </dsp:txXfrm>
    </dsp:sp>
    <dsp:sp modelId="{B66EFB44-0A4C-0A40-9B0F-A7D7B3569F82}">
      <dsp:nvSpPr>
        <dsp:cNvPr id="0" name=""/>
        <dsp:cNvSpPr/>
      </dsp:nvSpPr>
      <dsp:spPr>
        <a:xfrm>
          <a:off x="4547757" y="-3088"/>
          <a:ext cx="4586883" cy="2262340"/>
        </a:xfrm>
        <a:prstGeom prst="round1Rect">
          <a:avLst/>
        </a:prstGeom>
        <a:solidFill>
          <a:srgbClr val="AE8502">
            <a:alpha val="76667"/>
          </a:srgb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endParaRPr lang="uk-UA" sz="1800" kern="1200" dirty="0">
            <a:solidFill>
              <a:srgbClr val="000066"/>
            </a:solidFill>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Needs assessment of persons with disabilities and chronic illnesses</a:t>
          </a:r>
          <a:endParaRPr lang="uk-UA" sz="1800" kern="1200" dirty="0">
            <a:solidFill>
              <a:srgbClr val="002060"/>
            </a:solidFill>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Identification and evaluation of University resources</a:t>
          </a:r>
          <a:endParaRPr lang="uk-UA" sz="1800" kern="1200" dirty="0">
            <a:solidFill>
              <a:srgbClr val="002060"/>
            </a:solidFill>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Development and implementation of the Individual Support Plan</a:t>
          </a:r>
          <a:endParaRPr lang="uk-UA" sz="1800" kern="1200" dirty="0">
            <a:solidFill>
              <a:srgbClr val="002060"/>
            </a:solidFill>
            <a:latin typeface="Times New Roman" panose="02020603050405020304" pitchFamily="18" charset="0"/>
            <a:ea typeface="+mn-ea"/>
            <a:cs typeface="Times New Roman" panose="02020603050405020304" pitchFamily="18" charset="0"/>
          </a:endParaRPr>
        </a:p>
      </dsp:txBody>
      <dsp:txXfrm>
        <a:off x="4547757" y="-3088"/>
        <a:ext cx="4586883" cy="1696755"/>
      </dsp:txXfrm>
    </dsp:sp>
    <dsp:sp modelId="{79B1944D-17B8-9F4C-9014-EEAE1D977652}">
      <dsp:nvSpPr>
        <dsp:cNvPr id="0" name=""/>
        <dsp:cNvSpPr/>
      </dsp:nvSpPr>
      <dsp:spPr>
        <a:xfrm rot="10800000">
          <a:off x="0" y="2099779"/>
          <a:ext cx="4586883" cy="2348851"/>
        </a:xfrm>
        <a:prstGeom prst="round1Rect">
          <a:avLst/>
        </a:prstGeom>
        <a:solidFill>
          <a:srgbClr val="CB9B04"/>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Identification and adaptation of innovative strategies, technologies and experiences in the area of social inclusion and inclusive education</a:t>
          </a:r>
          <a:endParaRPr lang="uk-UA" sz="1800" kern="1200" dirty="0">
            <a:solidFill>
              <a:srgbClr val="002060"/>
            </a:solidFill>
            <a:latin typeface="Times New Roman" panose="02020603050405020304" pitchFamily="18" charset="0"/>
            <a:ea typeface="+mn-ea"/>
            <a:cs typeface="Times New Roman" panose="02020603050405020304" pitchFamily="18" charset="0"/>
          </a:endParaRPr>
        </a:p>
      </dsp:txBody>
      <dsp:txXfrm rot="10800000">
        <a:off x="0" y="2686992"/>
        <a:ext cx="4586883" cy="1761638"/>
      </dsp:txXfrm>
    </dsp:sp>
    <dsp:sp modelId="{FB7E6AF9-CFC9-3449-9D1E-E088C1A9CC05}">
      <dsp:nvSpPr>
        <dsp:cNvPr id="0" name=""/>
        <dsp:cNvSpPr/>
      </dsp:nvSpPr>
      <dsp:spPr>
        <a:xfrm rot="5400000">
          <a:off x="5749155" y="1025852"/>
          <a:ext cx="2262340" cy="4586883"/>
        </a:xfrm>
        <a:prstGeom prst="round1Rect">
          <a:avLst/>
        </a:prstGeom>
        <a:solidFill>
          <a:srgbClr val="E9B101"/>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Times New Roman" panose="02020603050405020304" pitchFamily="18" charset="0"/>
              <a:cs typeface="Times New Roman" panose="02020603050405020304" pitchFamily="18" charset="0"/>
            </a:rPr>
            <a:t>Facilitating the transformation of the University into a barrier-free educational space with real access to learning opportunities for people with special educational needs</a:t>
          </a:r>
          <a:endParaRPr lang="ru-RU" sz="1800" kern="1200" dirty="0">
            <a:solidFill>
              <a:srgbClr val="002060"/>
            </a:solidFill>
            <a:latin typeface="Times New Roman" panose="02020603050405020304" pitchFamily="18" charset="0"/>
            <a:ea typeface="+mn-ea"/>
            <a:cs typeface="Times New Roman" panose="02020603050405020304" pitchFamily="18" charset="0"/>
          </a:endParaRPr>
        </a:p>
      </dsp:txBody>
      <dsp:txXfrm rot="-5400000">
        <a:off x="4586883" y="2753708"/>
        <a:ext cx="4586883" cy="1696755"/>
      </dsp:txXfrm>
    </dsp:sp>
    <dsp:sp modelId="{A20CDC21-5F8A-C74E-A85D-E515FF6328F8}">
      <dsp:nvSpPr>
        <dsp:cNvPr id="0" name=""/>
        <dsp:cNvSpPr/>
      </dsp:nvSpPr>
      <dsp:spPr>
        <a:xfrm>
          <a:off x="3532556" y="1986634"/>
          <a:ext cx="2084931" cy="782396"/>
        </a:xfrm>
        <a:prstGeom prst="roundRect">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ru-RU" sz="2000" kern="1200" dirty="0">
            <a:solidFill>
              <a:schemeClr val="tx1"/>
            </a:solidFill>
          </a:endParaRPr>
        </a:p>
      </dsp:txBody>
      <dsp:txXfrm>
        <a:off x="3570749" y="2024827"/>
        <a:ext cx="2008545" cy="706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4A507-A79E-374D-98BA-3B3FF3C41DCE}">
      <dsp:nvSpPr>
        <dsp:cNvPr id="0" name=""/>
        <dsp:cNvSpPr/>
      </dsp:nvSpPr>
      <dsp:spPr>
        <a:xfrm rot="16200000">
          <a:off x="1056344" y="-1039699"/>
          <a:ext cx="2503120" cy="4571194"/>
        </a:xfrm>
        <a:prstGeom prst="round1Rect">
          <a:avLst/>
        </a:prstGeom>
        <a:solidFill>
          <a:srgbClr val="AE8502"/>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dirty="0">
            <a:solidFill>
              <a:srgbClr val="002060"/>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To assist:</a:t>
          </a:r>
          <a:endParaRPr lang="uk-UA" sz="1700" kern="1200" dirty="0">
            <a:solidFill>
              <a:srgbClr val="002060"/>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 during the admissions campaign and studying at the University, including filling in the documents and explanations of existing rules and procedures;</a:t>
          </a:r>
          <a:endParaRPr lang="uk-UA" sz="1700" kern="1200" dirty="0">
            <a:solidFill>
              <a:srgbClr val="002060"/>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 in the interpretation of the legislation relating to veterans of war;</a:t>
          </a:r>
          <a:endParaRPr lang="uk-UA" sz="1700" kern="1200" dirty="0">
            <a:solidFill>
              <a:srgbClr val="002060"/>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 in the preparation of documents for obtaining existing benefits for veterans of war</a:t>
          </a:r>
          <a:endParaRPr lang="en-US" sz="1700" kern="1200" dirty="0">
            <a:solidFill>
              <a:srgbClr val="002060"/>
            </a:solidFill>
            <a:latin typeface="Times New Roman" panose="02020603050405020304" pitchFamily="18" charset="0"/>
            <a:ea typeface="+mn-ea"/>
            <a:cs typeface="Times New Roman" panose="02020603050405020304" pitchFamily="18" charset="0"/>
          </a:endParaRPr>
        </a:p>
      </dsp:txBody>
      <dsp:txXfrm rot="5400000">
        <a:off x="22307" y="-5662"/>
        <a:ext cx="4571194" cy="1877340"/>
      </dsp:txXfrm>
    </dsp:sp>
    <dsp:sp modelId="{B66EFB44-0A4C-0A40-9B0F-A7D7B3569F82}">
      <dsp:nvSpPr>
        <dsp:cNvPr id="0" name=""/>
        <dsp:cNvSpPr/>
      </dsp:nvSpPr>
      <dsp:spPr>
        <a:xfrm>
          <a:off x="4571194" y="-6325"/>
          <a:ext cx="4571194" cy="2428140"/>
        </a:xfrm>
        <a:prstGeom prst="round1Rect">
          <a:avLst/>
        </a:prstGeom>
        <a:solidFill>
          <a:srgbClr val="AE8502">
            <a:alpha val="76667"/>
          </a:srgb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uk-UA" sz="1700" kern="1200" dirty="0">
            <a:solidFill>
              <a:srgbClr val="000066"/>
            </a:solidFill>
            <a:latin typeface="Times New Roman" panose="02020603050405020304" pitchFamily="18" charset="0"/>
            <a:ea typeface="+mn-ea"/>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To arrange:</a:t>
          </a: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 comfortable space for learning and relaxation;</a:t>
          </a: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 a separate location on the territory of the University and provide a real opportunity for veterans of war to meet and spend time together;</a:t>
          </a:r>
          <a:endParaRPr lang="uk-UA" sz="1700" kern="1200" dirty="0">
            <a:solidFill>
              <a:srgbClr val="002060"/>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002060"/>
              </a:solidFill>
              <a:latin typeface="Times New Roman" panose="02020603050405020304" pitchFamily="18" charset="0"/>
              <a:cs typeface="Times New Roman" panose="02020603050405020304" pitchFamily="18" charset="0"/>
            </a:rPr>
            <a:t>- mobilization of the University resources in the area of Adapted Physical Activity (APA) and sports for rehabilitation implementation</a:t>
          </a:r>
          <a:endParaRPr lang="uk-UA" sz="1700" kern="1200" dirty="0">
            <a:solidFill>
              <a:srgbClr val="002060"/>
            </a:solidFill>
            <a:latin typeface="Times New Roman" panose="02020603050405020304" pitchFamily="18" charset="0"/>
            <a:ea typeface="+mn-ea"/>
            <a:cs typeface="Times New Roman" panose="02020603050405020304" pitchFamily="18" charset="0"/>
          </a:endParaRPr>
        </a:p>
      </dsp:txBody>
      <dsp:txXfrm>
        <a:off x="4571194" y="-6325"/>
        <a:ext cx="4571194" cy="1821105"/>
      </dsp:txXfrm>
    </dsp:sp>
    <dsp:sp modelId="{79B1944D-17B8-9F4C-9014-EEAE1D977652}">
      <dsp:nvSpPr>
        <dsp:cNvPr id="0" name=""/>
        <dsp:cNvSpPr/>
      </dsp:nvSpPr>
      <dsp:spPr>
        <a:xfrm rot="10800000">
          <a:off x="0" y="2328956"/>
          <a:ext cx="4571194" cy="2327856"/>
        </a:xfrm>
        <a:prstGeom prst="round1Rect">
          <a:avLst/>
        </a:prstGeom>
        <a:solidFill>
          <a:srgbClr val="CB9B04"/>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l" defTabSz="755650">
            <a:lnSpc>
              <a:spcPct val="100000"/>
            </a:lnSpc>
            <a:spcBef>
              <a:spcPct val="0"/>
            </a:spcBef>
            <a:spcAft>
              <a:spcPts val="0"/>
            </a:spcAft>
            <a:buNone/>
          </a:pPr>
          <a:endParaRPr lang="ru-RU" sz="1700" kern="1200" dirty="0">
            <a:solidFill>
              <a:srgbClr val="002060"/>
            </a:solidFill>
            <a:latin typeface="Times New Roman" panose="02020603050405020304" pitchFamily="18" charset="0"/>
            <a:ea typeface="+mn-ea"/>
            <a:cs typeface="Times New Roman" panose="02020603050405020304" pitchFamily="18" charset="0"/>
          </a:endParaRPr>
        </a:p>
      </dsp:txBody>
      <dsp:txXfrm rot="10800000">
        <a:off x="0" y="2910920"/>
        <a:ext cx="4571194" cy="1745892"/>
      </dsp:txXfrm>
    </dsp:sp>
    <dsp:sp modelId="{FB7E6AF9-CFC9-3449-9D1E-E088C1A9CC05}">
      <dsp:nvSpPr>
        <dsp:cNvPr id="0" name=""/>
        <dsp:cNvSpPr/>
      </dsp:nvSpPr>
      <dsp:spPr>
        <a:xfrm rot="5400000">
          <a:off x="5692862" y="1250003"/>
          <a:ext cx="2327856" cy="4571194"/>
        </a:xfrm>
        <a:prstGeom prst="round1Rect">
          <a:avLst/>
        </a:prstGeom>
        <a:solidFill>
          <a:srgbClr val="E9B101"/>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endParaRPr lang="ru-RU" sz="1700" kern="1200" dirty="0">
            <a:solidFill>
              <a:srgbClr val="002060"/>
            </a:solidFill>
            <a:latin typeface="Times New Roman" panose="02020603050405020304" pitchFamily="18" charset="0"/>
            <a:cs typeface="Times New Roman" panose="02020603050405020304" pitchFamily="18" charset="0"/>
          </a:endParaRPr>
        </a:p>
      </dsp:txBody>
      <dsp:txXfrm rot="-5400000">
        <a:off x="4571193" y="2953636"/>
        <a:ext cx="4571194" cy="1745892"/>
      </dsp:txXfrm>
    </dsp:sp>
    <dsp:sp modelId="{A20CDC21-5F8A-C74E-A85D-E515FF6328F8}">
      <dsp:nvSpPr>
        <dsp:cNvPr id="0" name=""/>
        <dsp:cNvSpPr/>
      </dsp:nvSpPr>
      <dsp:spPr>
        <a:xfrm>
          <a:off x="3626081" y="2170237"/>
          <a:ext cx="2025496" cy="697123"/>
        </a:xfrm>
        <a:prstGeom prst="roundRect">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ru-RU" sz="1800" kern="1200" dirty="0">
            <a:solidFill>
              <a:schemeClr val="tx1"/>
            </a:solidFill>
          </a:endParaRPr>
        </a:p>
      </dsp:txBody>
      <dsp:txXfrm>
        <a:off x="3660112" y="2204268"/>
        <a:ext cx="1957434" cy="6290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B9E79EF-A962-DC45-8771-B193F9DF424E}"/>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Palatino Linotype" panose="02040502050505030304" pitchFamily="18" charset="0"/>
                <a:cs typeface="Arial" panose="020B0604020202020204" pitchFamily="34" charset="0"/>
              </a:defRPr>
            </a:lvl1pPr>
          </a:lstStyle>
          <a:p>
            <a:pPr>
              <a:defRPr/>
            </a:pPr>
            <a:endParaRPr lang="uk-UA" altLang="uk-UA"/>
          </a:p>
        </p:txBody>
      </p:sp>
      <p:sp>
        <p:nvSpPr>
          <p:cNvPr id="22531" name="Rectangle 3">
            <a:extLst>
              <a:ext uri="{FF2B5EF4-FFF2-40B4-BE49-F238E27FC236}">
                <a16:creationId xmlns:a16="http://schemas.microsoft.com/office/drawing/2014/main" id="{34C8BD0A-285E-1248-A3C5-E61410F7A90D}"/>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Palatino Linotype" panose="02040502050505030304" pitchFamily="18" charset="0"/>
                <a:cs typeface="Arial" panose="020B0604020202020204" pitchFamily="34" charset="0"/>
              </a:defRPr>
            </a:lvl1pPr>
          </a:lstStyle>
          <a:p>
            <a:pPr>
              <a:defRPr/>
            </a:pPr>
            <a:fld id="{A59EB839-2FFB-F649-8676-9C4BBE37936D}" type="datetimeFigureOut">
              <a:rPr lang="uk-UA" altLang="uk-UA"/>
              <a:pPr>
                <a:defRPr/>
              </a:pPr>
              <a:t>23.10.2019</a:t>
            </a:fld>
            <a:endParaRPr lang="uk-UA" altLang="uk-UA"/>
          </a:p>
        </p:txBody>
      </p:sp>
      <p:sp>
        <p:nvSpPr>
          <p:cNvPr id="22532" name="Rectangle 4">
            <a:extLst>
              <a:ext uri="{FF2B5EF4-FFF2-40B4-BE49-F238E27FC236}">
                <a16:creationId xmlns:a16="http://schemas.microsoft.com/office/drawing/2014/main" id="{FEA9E3E0-FB33-444E-B5DE-2EFEA9B95122}"/>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Palatino Linotype" panose="02040502050505030304" pitchFamily="18" charset="0"/>
                <a:cs typeface="Arial" panose="020B0604020202020204" pitchFamily="34" charset="0"/>
              </a:defRPr>
            </a:lvl1pPr>
          </a:lstStyle>
          <a:p>
            <a:pPr>
              <a:defRPr/>
            </a:pPr>
            <a:endParaRPr lang="uk-UA" altLang="uk-UA"/>
          </a:p>
        </p:txBody>
      </p:sp>
      <p:sp>
        <p:nvSpPr>
          <p:cNvPr id="22533" name="Rectangle 5">
            <a:extLst>
              <a:ext uri="{FF2B5EF4-FFF2-40B4-BE49-F238E27FC236}">
                <a16:creationId xmlns:a16="http://schemas.microsoft.com/office/drawing/2014/main" id="{68B73778-BFA8-CC4B-A1F0-5F852BCB867D}"/>
              </a:ext>
            </a:extLst>
          </p:cNvPr>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Palatino Linotype" panose="02040502050505030304" pitchFamily="18" charset="0"/>
              </a:defRPr>
            </a:lvl1pPr>
          </a:lstStyle>
          <a:p>
            <a:pPr>
              <a:defRPr/>
            </a:pPr>
            <a:fld id="{A644387E-44EC-F642-873B-F67C39E9F987}"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486A73B1-A26C-3F40-8D18-C914D250D99B}"/>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cs typeface="Arial" panose="020B0604020202020204" pitchFamily="34" charset="0"/>
              </a:defRPr>
            </a:lvl1pPr>
          </a:lstStyle>
          <a:p>
            <a:pPr>
              <a:defRPr/>
            </a:pPr>
            <a:endParaRPr lang="uk-UA" altLang="uk-UA"/>
          </a:p>
        </p:txBody>
      </p:sp>
      <p:sp>
        <p:nvSpPr>
          <p:cNvPr id="3" name="Дата 2">
            <a:extLst>
              <a:ext uri="{FF2B5EF4-FFF2-40B4-BE49-F238E27FC236}">
                <a16:creationId xmlns:a16="http://schemas.microsoft.com/office/drawing/2014/main" id="{5BC96A6A-D0A9-F045-8588-FD8BE4EE994A}"/>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26B48C1F-9917-7F4A-8925-80A53750A1EB}" type="datetimeFigureOut">
              <a:rPr lang="uk-UA" altLang="uk-UA"/>
              <a:pPr>
                <a:defRPr/>
              </a:pPr>
              <a:t>23.10.2019</a:t>
            </a:fld>
            <a:endParaRPr lang="uk-UA" altLang="uk-UA"/>
          </a:p>
        </p:txBody>
      </p:sp>
      <p:sp>
        <p:nvSpPr>
          <p:cNvPr id="4" name="Образ слайда 3">
            <a:extLst>
              <a:ext uri="{FF2B5EF4-FFF2-40B4-BE49-F238E27FC236}">
                <a16:creationId xmlns:a16="http://schemas.microsoft.com/office/drawing/2014/main" id="{F761EB27-1E2B-4F46-9209-17E93571F46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a:extLst>
              <a:ext uri="{FF2B5EF4-FFF2-40B4-BE49-F238E27FC236}">
                <a16:creationId xmlns:a16="http://schemas.microsoft.com/office/drawing/2014/main" id="{9971AFB2-21A6-7D41-AC6A-2FCF31EBAE4A}"/>
              </a:ext>
            </a:extLst>
          </p:cNvPr>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ru-RU" altLang="uk-UA" noProof="0"/>
              <a:t>Образец текста</a:t>
            </a:r>
          </a:p>
          <a:p>
            <a:pPr lvl="1"/>
            <a:r>
              <a:rPr lang="ru-RU" altLang="uk-UA" noProof="0"/>
              <a:t>Второй уровень</a:t>
            </a:r>
          </a:p>
          <a:p>
            <a:pPr lvl="2"/>
            <a:r>
              <a:rPr lang="ru-RU" altLang="uk-UA" noProof="0"/>
              <a:t>Третий уровень</a:t>
            </a:r>
          </a:p>
          <a:p>
            <a:pPr lvl="3"/>
            <a:r>
              <a:rPr lang="ru-RU" altLang="uk-UA" noProof="0"/>
              <a:t>Четвертый уровень</a:t>
            </a:r>
          </a:p>
          <a:p>
            <a:pPr lvl="4"/>
            <a:r>
              <a:rPr lang="ru-RU" altLang="uk-UA" noProof="0"/>
              <a:t>Пятый уровень</a:t>
            </a:r>
            <a:endParaRPr lang="uk-UA" altLang="uk-UA" noProof="0"/>
          </a:p>
        </p:txBody>
      </p:sp>
      <p:sp>
        <p:nvSpPr>
          <p:cNvPr id="6" name="Нижний колонтитул 5">
            <a:extLst>
              <a:ext uri="{FF2B5EF4-FFF2-40B4-BE49-F238E27FC236}">
                <a16:creationId xmlns:a16="http://schemas.microsoft.com/office/drawing/2014/main" id="{996E40AB-A906-3647-A9DE-BF9C21E4BABC}"/>
              </a:ext>
            </a:extLst>
          </p:cNvPr>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cs typeface="Arial" panose="020B0604020202020204" pitchFamily="34" charset="0"/>
              </a:defRPr>
            </a:lvl1pPr>
          </a:lstStyle>
          <a:p>
            <a:pPr>
              <a:defRPr/>
            </a:pPr>
            <a:endParaRPr lang="uk-UA" altLang="uk-UA"/>
          </a:p>
        </p:txBody>
      </p:sp>
      <p:sp>
        <p:nvSpPr>
          <p:cNvPr id="7" name="Номер слайда 6">
            <a:extLst>
              <a:ext uri="{FF2B5EF4-FFF2-40B4-BE49-F238E27FC236}">
                <a16:creationId xmlns:a16="http://schemas.microsoft.com/office/drawing/2014/main" id="{AEEE1D82-DE6B-7345-BE6F-FA829F5CD5C8}"/>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8A47880-D37E-3240-AE2E-3BFC98396386}"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A47880-D37E-3240-AE2E-3BFC98396386}" type="slidenum">
              <a:rPr lang="uk-UA" altLang="uk-UA" smtClean="0"/>
              <a:pPr>
                <a:defRPr/>
              </a:pPr>
              <a:t>1</a:t>
            </a:fld>
            <a:endParaRPr lang="uk-UA" altLang="uk-UA"/>
          </a:p>
        </p:txBody>
      </p:sp>
    </p:spTree>
    <p:extLst>
      <p:ext uri="{BB962C8B-B14F-4D97-AF65-F5344CB8AC3E}">
        <p14:creationId xmlns:p14="http://schemas.microsoft.com/office/powerpoint/2010/main" val="121954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Місце для зображення 1">
            <a:extLst>
              <a:ext uri="{FF2B5EF4-FFF2-40B4-BE49-F238E27FC236}">
                <a16:creationId xmlns:a16="http://schemas.microsoft.com/office/drawing/2014/main" id="{31A112B9-82D9-8345-AC84-AFF1BB2B5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Місце для нотаток 2">
            <a:extLst>
              <a:ext uri="{FF2B5EF4-FFF2-40B4-BE49-F238E27FC236}">
                <a16:creationId xmlns:a16="http://schemas.microsoft.com/office/drawing/2014/main" id="{550F3FF4-2EDA-DC49-910F-9A6F3DE3C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uk-UA" altLang="uk-UA"/>
          </a:p>
        </p:txBody>
      </p:sp>
      <p:sp>
        <p:nvSpPr>
          <p:cNvPr id="23556" name="Місце для номера слайда 3">
            <a:extLst>
              <a:ext uri="{FF2B5EF4-FFF2-40B4-BE49-F238E27FC236}">
                <a16:creationId xmlns:a16="http://schemas.microsoft.com/office/drawing/2014/main" id="{1770ECB2-3835-8640-8413-FD6429D8FC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2860BF-2008-5243-A9DC-DF4A05609FEB}" type="slidenum">
              <a:rPr lang="uk-UA" altLang="uk-UA" smtClean="0">
                <a:latin typeface="Calibri" panose="020F0502020204030204" pitchFamily="34" charset="0"/>
              </a:rPr>
              <a:pPr/>
              <a:t>11</a:t>
            </a:fld>
            <a:endParaRPr lang="uk-UA" altLang="uk-UA">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4" name="Пряма сполучна лінія 12">
            <a:extLst>
              <a:ext uri="{FF2B5EF4-FFF2-40B4-BE49-F238E27FC236}">
                <a16:creationId xmlns:a16="http://schemas.microsoft.com/office/drawing/2014/main" id="{658DFA65-3F32-0C44-A7B6-40ED0BAA5D6A}"/>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uk-UA"/>
          </a:p>
        </p:txBody>
      </p:sp>
      <p:sp>
        <p:nvSpPr>
          <p:cNvPr id="29" name="Заголовок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Місце для дати 15">
            <a:extLst>
              <a:ext uri="{FF2B5EF4-FFF2-40B4-BE49-F238E27FC236}">
                <a16:creationId xmlns:a16="http://schemas.microsoft.com/office/drawing/2014/main" id="{D7320E21-575C-9B46-AC08-5CB93A4F4776}"/>
              </a:ext>
            </a:extLst>
          </p:cNvPr>
          <p:cNvSpPr>
            <a:spLocks noGrp="1"/>
          </p:cNvSpPr>
          <p:nvPr>
            <p:ph type="dt" sz="half" idx="10"/>
          </p:nvPr>
        </p:nvSpPr>
        <p:spPr/>
        <p:txBody>
          <a:bodyPr/>
          <a:lstStyle>
            <a:lvl1pPr>
              <a:defRPr/>
            </a:lvl1pPr>
          </a:lstStyle>
          <a:p>
            <a:pPr>
              <a:defRPr/>
            </a:pPr>
            <a:fld id="{E64A7DBF-6EB4-884D-8E74-30810DDA9B90}" type="datetimeFigureOut">
              <a:rPr lang="ru-RU" altLang="uk-UA"/>
              <a:pPr>
                <a:defRPr/>
              </a:pPr>
              <a:t>23.10.2019</a:t>
            </a:fld>
            <a:endParaRPr lang="ru-RU" altLang="uk-UA"/>
          </a:p>
        </p:txBody>
      </p:sp>
      <p:sp>
        <p:nvSpPr>
          <p:cNvPr id="6" name="Місце для нижнього колонтитула 1">
            <a:extLst>
              <a:ext uri="{FF2B5EF4-FFF2-40B4-BE49-F238E27FC236}">
                <a16:creationId xmlns:a16="http://schemas.microsoft.com/office/drawing/2014/main" id="{4883145C-A37E-034F-985C-7D9E2FD1D175}"/>
              </a:ext>
            </a:extLst>
          </p:cNvPr>
          <p:cNvSpPr>
            <a:spLocks noGrp="1"/>
          </p:cNvSpPr>
          <p:nvPr>
            <p:ph type="ftr" sz="quarter" idx="11"/>
          </p:nvPr>
        </p:nvSpPr>
        <p:spPr/>
        <p:txBody>
          <a:bodyPr/>
          <a:lstStyle>
            <a:lvl1pPr>
              <a:defRPr/>
            </a:lvl1pPr>
          </a:lstStyle>
          <a:p>
            <a:pPr>
              <a:defRPr/>
            </a:pPr>
            <a:endParaRPr lang="uk-UA" altLang="uk-UA"/>
          </a:p>
        </p:txBody>
      </p:sp>
      <p:sp>
        <p:nvSpPr>
          <p:cNvPr id="7" name="Місце для номера слайда 14">
            <a:extLst>
              <a:ext uri="{FF2B5EF4-FFF2-40B4-BE49-F238E27FC236}">
                <a16:creationId xmlns:a16="http://schemas.microsoft.com/office/drawing/2014/main" id="{43711AC4-0A28-7F4D-A34D-F9B822307192}"/>
              </a:ext>
            </a:extLst>
          </p:cNvPr>
          <p:cNvSpPr>
            <a:spLocks noGrp="1"/>
          </p:cNvSpPr>
          <p:nvPr>
            <p:ph type="sldNum" sz="quarter" idx="12"/>
          </p:nvPr>
        </p:nvSpPr>
        <p:spPr>
          <a:xfrm>
            <a:off x="8229600" y="6473825"/>
            <a:ext cx="758825" cy="247650"/>
          </a:xfrm>
        </p:spPr>
        <p:txBody>
          <a:bodyPr/>
          <a:lstStyle>
            <a:lvl1pPr>
              <a:defRPr/>
            </a:lvl1pPr>
          </a:lstStyle>
          <a:p>
            <a:pPr>
              <a:defRPr/>
            </a:pPr>
            <a:fld id="{3FDEFE1E-A935-9C4C-8CED-C5CEA96C8B1D}" type="slidenum">
              <a:rPr lang="ru-RU" altLang="uk-UA"/>
              <a:pPr>
                <a:defRPr/>
              </a:pPr>
              <a:t>‹#›</a:t>
            </a:fld>
            <a:endParaRPr lang="ru-RU" altLang="uk-UA"/>
          </a:p>
        </p:txBody>
      </p:sp>
    </p:spTree>
    <p:extLst>
      <p:ext uri="{BB962C8B-B14F-4D97-AF65-F5344CB8AC3E}">
        <p14:creationId xmlns:p14="http://schemas.microsoft.com/office/powerpoint/2010/main" val="48699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Місце для вертикального тексту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Місце для дати 10">
            <a:extLst>
              <a:ext uri="{FF2B5EF4-FFF2-40B4-BE49-F238E27FC236}">
                <a16:creationId xmlns:a16="http://schemas.microsoft.com/office/drawing/2014/main" id="{C3A56AAB-2E55-EF47-9613-205721417B36}"/>
              </a:ext>
            </a:extLst>
          </p:cNvPr>
          <p:cNvSpPr>
            <a:spLocks noGrp="1"/>
          </p:cNvSpPr>
          <p:nvPr>
            <p:ph type="dt" sz="half" idx="10"/>
          </p:nvPr>
        </p:nvSpPr>
        <p:spPr/>
        <p:txBody>
          <a:bodyPr/>
          <a:lstStyle>
            <a:lvl1pPr>
              <a:defRPr/>
            </a:lvl1pPr>
          </a:lstStyle>
          <a:p>
            <a:pPr>
              <a:defRPr/>
            </a:pPr>
            <a:fld id="{811CDAE7-4B84-8348-B17B-5FD77D3119F0}" type="datetimeFigureOut">
              <a:rPr lang="ru-RU" altLang="uk-UA"/>
              <a:pPr>
                <a:defRPr/>
              </a:pPr>
              <a:t>23.10.2019</a:t>
            </a:fld>
            <a:endParaRPr lang="ru-RU" altLang="uk-UA"/>
          </a:p>
        </p:txBody>
      </p:sp>
      <p:sp>
        <p:nvSpPr>
          <p:cNvPr id="5" name="Місце для нижнього колонтитула 27">
            <a:extLst>
              <a:ext uri="{FF2B5EF4-FFF2-40B4-BE49-F238E27FC236}">
                <a16:creationId xmlns:a16="http://schemas.microsoft.com/office/drawing/2014/main" id="{A5F95E88-FD6E-674F-8348-82F56C20DF0A}"/>
              </a:ext>
            </a:extLst>
          </p:cNvPr>
          <p:cNvSpPr>
            <a:spLocks noGrp="1"/>
          </p:cNvSpPr>
          <p:nvPr>
            <p:ph type="ftr" sz="quarter" idx="11"/>
          </p:nvPr>
        </p:nvSpPr>
        <p:spPr/>
        <p:txBody>
          <a:bodyPr/>
          <a:lstStyle>
            <a:lvl1pPr>
              <a:defRPr/>
            </a:lvl1pPr>
          </a:lstStyle>
          <a:p>
            <a:pPr>
              <a:defRPr/>
            </a:pPr>
            <a:endParaRPr lang="uk-UA" altLang="uk-UA"/>
          </a:p>
        </p:txBody>
      </p:sp>
      <p:sp>
        <p:nvSpPr>
          <p:cNvPr id="6" name="Місце для номера слайда 4">
            <a:extLst>
              <a:ext uri="{FF2B5EF4-FFF2-40B4-BE49-F238E27FC236}">
                <a16:creationId xmlns:a16="http://schemas.microsoft.com/office/drawing/2014/main" id="{3DB5AB26-4910-7540-9DC2-8B5E1C8F8FF0}"/>
              </a:ext>
            </a:extLst>
          </p:cNvPr>
          <p:cNvSpPr>
            <a:spLocks noGrp="1"/>
          </p:cNvSpPr>
          <p:nvPr>
            <p:ph type="sldNum" sz="quarter" idx="12"/>
          </p:nvPr>
        </p:nvSpPr>
        <p:spPr/>
        <p:txBody>
          <a:bodyPr/>
          <a:lstStyle>
            <a:lvl1pPr>
              <a:defRPr/>
            </a:lvl1pPr>
          </a:lstStyle>
          <a:p>
            <a:pPr>
              <a:defRPr/>
            </a:pPr>
            <a:fld id="{A7E5DE29-D984-E94A-99E3-6E775BC29DAF}" type="slidenum">
              <a:rPr lang="ru-RU" altLang="uk-UA"/>
              <a:pPr>
                <a:defRPr/>
              </a:pPr>
              <a:t>‹#›</a:t>
            </a:fld>
            <a:endParaRPr lang="ru-RU" altLang="uk-UA"/>
          </a:p>
        </p:txBody>
      </p:sp>
    </p:spTree>
    <p:extLst>
      <p:ext uri="{BB962C8B-B14F-4D97-AF65-F5344CB8AC3E}">
        <p14:creationId xmlns:p14="http://schemas.microsoft.com/office/powerpoint/2010/main" val="74091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Місце для дати 3">
            <a:extLst>
              <a:ext uri="{FF2B5EF4-FFF2-40B4-BE49-F238E27FC236}">
                <a16:creationId xmlns:a16="http://schemas.microsoft.com/office/drawing/2014/main" id="{80F94761-2DBD-3741-85F5-E8E8D5F115E3}"/>
              </a:ext>
            </a:extLst>
          </p:cNvPr>
          <p:cNvSpPr>
            <a:spLocks noGrp="1"/>
          </p:cNvSpPr>
          <p:nvPr>
            <p:ph type="dt" sz="half" idx="10"/>
          </p:nvPr>
        </p:nvSpPr>
        <p:spPr/>
        <p:txBody>
          <a:bodyPr/>
          <a:lstStyle>
            <a:lvl1pPr>
              <a:defRPr/>
            </a:lvl1pPr>
          </a:lstStyle>
          <a:p>
            <a:pPr>
              <a:defRPr/>
            </a:pPr>
            <a:fld id="{4316D2E5-E1F4-4F42-B9ED-23558D42F0BE}" type="datetimeFigureOut">
              <a:rPr lang="ru-RU" altLang="uk-UA"/>
              <a:pPr>
                <a:defRPr/>
              </a:pPr>
              <a:t>23.10.2019</a:t>
            </a:fld>
            <a:endParaRPr lang="ru-RU" altLang="uk-UA"/>
          </a:p>
        </p:txBody>
      </p:sp>
      <p:sp>
        <p:nvSpPr>
          <p:cNvPr id="5" name="Місце для нижнього колонтитула 4">
            <a:extLst>
              <a:ext uri="{FF2B5EF4-FFF2-40B4-BE49-F238E27FC236}">
                <a16:creationId xmlns:a16="http://schemas.microsoft.com/office/drawing/2014/main" id="{9676EDBA-F1BA-DF4D-91D5-0D16154E5918}"/>
              </a:ext>
            </a:extLst>
          </p:cNvPr>
          <p:cNvSpPr>
            <a:spLocks noGrp="1"/>
          </p:cNvSpPr>
          <p:nvPr>
            <p:ph type="ftr" sz="quarter" idx="11"/>
          </p:nvPr>
        </p:nvSpPr>
        <p:spPr/>
        <p:txBody>
          <a:bodyPr/>
          <a:lstStyle>
            <a:lvl1pPr>
              <a:defRPr/>
            </a:lvl1pPr>
          </a:lstStyle>
          <a:p>
            <a:pPr>
              <a:defRPr/>
            </a:pPr>
            <a:endParaRPr lang="uk-UA" altLang="uk-UA"/>
          </a:p>
        </p:txBody>
      </p:sp>
      <p:sp>
        <p:nvSpPr>
          <p:cNvPr id="6" name="Місце для номера слайда 5">
            <a:extLst>
              <a:ext uri="{FF2B5EF4-FFF2-40B4-BE49-F238E27FC236}">
                <a16:creationId xmlns:a16="http://schemas.microsoft.com/office/drawing/2014/main" id="{115249CA-0A3D-D34D-910E-88F819D53DE5}"/>
              </a:ext>
            </a:extLst>
          </p:cNvPr>
          <p:cNvSpPr>
            <a:spLocks noGrp="1"/>
          </p:cNvSpPr>
          <p:nvPr>
            <p:ph type="sldNum" sz="quarter" idx="12"/>
          </p:nvPr>
        </p:nvSpPr>
        <p:spPr/>
        <p:txBody>
          <a:bodyPr/>
          <a:lstStyle>
            <a:lvl1pPr>
              <a:defRPr/>
            </a:lvl1pPr>
          </a:lstStyle>
          <a:p>
            <a:pPr>
              <a:defRPr/>
            </a:pPr>
            <a:fld id="{236B8716-CEF9-F24C-AFBE-1CEC8D7ECD33}" type="slidenum">
              <a:rPr lang="ru-RU" altLang="uk-UA"/>
              <a:pPr>
                <a:defRPr/>
              </a:pPr>
              <a:t>‹#›</a:t>
            </a:fld>
            <a:endParaRPr lang="ru-RU" altLang="uk-UA"/>
          </a:p>
        </p:txBody>
      </p:sp>
    </p:spTree>
    <p:extLst>
      <p:ext uri="{BB962C8B-B14F-4D97-AF65-F5344CB8AC3E}">
        <p14:creationId xmlns:p14="http://schemas.microsoft.com/office/powerpoint/2010/main" val="84965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en-US"/>
              <a:t>Click to edit Master title style</a:t>
            </a:r>
          </a:p>
        </p:txBody>
      </p:sp>
      <p:sp>
        <p:nvSpPr>
          <p:cNvPr id="27" name="Місце для вмісту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Місце для дати 24">
            <a:extLst>
              <a:ext uri="{FF2B5EF4-FFF2-40B4-BE49-F238E27FC236}">
                <a16:creationId xmlns:a16="http://schemas.microsoft.com/office/drawing/2014/main" id="{F1EA762B-8360-514C-9645-24CB979C56AB}"/>
              </a:ext>
            </a:extLst>
          </p:cNvPr>
          <p:cNvSpPr>
            <a:spLocks noGrp="1"/>
          </p:cNvSpPr>
          <p:nvPr>
            <p:ph type="dt" sz="half" idx="10"/>
          </p:nvPr>
        </p:nvSpPr>
        <p:spPr/>
        <p:txBody>
          <a:bodyPr/>
          <a:lstStyle>
            <a:lvl1pPr>
              <a:defRPr/>
            </a:lvl1pPr>
          </a:lstStyle>
          <a:p>
            <a:pPr>
              <a:defRPr/>
            </a:pPr>
            <a:fld id="{5377FD52-5F8E-B145-A7B5-5A45488BB4C2}" type="datetimeFigureOut">
              <a:rPr lang="ru-RU" altLang="uk-UA"/>
              <a:pPr>
                <a:defRPr/>
              </a:pPr>
              <a:t>23.10.2019</a:t>
            </a:fld>
            <a:endParaRPr lang="ru-RU" altLang="uk-UA"/>
          </a:p>
        </p:txBody>
      </p:sp>
      <p:sp>
        <p:nvSpPr>
          <p:cNvPr id="5" name="Місце для нижнього колонтитула 18">
            <a:extLst>
              <a:ext uri="{FF2B5EF4-FFF2-40B4-BE49-F238E27FC236}">
                <a16:creationId xmlns:a16="http://schemas.microsoft.com/office/drawing/2014/main" id="{1A887908-4247-B143-992A-50459BACD1F1}"/>
              </a:ext>
            </a:extLst>
          </p:cNvPr>
          <p:cNvSpPr>
            <a:spLocks noGrp="1"/>
          </p:cNvSpPr>
          <p:nvPr>
            <p:ph type="ftr" sz="quarter" idx="11"/>
          </p:nvPr>
        </p:nvSpPr>
        <p:spPr>
          <a:xfrm>
            <a:off x="3581400" y="76200"/>
            <a:ext cx="2895600" cy="288925"/>
          </a:xfrm>
        </p:spPr>
        <p:txBody>
          <a:bodyPr/>
          <a:lstStyle>
            <a:lvl1pPr>
              <a:defRPr/>
            </a:lvl1pPr>
          </a:lstStyle>
          <a:p>
            <a:pPr>
              <a:defRPr/>
            </a:pPr>
            <a:endParaRPr lang="uk-UA" altLang="uk-UA"/>
          </a:p>
        </p:txBody>
      </p:sp>
      <p:sp>
        <p:nvSpPr>
          <p:cNvPr id="6" name="Місце для номера слайда 15">
            <a:extLst>
              <a:ext uri="{FF2B5EF4-FFF2-40B4-BE49-F238E27FC236}">
                <a16:creationId xmlns:a16="http://schemas.microsoft.com/office/drawing/2014/main" id="{198040D5-370D-224C-8FD2-4246C4B4E8B9}"/>
              </a:ext>
            </a:extLst>
          </p:cNvPr>
          <p:cNvSpPr>
            <a:spLocks noGrp="1"/>
          </p:cNvSpPr>
          <p:nvPr>
            <p:ph type="sldNum" sz="quarter" idx="12"/>
          </p:nvPr>
        </p:nvSpPr>
        <p:spPr>
          <a:xfrm>
            <a:off x="8229600" y="6473825"/>
            <a:ext cx="758825" cy="247650"/>
          </a:xfrm>
        </p:spPr>
        <p:txBody>
          <a:bodyPr/>
          <a:lstStyle>
            <a:lvl1pPr>
              <a:defRPr/>
            </a:lvl1pPr>
          </a:lstStyle>
          <a:p>
            <a:pPr>
              <a:defRPr/>
            </a:pPr>
            <a:fld id="{3A54C60F-6FB5-4943-9B1D-4D3B9E0950FC}" type="slidenum">
              <a:rPr lang="ru-RU" altLang="uk-UA"/>
              <a:pPr>
                <a:defRPr/>
              </a:pPr>
              <a:t>‹#›</a:t>
            </a:fld>
            <a:endParaRPr lang="ru-RU" altLang="uk-UA"/>
          </a:p>
        </p:txBody>
      </p:sp>
    </p:spTree>
    <p:extLst>
      <p:ext uri="{BB962C8B-B14F-4D97-AF65-F5344CB8AC3E}">
        <p14:creationId xmlns:p14="http://schemas.microsoft.com/office/powerpoint/2010/main" val="126040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 сполучна лінія 12">
            <a:extLst>
              <a:ext uri="{FF2B5EF4-FFF2-40B4-BE49-F238E27FC236}">
                <a16:creationId xmlns:a16="http://schemas.microsoft.com/office/drawing/2014/main" id="{8C10FF69-2196-194F-9652-B4FF1A731073}"/>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uk-UA"/>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Місце для дати 18">
            <a:extLst>
              <a:ext uri="{FF2B5EF4-FFF2-40B4-BE49-F238E27FC236}">
                <a16:creationId xmlns:a16="http://schemas.microsoft.com/office/drawing/2014/main" id="{6527DE15-6509-2448-9F4A-797BD0084BCF}"/>
              </a:ext>
            </a:extLst>
          </p:cNvPr>
          <p:cNvSpPr>
            <a:spLocks noGrp="1"/>
          </p:cNvSpPr>
          <p:nvPr>
            <p:ph type="dt" sz="half" idx="10"/>
          </p:nvPr>
        </p:nvSpPr>
        <p:spPr/>
        <p:txBody>
          <a:bodyPr/>
          <a:lstStyle>
            <a:lvl1pPr>
              <a:defRPr/>
            </a:lvl1pPr>
          </a:lstStyle>
          <a:p>
            <a:pPr>
              <a:defRPr/>
            </a:pPr>
            <a:fld id="{FF227230-AF2F-9F43-BE90-BBA0B7150ACB}" type="datetimeFigureOut">
              <a:rPr lang="ru-RU" altLang="uk-UA"/>
              <a:pPr>
                <a:defRPr/>
              </a:pPr>
              <a:t>23.10.2019</a:t>
            </a:fld>
            <a:endParaRPr lang="ru-RU" altLang="uk-UA"/>
          </a:p>
        </p:txBody>
      </p:sp>
      <p:sp>
        <p:nvSpPr>
          <p:cNvPr id="7" name="Місце для нижнього колонтитула 10">
            <a:extLst>
              <a:ext uri="{FF2B5EF4-FFF2-40B4-BE49-F238E27FC236}">
                <a16:creationId xmlns:a16="http://schemas.microsoft.com/office/drawing/2014/main" id="{C01C7486-3794-8640-A015-0D11B4781D23}"/>
              </a:ext>
            </a:extLst>
          </p:cNvPr>
          <p:cNvSpPr>
            <a:spLocks noGrp="1"/>
          </p:cNvSpPr>
          <p:nvPr>
            <p:ph type="ftr" sz="quarter" idx="11"/>
          </p:nvPr>
        </p:nvSpPr>
        <p:spPr/>
        <p:txBody>
          <a:bodyPr/>
          <a:lstStyle>
            <a:lvl1pPr>
              <a:defRPr/>
            </a:lvl1pPr>
          </a:lstStyle>
          <a:p>
            <a:pPr>
              <a:defRPr/>
            </a:pPr>
            <a:endParaRPr lang="uk-UA" altLang="uk-UA"/>
          </a:p>
        </p:txBody>
      </p:sp>
      <p:sp>
        <p:nvSpPr>
          <p:cNvPr id="9" name="Місце для номера слайда 15">
            <a:extLst>
              <a:ext uri="{FF2B5EF4-FFF2-40B4-BE49-F238E27FC236}">
                <a16:creationId xmlns:a16="http://schemas.microsoft.com/office/drawing/2014/main" id="{842CED2E-6380-4743-A07F-5F6B8CC5E56B}"/>
              </a:ext>
            </a:extLst>
          </p:cNvPr>
          <p:cNvSpPr>
            <a:spLocks noGrp="1"/>
          </p:cNvSpPr>
          <p:nvPr>
            <p:ph type="sldNum" sz="quarter" idx="12"/>
          </p:nvPr>
        </p:nvSpPr>
        <p:spPr/>
        <p:txBody>
          <a:bodyPr/>
          <a:lstStyle>
            <a:lvl1pPr>
              <a:defRPr/>
            </a:lvl1pPr>
          </a:lstStyle>
          <a:p>
            <a:pPr>
              <a:defRPr/>
            </a:pPr>
            <a:fld id="{5F122362-8792-1649-AC66-47FC10E415D8}" type="slidenum">
              <a:rPr lang="ru-RU" altLang="uk-UA"/>
              <a:pPr>
                <a:defRPr/>
              </a:pPr>
              <a:t>‹#›</a:t>
            </a:fld>
            <a:endParaRPr lang="ru-RU" altLang="uk-UA"/>
          </a:p>
        </p:txBody>
      </p:sp>
    </p:spTree>
    <p:extLst>
      <p:ext uri="{BB962C8B-B14F-4D97-AF65-F5344CB8AC3E}">
        <p14:creationId xmlns:p14="http://schemas.microsoft.com/office/powerpoint/2010/main" val="1841098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en-US"/>
              <a:t>Click to edit Master title style</a:t>
            </a:r>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Місце для дати 10">
            <a:extLst>
              <a:ext uri="{FF2B5EF4-FFF2-40B4-BE49-F238E27FC236}">
                <a16:creationId xmlns:a16="http://schemas.microsoft.com/office/drawing/2014/main" id="{EA080864-A89F-DC43-B45E-79D2860573B3}"/>
              </a:ext>
            </a:extLst>
          </p:cNvPr>
          <p:cNvSpPr>
            <a:spLocks noGrp="1"/>
          </p:cNvSpPr>
          <p:nvPr>
            <p:ph type="dt" sz="half" idx="10"/>
          </p:nvPr>
        </p:nvSpPr>
        <p:spPr/>
        <p:txBody>
          <a:bodyPr/>
          <a:lstStyle>
            <a:lvl1pPr>
              <a:defRPr/>
            </a:lvl1pPr>
          </a:lstStyle>
          <a:p>
            <a:pPr>
              <a:defRPr/>
            </a:pPr>
            <a:fld id="{190B32A7-C178-6F42-8F59-23C371232C6A}" type="datetimeFigureOut">
              <a:rPr lang="ru-RU" altLang="uk-UA"/>
              <a:pPr>
                <a:defRPr/>
              </a:pPr>
              <a:t>23.10.2019</a:t>
            </a:fld>
            <a:endParaRPr lang="ru-RU" altLang="uk-UA"/>
          </a:p>
        </p:txBody>
      </p:sp>
      <p:sp>
        <p:nvSpPr>
          <p:cNvPr id="6" name="Місце для нижнього колонтитула 27">
            <a:extLst>
              <a:ext uri="{FF2B5EF4-FFF2-40B4-BE49-F238E27FC236}">
                <a16:creationId xmlns:a16="http://schemas.microsoft.com/office/drawing/2014/main" id="{DFC5F0A9-201E-2140-AE3D-BB9FCFF184C8}"/>
              </a:ext>
            </a:extLst>
          </p:cNvPr>
          <p:cNvSpPr>
            <a:spLocks noGrp="1"/>
          </p:cNvSpPr>
          <p:nvPr>
            <p:ph type="ftr" sz="quarter" idx="11"/>
          </p:nvPr>
        </p:nvSpPr>
        <p:spPr/>
        <p:txBody>
          <a:bodyPr/>
          <a:lstStyle>
            <a:lvl1pPr>
              <a:defRPr/>
            </a:lvl1pPr>
          </a:lstStyle>
          <a:p>
            <a:pPr>
              <a:defRPr/>
            </a:pPr>
            <a:endParaRPr lang="uk-UA" altLang="uk-UA"/>
          </a:p>
        </p:txBody>
      </p:sp>
      <p:sp>
        <p:nvSpPr>
          <p:cNvPr id="7" name="Місце для номера слайда 4">
            <a:extLst>
              <a:ext uri="{FF2B5EF4-FFF2-40B4-BE49-F238E27FC236}">
                <a16:creationId xmlns:a16="http://schemas.microsoft.com/office/drawing/2014/main" id="{0942D031-F111-1147-A561-5E35B834C7D8}"/>
              </a:ext>
            </a:extLst>
          </p:cNvPr>
          <p:cNvSpPr>
            <a:spLocks noGrp="1"/>
          </p:cNvSpPr>
          <p:nvPr>
            <p:ph type="sldNum" sz="quarter" idx="12"/>
          </p:nvPr>
        </p:nvSpPr>
        <p:spPr/>
        <p:txBody>
          <a:bodyPr/>
          <a:lstStyle>
            <a:lvl1pPr>
              <a:defRPr/>
            </a:lvl1pPr>
          </a:lstStyle>
          <a:p>
            <a:pPr>
              <a:defRPr/>
            </a:pPr>
            <a:fld id="{3F880E85-D669-854D-8AB1-FE64912FFF37}" type="slidenum">
              <a:rPr lang="ru-RU" altLang="uk-UA"/>
              <a:pPr>
                <a:defRPr/>
              </a:pPr>
              <a:t>‹#›</a:t>
            </a:fld>
            <a:endParaRPr lang="ru-RU" altLang="uk-UA"/>
          </a:p>
        </p:txBody>
      </p:sp>
    </p:spTree>
    <p:extLst>
      <p:ext uri="{BB962C8B-B14F-4D97-AF65-F5344CB8AC3E}">
        <p14:creationId xmlns:p14="http://schemas.microsoft.com/office/powerpoint/2010/main" val="126897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7" name="Пряма сполучна лінія 12">
            <a:extLst>
              <a:ext uri="{FF2B5EF4-FFF2-40B4-BE49-F238E27FC236}">
                <a16:creationId xmlns:a16="http://schemas.microsoft.com/office/drawing/2014/main" id="{FEBC0AFB-059F-C749-86DA-12445ED3C3EF}"/>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uk-UA"/>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Місце для дати 9">
            <a:extLst>
              <a:ext uri="{FF2B5EF4-FFF2-40B4-BE49-F238E27FC236}">
                <a16:creationId xmlns:a16="http://schemas.microsoft.com/office/drawing/2014/main" id="{0E697429-31BC-4448-A48C-369896D90D6B}"/>
              </a:ext>
            </a:extLst>
          </p:cNvPr>
          <p:cNvSpPr>
            <a:spLocks noGrp="1"/>
          </p:cNvSpPr>
          <p:nvPr>
            <p:ph type="dt" sz="half" idx="10"/>
          </p:nvPr>
        </p:nvSpPr>
        <p:spPr/>
        <p:txBody>
          <a:bodyPr/>
          <a:lstStyle>
            <a:lvl1pPr>
              <a:defRPr/>
            </a:lvl1pPr>
          </a:lstStyle>
          <a:p>
            <a:pPr>
              <a:defRPr/>
            </a:pPr>
            <a:fld id="{6D7E7426-5489-3F46-8BAF-DDDB7BE2C868}" type="datetimeFigureOut">
              <a:rPr lang="ru-RU" altLang="uk-UA"/>
              <a:pPr>
                <a:defRPr/>
              </a:pPr>
              <a:t>23.10.2019</a:t>
            </a:fld>
            <a:endParaRPr lang="ru-RU" altLang="uk-UA"/>
          </a:p>
        </p:txBody>
      </p:sp>
      <p:sp>
        <p:nvSpPr>
          <p:cNvPr id="9" name="Місце для нижнього колонтитула 5">
            <a:extLst>
              <a:ext uri="{FF2B5EF4-FFF2-40B4-BE49-F238E27FC236}">
                <a16:creationId xmlns:a16="http://schemas.microsoft.com/office/drawing/2014/main" id="{3538BB9F-CF39-D846-AC19-559E5407BCB3}"/>
              </a:ext>
            </a:extLst>
          </p:cNvPr>
          <p:cNvSpPr>
            <a:spLocks noGrp="1"/>
          </p:cNvSpPr>
          <p:nvPr>
            <p:ph type="ftr" sz="quarter" idx="11"/>
          </p:nvPr>
        </p:nvSpPr>
        <p:spPr/>
        <p:txBody>
          <a:bodyPr/>
          <a:lstStyle>
            <a:lvl1pPr>
              <a:defRPr/>
            </a:lvl1pPr>
          </a:lstStyle>
          <a:p>
            <a:pPr>
              <a:defRPr/>
            </a:pPr>
            <a:endParaRPr lang="uk-UA" altLang="uk-UA"/>
          </a:p>
        </p:txBody>
      </p:sp>
      <p:sp>
        <p:nvSpPr>
          <p:cNvPr id="10" name="Місце для номера слайда 6">
            <a:extLst>
              <a:ext uri="{FF2B5EF4-FFF2-40B4-BE49-F238E27FC236}">
                <a16:creationId xmlns:a16="http://schemas.microsoft.com/office/drawing/2014/main" id="{FB4AE6EF-3B89-2F43-A5E5-338C26DF99F2}"/>
              </a:ext>
            </a:extLst>
          </p:cNvPr>
          <p:cNvSpPr>
            <a:spLocks noGrp="1"/>
          </p:cNvSpPr>
          <p:nvPr>
            <p:ph type="sldNum" sz="quarter" idx="12"/>
          </p:nvPr>
        </p:nvSpPr>
        <p:spPr>
          <a:xfrm>
            <a:off x="8229600" y="6477000"/>
            <a:ext cx="762000" cy="247650"/>
          </a:xfrm>
        </p:spPr>
        <p:txBody>
          <a:bodyPr/>
          <a:lstStyle>
            <a:lvl1pPr>
              <a:defRPr/>
            </a:lvl1pPr>
          </a:lstStyle>
          <a:p>
            <a:pPr>
              <a:defRPr/>
            </a:pPr>
            <a:fld id="{5D5B1102-94E1-5346-8317-DF44D9A1BBAF}" type="slidenum">
              <a:rPr lang="ru-RU" altLang="uk-UA"/>
              <a:pPr>
                <a:defRPr/>
              </a:pPr>
              <a:t>‹#›</a:t>
            </a:fld>
            <a:endParaRPr lang="ru-RU" altLang="uk-UA"/>
          </a:p>
        </p:txBody>
      </p:sp>
    </p:spTree>
    <p:extLst>
      <p:ext uri="{BB962C8B-B14F-4D97-AF65-F5344CB8AC3E}">
        <p14:creationId xmlns:p14="http://schemas.microsoft.com/office/powerpoint/2010/main" val="338958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en-US"/>
              <a:t>Click to edit Master title style</a:t>
            </a:r>
          </a:p>
        </p:txBody>
      </p:sp>
      <p:sp>
        <p:nvSpPr>
          <p:cNvPr id="3" name="Місце для дати 10">
            <a:extLst>
              <a:ext uri="{FF2B5EF4-FFF2-40B4-BE49-F238E27FC236}">
                <a16:creationId xmlns:a16="http://schemas.microsoft.com/office/drawing/2014/main" id="{69D77258-9466-7D4F-B005-DFFD4DA0B2DC}"/>
              </a:ext>
            </a:extLst>
          </p:cNvPr>
          <p:cNvSpPr>
            <a:spLocks noGrp="1"/>
          </p:cNvSpPr>
          <p:nvPr>
            <p:ph type="dt" sz="half" idx="10"/>
          </p:nvPr>
        </p:nvSpPr>
        <p:spPr/>
        <p:txBody>
          <a:bodyPr/>
          <a:lstStyle>
            <a:lvl1pPr>
              <a:defRPr/>
            </a:lvl1pPr>
          </a:lstStyle>
          <a:p>
            <a:pPr>
              <a:defRPr/>
            </a:pPr>
            <a:fld id="{56E9454E-BA6C-A84C-8B63-4DF11D10B01A}" type="datetimeFigureOut">
              <a:rPr lang="ru-RU" altLang="uk-UA"/>
              <a:pPr>
                <a:defRPr/>
              </a:pPr>
              <a:t>23.10.2019</a:t>
            </a:fld>
            <a:endParaRPr lang="ru-RU" altLang="uk-UA"/>
          </a:p>
        </p:txBody>
      </p:sp>
      <p:sp>
        <p:nvSpPr>
          <p:cNvPr id="4" name="Місце для нижнього колонтитула 27">
            <a:extLst>
              <a:ext uri="{FF2B5EF4-FFF2-40B4-BE49-F238E27FC236}">
                <a16:creationId xmlns:a16="http://schemas.microsoft.com/office/drawing/2014/main" id="{41B090AC-D51C-0D41-ACA5-034CCC3C05BA}"/>
              </a:ext>
            </a:extLst>
          </p:cNvPr>
          <p:cNvSpPr>
            <a:spLocks noGrp="1"/>
          </p:cNvSpPr>
          <p:nvPr>
            <p:ph type="ftr" sz="quarter" idx="11"/>
          </p:nvPr>
        </p:nvSpPr>
        <p:spPr/>
        <p:txBody>
          <a:bodyPr/>
          <a:lstStyle>
            <a:lvl1pPr>
              <a:defRPr/>
            </a:lvl1pPr>
          </a:lstStyle>
          <a:p>
            <a:pPr>
              <a:defRPr/>
            </a:pPr>
            <a:endParaRPr lang="uk-UA" altLang="uk-UA"/>
          </a:p>
        </p:txBody>
      </p:sp>
      <p:sp>
        <p:nvSpPr>
          <p:cNvPr id="5" name="Місце для номера слайда 4">
            <a:extLst>
              <a:ext uri="{FF2B5EF4-FFF2-40B4-BE49-F238E27FC236}">
                <a16:creationId xmlns:a16="http://schemas.microsoft.com/office/drawing/2014/main" id="{EA5B32F4-1836-9949-819F-0930AC26B12D}"/>
              </a:ext>
            </a:extLst>
          </p:cNvPr>
          <p:cNvSpPr>
            <a:spLocks noGrp="1"/>
          </p:cNvSpPr>
          <p:nvPr>
            <p:ph type="sldNum" sz="quarter" idx="12"/>
          </p:nvPr>
        </p:nvSpPr>
        <p:spPr/>
        <p:txBody>
          <a:bodyPr/>
          <a:lstStyle>
            <a:lvl1pPr>
              <a:defRPr/>
            </a:lvl1pPr>
          </a:lstStyle>
          <a:p>
            <a:pPr>
              <a:defRPr/>
            </a:pPr>
            <a:fld id="{2585A848-3339-FC4D-B85E-599ED578DDF4}" type="slidenum">
              <a:rPr lang="ru-RU" altLang="uk-UA"/>
              <a:pPr>
                <a:defRPr/>
              </a:pPr>
              <a:t>‹#›</a:t>
            </a:fld>
            <a:endParaRPr lang="ru-RU" altLang="uk-UA"/>
          </a:p>
        </p:txBody>
      </p:sp>
    </p:spTree>
    <p:extLst>
      <p:ext uri="{BB962C8B-B14F-4D97-AF65-F5344CB8AC3E}">
        <p14:creationId xmlns:p14="http://schemas.microsoft.com/office/powerpoint/2010/main" val="125221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2">
            <a:extLst>
              <a:ext uri="{FF2B5EF4-FFF2-40B4-BE49-F238E27FC236}">
                <a16:creationId xmlns:a16="http://schemas.microsoft.com/office/drawing/2014/main" id="{1D3C825C-1702-6846-BE30-8D1861522AF6}"/>
              </a:ext>
            </a:extLst>
          </p:cNvPr>
          <p:cNvSpPr>
            <a:spLocks noGrp="1"/>
          </p:cNvSpPr>
          <p:nvPr>
            <p:ph type="dt" sz="half" idx="10"/>
          </p:nvPr>
        </p:nvSpPr>
        <p:spPr/>
        <p:txBody>
          <a:bodyPr/>
          <a:lstStyle>
            <a:lvl1pPr>
              <a:defRPr/>
            </a:lvl1pPr>
          </a:lstStyle>
          <a:p>
            <a:pPr>
              <a:defRPr/>
            </a:pPr>
            <a:fld id="{B5CFFCCD-FA6A-434C-84B1-E96FFBA26DAF}" type="datetimeFigureOut">
              <a:rPr lang="ru-RU" altLang="uk-UA"/>
              <a:pPr>
                <a:defRPr/>
              </a:pPr>
              <a:t>23.10.2019</a:t>
            </a:fld>
            <a:endParaRPr lang="ru-RU" altLang="uk-UA"/>
          </a:p>
        </p:txBody>
      </p:sp>
      <p:sp>
        <p:nvSpPr>
          <p:cNvPr id="3" name="Місце для нижнього колонтитула 23">
            <a:extLst>
              <a:ext uri="{FF2B5EF4-FFF2-40B4-BE49-F238E27FC236}">
                <a16:creationId xmlns:a16="http://schemas.microsoft.com/office/drawing/2014/main" id="{85FCB1EF-67D1-584D-885B-BB40D6A39305}"/>
              </a:ext>
            </a:extLst>
          </p:cNvPr>
          <p:cNvSpPr>
            <a:spLocks noGrp="1"/>
          </p:cNvSpPr>
          <p:nvPr>
            <p:ph type="ftr" sz="quarter" idx="11"/>
          </p:nvPr>
        </p:nvSpPr>
        <p:spPr/>
        <p:txBody>
          <a:bodyPr/>
          <a:lstStyle>
            <a:lvl1pPr>
              <a:defRPr/>
            </a:lvl1pPr>
          </a:lstStyle>
          <a:p>
            <a:pPr>
              <a:defRPr/>
            </a:pPr>
            <a:endParaRPr lang="uk-UA" altLang="uk-UA"/>
          </a:p>
        </p:txBody>
      </p:sp>
      <p:sp>
        <p:nvSpPr>
          <p:cNvPr id="4" name="Місце для номера слайда 6">
            <a:extLst>
              <a:ext uri="{FF2B5EF4-FFF2-40B4-BE49-F238E27FC236}">
                <a16:creationId xmlns:a16="http://schemas.microsoft.com/office/drawing/2014/main" id="{45930072-7B99-2440-A9F4-76682FC13374}"/>
              </a:ext>
            </a:extLst>
          </p:cNvPr>
          <p:cNvSpPr>
            <a:spLocks noGrp="1"/>
          </p:cNvSpPr>
          <p:nvPr>
            <p:ph type="sldNum" sz="quarter" idx="12"/>
          </p:nvPr>
        </p:nvSpPr>
        <p:spPr/>
        <p:txBody>
          <a:bodyPr/>
          <a:lstStyle>
            <a:lvl1pPr>
              <a:defRPr/>
            </a:lvl1pPr>
          </a:lstStyle>
          <a:p>
            <a:pPr>
              <a:defRPr/>
            </a:pPr>
            <a:fld id="{E248FB60-2AF7-AD47-A23A-7D63153A7E68}" type="slidenum">
              <a:rPr lang="ru-RU" altLang="uk-UA"/>
              <a:pPr>
                <a:defRPr/>
              </a:pPr>
              <a:t>‹#›</a:t>
            </a:fld>
            <a:endParaRPr lang="ru-RU" altLang="uk-UA"/>
          </a:p>
        </p:txBody>
      </p:sp>
    </p:spTree>
    <p:extLst>
      <p:ext uri="{BB962C8B-B14F-4D97-AF65-F5344CB8AC3E}">
        <p14:creationId xmlns:p14="http://schemas.microsoft.com/office/powerpoint/2010/main" val="324832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5" name="Пряма сполучна лінія 12">
            <a:extLst>
              <a:ext uri="{FF2B5EF4-FFF2-40B4-BE49-F238E27FC236}">
                <a16:creationId xmlns:a16="http://schemas.microsoft.com/office/drawing/2014/main" id="{F86B3082-0A45-8F4D-836A-E07A22144FF2}"/>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uk-UA"/>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Місце для дати 24">
            <a:extLst>
              <a:ext uri="{FF2B5EF4-FFF2-40B4-BE49-F238E27FC236}">
                <a16:creationId xmlns:a16="http://schemas.microsoft.com/office/drawing/2014/main" id="{98BAEB91-75E6-E248-B789-80605DD53354}"/>
              </a:ext>
            </a:extLst>
          </p:cNvPr>
          <p:cNvSpPr>
            <a:spLocks noGrp="1"/>
          </p:cNvSpPr>
          <p:nvPr>
            <p:ph type="dt" sz="half" idx="10"/>
          </p:nvPr>
        </p:nvSpPr>
        <p:spPr/>
        <p:txBody>
          <a:bodyPr/>
          <a:lstStyle>
            <a:lvl1pPr>
              <a:defRPr/>
            </a:lvl1pPr>
          </a:lstStyle>
          <a:p>
            <a:pPr>
              <a:defRPr/>
            </a:pPr>
            <a:fld id="{46B5E43A-51A1-EF45-858A-B5624004EFB2}" type="datetimeFigureOut">
              <a:rPr lang="ru-RU" altLang="uk-UA"/>
              <a:pPr>
                <a:defRPr/>
              </a:pPr>
              <a:t>23.10.2019</a:t>
            </a:fld>
            <a:endParaRPr lang="ru-RU" altLang="uk-UA"/>
          </a:p>
        </p:txBody>
      </p:sp>
      <p:sp>
        <p:nvSpPr>
          <p:cNvPr id="7" name="Місце для нижнього колонтитула 28">
            <a:extLst>
              <a:ext uri="{FF2B5EF4-FFF2-40B4-BE49-F238E27FC236}">
                <a16:creationId xmlns:a16="http://schemas.microsoft.com/office/drawing/2014/main" id="{9F124F16-C76E-2A48-81E9-536CAEC1116E}"/>
              </a:ext>
            </a:extLst>
          </p:cNvPr>
          <p:cNvSpPr>
            <a:spLocks noGrp="1"/>
          </p:cNvSpPr>
          <p:nvPr>
            <p:ph type="ftr" sz="quarter" idx="11"/>
          </p:nvPr>
        </p:nvSpPr>
        <p:spPr/>
        <p:txBody>
          <a:bodyPr/>
          <a:lstStyle>
            <a:lvl1pPr>
              <a:defRPr/>
            </a:lvl1pPr>
          </a:lstStyle>
          <a:p>
            <a:pPr>
              <a:defRPr/>
            </a:pPr>
            <a:endParaRPr lang="uk-UA" altLang="uk-UA"/>
          </a:p>
        </p:txBody>
      </p:sp>
      <p:sp>
        <p:nvSpPr>
          <p:cNvPr id="8" name="Місце для номера слайда 6">
            <a:extLst>
              <a:ext uri="{FF2B5EF4-FFF2-40B4-BE49-F238E27FC236}">
                <a16:creationId xmlns:a16="http://schemas.microsoft.com/office/drawing/2014/main" id="{D0A499D7-DB78-504A-AB0D-3D487E6B613C}"/>
              </a:ext>
            </a:extLst>
          </p:cNvPr>
          <p:cNvSpPr>
            <a:spLocks noGrp="1"/>
          </p:cNvSpPr>
          <p:nvPr>
            <p:ph type="sldNum" sz="quarter" idx="12"/>
          </p:nvPr>
        </p:nvSpPr>
        <p:spPr/>
        <p:txBody>
          <a:bodyPr/>
          <a:lstStyle>
            <a:lvl1pPr>
              <a:defRPr/>
            </a:lvl1pPr>
          </a:lstStyle>
          <a:p>
            <a:pPr>
              <a:defRPr/>
            </a:pPr>
            <a:fld id="{38248C2F-9336-6140-ABB7-E3F1934BC4FA}" type="slidenum">
              <a:rPr lang="ru-RU" altLang="uk-UA"/>
              <a:pPr>
                <a:defRPr/>
              </a:pPr>
              <a:t>‹#›</a:t>
            </a:fld>
            <a:endParaRPr lang="ru-RU" altLang="uk-UA"/>
          </a:p>
        </p:txBody>
      </p:sp>
    </p:spTree>
    <p:extLst>
      <p:ext uri="{BB962C8B-B14F-4D97-AF65-F5344CB8AC3E}">
        <p14:creationId xmlns:p14="http://schemas.microsoft.com/office/powerpoint/2010/main" val="315185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Місце для дати 6">
            <a:extLst>
              <a:ext uri="{FF2B5EF4-FFF2-40B4-BE49-F238E27FC236}">
                <a16:creationId xmlns:a16="http://schemas.microsoft.com/office/drawing/2014/main" id="{9526522F-1BD1-A240-BD4C-AC8B704CC14C}"/>
              </a:ext>
            </a:extLst>
          </p:cNvPr>
          <p:cNvSpPr>
            <a:spLocks noGrp="1"/>
          </p:cNvSpPr>
          <p:nvPr>
            <p:ph type="dt" sz="half" idx="10"/>
          </p:nvPr>
        </p:nvSpPr>
        <p:spPr/>
        <p:txBody>
          <a:bodyPr/>
          <a:lstStyle>
            <a:lvl1pPr>
              <a:defRPr/>
            </a:lvl1pPr>
          </a:lstStyle>
          <a:p>
            <a:pPr>
              <a:defRPr/>
            </a:pPr>
            <a:fld id="{A704FCC0-D67E-DE43-AD1F-AC7B5766DC2E}" type="datetimeFigureOut">
              <a:rPr lang="ru-RU" altLang="uk-UA"/>
              <a:pPr>
                <a:defRPr/>
              </a:pPr>
              <a:t>23.10.2019</a:t>
            </a:fld>
            <a:endParaRPr lang="ru-RU" altLang="uk-UA"/>
          </a:p>
        </p:txBody>
      </p:sp>
      <p:sp>
        <p:nvSpPr>
          <p:cNvPr id="6" name="Місце для нижнього колонтитула 4">
            <a:extLst>
              <a:ext uri="{FF2B5EF4-FFF2-40B4-BE49-F238E27FC236}">
                <a16:creationId xmlns:a16="http://schemas.microsoft.com/office/drawing/2014/main" id="{3EA413B2-401E-F24B-9B52-A990C26B145D}"/>
              </a:ext>
            </a:extLst>
          </p:cNvPr>
          <p:cNvSpPr>
            <a:spLocks noGrp="1"/>
          </p:cNvSpPr>
          <p:nvPr>
            <p:ph type="ftr" sz="quarter" idx="11"/>
          </p:nvPr>
        </p:nvSpPr>
        <p:spPr/>
        <p:txBody>
          <a:bodyPr/>
          <a:lstStyle>
            <a:lvl1pPr>
              <a:defRPr/>
            </a:lvl1pPr>
          </a:lstStyle>
          <a:p>
            <a:pPr>
              <a:defRPr/>
            </a:pPr>
            <a:endParaRPr lang="uk-UA" altLang="uk-UA"/>
          </a:p>
        </p:txBody>
      </p:sp>
      <p:sp>
        <p:nvSpPr>
          <p:cNvPr id="7" name="Місце для номера слайда 30">
            <a:extLst>
              <a:ext uri="{FF2B5EF4-FFF2-40B4-BE49-F238E27FC236}">
                <a16:creationId xmlns:a16="http://schemas.microsoft.com/office/drawing/2014/main" id="{E8B51410-7A46-5F41-A190-6AFA2487520B}"/>
              </a:ext>
            </a:extLst>
          </p:cNvPr>
          <p:cNvSpPr>
            <a:spLocks noGrp="1"/>
          </p:cNvSpPr>
          <p:nvPr>
            <p:ph type="sldNum" sz="quarter" idx="12"/>
          </p:nvPr>
        </p:nvSpPr>
        <p:spPr/>
        <p:txBody>
          <a:bodyPr/>
          <a:lstStyle>
            <a:lvl1pPr>
              <a:defRPr/>
            </a:lvl1pPr>
          </a:lstStyle>
          <a:p>
            <a:pPr>
              <a:defRPr/>
            </a:pPr>
            <a:fld id="{FD0C315B-F913-DF4B-9DB5-636B4B6519B1}" type="slidenum">
              <a:rPr lang="ru-RU" altLang="uk-UA"/>
              <a:pPr>
                <a:defRPr/>
              </a:pPr>
              <a:t>‹#›</a:t>
            </a:fld>
            <a:endParaRPr lang="ru-RU" altLang="uk-UA"/>
          </a:p>
        </p:txBody>
      </p:sp>
    </p:spTree>
    <p:extLst>
      <p:ext uri="{BB962C8B-B14F-4D97-AF65-F5344CB8AC3E}">
        <p14:creationId xmlns:p14="http://schemas.microsoft.com/office/powerpoint/2010/main" val="318467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 сполучна лінія 6">
            <a:extLst>
              <a:ext uri="{FF2B5EF4-FFF2-40B4-BE49-F238E27FC236}">
                <a16:creationId xmlns:a16="http://schemas.microsoft.com/office/drawing/2014/main" id="{F3C3F50B-1BAA-5747-AB92-C6398D0DEDD9}"/>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uk-UA"/>
          </a:p>
        </p:txBody>
      </p:sp>
      <p:sp>
        <p:nvSpPr>
          <p:cNvPr id="1029" name="Місце для тексту 7">
            <a:extLst>
              <a:ext uri="{FF2B5EF4-FFF2-40B4-BE49-F238E27FC236}">
                <a16:creationId xmlns:a16="http://schemas.microsoft.com/office/drawing/2014/main" id="{056EA6A4-E62C-A34B-A4E4-3A9E0A8D66E6}"/>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a:t>Зразок тексту</a:t>
            </a:r>
          </a:p>
          <a:p>
            <a:pPr lvl="1"/>
            <a:r>
              <a:rPr lang="uk-UA" altLang="uk-UA"/>
              <a:t>Другий рівень</a:t>
            </a:r>
          </a:p>
          <a:p>
            <a:pPr lvl="2"/>
            <a:r>
              <a:rPr lang="uk-UA" altLang="uk-UA"/>
              <a:t>Третій рівень</a:t>
            </a:r>
          </a:p>
          <a:p>
            <a:pPr lvl="3"/>
            <a:r>
              <a:rPr lang="uk-UA" altLang="uk-UA"/>
              <a:t>Четвертий рівень</a:t>
            </a:r>
          </a:p>
          <a:p>
            <a:pPr lvl="4"/>
            <a:r>
              <a:rPr lang="uk-UA" altLang="uk-UA"/>
              <a:t>П'ятий рівень</a:t>
            </a:r>
            <a:endParaRPr lang="en-US" altLang="uk-UA"/>
          </a:p>
        </p:txBody>
      </p:sp>
      <p:sp>
        <p:nvSpPr>
          <p:cNvPr id="11" name="Місце для дати 10">
            <a:extLst>
              <a:ext uri="{FF2B5EF4-FFF2-40B4-BE49-F238E27FC236}">
                <a16:creationId xmlns:a16="http://schemas.microsoft.com/office/drawing/2014/main" id="{272B9025-00F0-C841-BE3A-1B12C7E2185A}"/>
              </a:ext>
            </a:extLst>
          </p:cNvPr>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38E27"/>
                </a:solidFill>
                <a:latin typeface="Arial" panose="020B0604020202020204" pitchFamily="34" charset="0"/>
                <a:cs typeface="Arial" panose="020B0604020202020204" pitchFamily="34" charset="0"/>
              </a:defRPr>
            </a:lvl1pPr>
          </a:lstStyle>
          <a:p>
            <a:pPr>
              <a:defRPr/>
            </a:pPr>
            <a:fld id="{ED9D3EF1-C592-CF4F-881B-6A2C26633A2D}" type="datetimeFigureOut">
              <a:rPr lang="ru-RU" altLang="uk-UA"/>
              <a:pPr>
                <a:defRPr/>
              </a:pPr>
              <a:t>23.10.2019</a:t>
            </a:fld>
            <a:endParaRPr lang="ru-RU" altLang="uk-UA"/>
          </a:p>
        </p:txBody>
      </p:sp>
      <p:sp>
        <p:nvSpPr>
          <p:cNvPr id="28" name="Місце для нижнього колонтитула 27">
            <a:extLst>
              <a:ext uri="{FF2B5EF4-FFF2-40B4-BE49-F238E27FC236}">
                <a16:creationId xmlns:a16="http://schemas.microsoft.com/office/drawing/2014/main" id="{7A50B1DE-C5BA-1040-9595-A2828F31B0C0}"/>
              </a:ext>
            </a:extLst>
          </p:cNvPr>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Arial" panose="020B0604020202020204" pitchFamily="34" charset="0"/>
                <a:cs typeface="Arial" panose="020B0604020202020204" pitchFamily="34" charset="0"/>
              </a:defRPr>
            </a:lvl1pPr>
          </a:lstStyle>
          <a:p>
            <a:pPr>
              <a:defRPr/>
            </a:pPr>
            <a:endParaRPr lang="uk-UA" altLang="uk-UA"/>
          </a:p>
        </p:txBody>
      </p:sp>
      <p:sp>
        <p:nvSpPr>
          <p:cNvPr id="5" name="Місце для номера слайда 4">
            <a:extLst>
              <a:ext uri="{FF2B5EF4-FFF2-40B4-BE49-F238E27FC236}">
                <a16:creationId xmlns:a16="http://schemas.microsoft.com/office/drawing/2014/main" id="{41F24FB5-0361-DC4D-A8E1-48DF3ED28B1A}"/>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B17CF0C5-A61E-ED4A-802C-A0733E5BD8DF}" type="slidenum">
              <a:rPr lang="ru-RU" altLang="uk-UA"/>
              <a:pPr>
                <a:defRPr/>
              </a:pPr>
              <a:t>‹#›</a:t>
            </a:fld>
            <a:endParaRPr lang="ru-RU" altLang="uk-UA"/>
          </a:p>
        </p:txBody>
      </p:sp>
      <p:sp>
        <p:nvSpPr>
          <p:cNvPr id="10" name="Місце для заголовка 9">
            <a:extLst>
              <a:ext uri="{FF2B5EF4-FFF2-40B4-BE49-F238E27FC236}">
                <a16:creationId xmlns:a16="http://schemas.microsoft.com/office/drawing/2014/main" id="{416D17AA-A42A-7048-B16C-727F86AE0630}"/>
              </a:ext>
            </a:extLst>
          </p:cNvPr>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uk-UA" altLang="uk-UA"/>
              <a:t>Зразок заголовка</a:t>
            </a:r>
            <a:endParaRPr lang="en-US" altLang="uk-UA"/>
          </a:p>
        </p:txBody>
      </p:sp>
      <p:sp>
        <p:nvSpPr>
          <p:cNvPr id="9" name="Пряма сполучна лінія 8">
            <a:extLst>
              <a:ext uri="{FF2B5EF4-FFF2-40B4-BE49-F238E27FC236}">
                <a16:creationId xmlns:a16="http://schemas.microsoft.com/office/drawing/2014/main" id="{63D2657E-F270-6C49-9B93-5FCD59DC4A37}"/>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uk-UA"/>
          </a:p>
        </p:txBody>
      </p:sp>
      <p:sp>
        <p:nvSpPr>
          <p:cNvPr id="12" name="Пряма сполучна лінія 11">
            <a:extLst>
              <a:ext uri="{FF2B5EF4-FFF2-40B4-BE49-F238E27FC236}">
                <a16:creationId xmlns:a16="http://schemas.microsoft.com/office/drawing/2014/main" id="{B80997EA-B684-7D41-AE75-C936940B0240}"/>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uk-UA"/>
          </a:p>
        </p:txBody>
      </p:sp>
    </p:spTree>
  </p:cSld>
  <p:clrMap bg1="lt1" tx1="dk1" bg2="lt2" tx2="dk2" accent1="accent1" accent2="accent2" accent3="accent3" accent4="accent4" accent5="accent5" accent6="accent6" hlink="hlink" folHlink="folHlink"/>
  <p:sldLayoutIdLst>
    <p:sldLayoutId id="2147485737" r:id="rId1"/>
    <p:sldLayoutId id="2147485738" r:id="rId2"/>
    <p:sldLayoutId id="2147485739" r:id="rId3"/>
    <p:sldLayoutId id="2147485734" r:id="rId4"/>
    <p:sldLayoutId id="2147485740" r:id="rId5"/>
    <p:sldLayoutId id="2147485735" r:id="rId6"/>
    <p:sldLayoutId id="2147485741" r:id="rId7"/>
    <p:sldLayoutId id="2147485742" r:id="rId8"/>
    <p:sldLayoutId id="2147485743" r:id="rId9"/>
    <p:sldLayoutId id="2147485736" r:id="rId10"/>
    <p:sldLayoutId id="2147485744" r:id="rId11"/>
  </p:sldLayoutIdLst>
  <p:txStyles>
    <p:titleStyle>
      <a:lvl1pPr algn="l" rtl="0"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anose="020B0603020102020204" pitchFamily="34" charset="0"/>
        </a:defRPr>
      </a:lvl2pPr>
      <a:lvl3pPr algn="l" rtl="0" eaLnBrk="1" fontAlgn="base" hangingPunct="1">
        <a:spcBef>
          <a:spcPct val="0"/>
        </a:spcBef>
        <a:spcAft>
          <a:spcPct val="0"/>
        </a:spcAft>
        <a:defRPr sz="3600">
          <a:solidFill>
            <a:schemeClr val="tx2"/>
          </a:solidFill>
          <a:latin typeface="Franklin Gothic Medium" panose="020B0603020102020204" pitchFamily="34" charset="0"/>
        </a:defRPr>
      </a:lvl3pPr>
      <a:lvl4pPr algn="l" rtl="0" eaLnBrk="1" fontAlgn="base" hangingPunct="1">
        <a:spcBef>
          <a:spcPct val="0"/>
        </a:spcBef>
        <a:spcAft>
          <a:spcPct val="0"/>
        </a:spcAft>
        <a:defRPr sz="3600">
          <a:solidFill>
            <a:schemeClr val="tx2"/>
          </a:solidFill>
          <a:latin typeface="Franklin Gothic Medium" panose="020B0603020102020204" pitchFamily="34" charset="0"/>
        </a:defRPr>
      </a:lvl4pPr>
      <a:lvl5pPr algn="l" rtl="0" eaLnBrk="1" fontAlgn="base" hangingPunct="1">
        <a:spcBef>
          <a:spcPct val="0"/>
        </a:spcBef>
        <a:spcAft>
          <a:spcPct val="0"/>
        </a:spcAft>
        <a:defRPr sz="3600">
          <a:solidFill>
            <a:schemeClr val="tx2"/>
          </a:solidFill>
          <a:latin typeface="Franklin Gothic Medium" panose="020B0603020102020204" pitchFamily="34" charset="0"/>
        </a:defRPr>
      </a:lvl5pPr>
      <a:lvl6pPr marL="457200" algn="l" rtl="0" eaLnBrk="1" fontAlgn="base" hangingPunct="1">
        <a:spcBef>
          <a:spcPct val="0"/>
        </a:spcBef>
        <a:spcAft>
          <a:spcPct val="0"/>
        </a:spcAft>
        <a:defRPr sz="3600">
          <a:solidFill>
            <a:schemeClr val="tx2"/>
          </a:solidFill>
          <a:latin typeface="Franklin Gothic Medium" panose="020B0603020102020204" pitchFamily="34" charset="0"/>
        </a:defRPr>
      </a:lvl6pPr>
      <a:lvl7pPr marL="914400" algn="l" rtl="0" eaLnBrk="1" fontAlgn="base" hangingPunct="1">
        <a:spcBef>
          <a:spcPct val="0"/>
        </a:spcBef>
        <a:spcAft>
          <a:spcPct val="0"/>
        </a:spcAft>
        <a:defRPr sz="3600">
          <a:solidFill>
            <a:schemeClr val="tx2"/>
          </a:solidFill>
          <a:latin typeface="Franklin Gothic Medium" panose="020B0603020102020204" pitchFamily="34" charset="0"/>
        </a:defRPr>
      </a:lvl7pPr>
      <a:lvl8pPr marL="1371600" algn="l" rtl="0" eaLnBrk="1" fontAlgn="base" hangingPunct="1">
        <a:spcBef>
          <a:spcPct val="0"/>
        </a:spcBef>
        <a:spcAft>
          <a:spcPct val="0"/>
        </a:spcAft>
        <a:defRPr sz="3600">
          <a:solidFill>
            <a:schemeClr val="tx2"/>
          </a:solidFill>
          <a:latin typeface="Franklin Gothic Medium" panose="020B0603020102020204" pitchFamily="34" charset="0"/>
        </a:defRPr>
      </a:lvl8pPr>
      <a:lvl9pPr marL="1828800" algn="l" rtl="0" eaLnBrk="1" fontAlgn="base" hangingPunct="1">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1" fontAlgn="base" hangingPunct="1">
        <a:spcBef>
          <a:spcPct val="20000"/>
        </a:spcBef>
        <a:spcAft>
          <a:spcPct val="0"/>
        </a:spcAft>
        <a:buClr>
          <a:schemeClr val="accent1"/>
        </a:buClr>
        <a:buSzPct val="70000"/>
        <a:buFont typeface="Wingdings 2" pitchFamily="2"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2"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2"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2"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2"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3.emf"/><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Группа 19">
            <a:extLst>
              <a:ext uri="{FF2B5EF4-FFF2-40B4-BE49-F238E27FC236}">
                <a16:creationId xmlns:a16="http://schemas.microsoft.com/office/drawing/2014/main" id="{521E0846-592A-4B40-A6E4-A3F4284E9FA3}"/>
              </a:ext>
            </a:extLst>
          </p:cNvPr>
          <p:cNvGrpSpPr>
            <a:grpSpLocks/>
          </p:cNvGrpSpPr>
          <p:nvPr/>
        </p:nvGrpSpPr>
        <p:grpSpPr bwMode="auto">
          <a:xfrm>
            <a:off x="-88693" y="-233363"/>
            <a:ext cx="9224963" cy="7324726"/>
            <a:chOff x="-92" y="-10"/>
            <a:chExt cx="17100" cy="12143"/>
          </a:xfrm>
        </p:grpSpPr>
        <p:sp>
          <p:nvSpPr>
            <p:cNvPr id="12300" name="Rectangle 14">
              <a:extLst>
                <a:ext uri="{FF2B5EF4-FFF2-40B4-BE49-F238E27FC236}">
                  <a16:creationId xmlns:a16="http://schemas.microsoft.com/office/drawing/2014/main" id="{3D32AD4F-D96D-FF4D-8CCF-0D3083CC762D}"/>
                </a:ext>
              </a:extLst>
            </p:cNvPr>
            <p:cNvSpPr>
              <a:spLocks noChangeArrowheads="1"/>
            </p:cNvSpPr>
            <p:nvPr/>
          </p:nvSpPr>
          <p:spPr bwMode="auto">
            <a:xfrm>
              <a:off x="33"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2301" name="Freeform 15">
              <a:extLst>
                <a:ext uri="{FF2B5EF4-FFF2-40B4-BE49-F238E27FC236}">
                  <a16:creationId xmlns:a16="http://schemas.microsoft.com/office/drawing/2014/main" id="{81A9F7A5-A5CD-FA48-BD95-51EEB65A1F9F}"/>
                </a:ext>
              </a:extLst>
            </p:cNvPr>
            <p:cNvSpPr>
              <a:spLocks/>
            </p:cNvSpPr>
            <p:nvPr/>
          </p:nvSpPr>
          <p:spPr bwMode="auto">
            <a:xfrm>
              <a:off x="-92" y="-2"/>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AutoShape 16">
              <a:extLst>
                <a:ext uri="{FF2B5EF4-FFF2-40B4-BE49-F238E27FC236}">
                  <a16:creationId xmlns:a16="http://schemas.microsoft.com/office/drawing/2014/main" id="{CB1254FA-E119-FE49-ABF1-0C6C29299C24}"/>
                </a:ext>
              </a:extLst>
            </p:cNvPr>
            <p:cNvSpPr>
              <a:spLocks/>
            </p:cNvSpPr>
            <p:nvPr/>
          </p:nvSpPr>
          <p:spPr bwMode="auto">
            <a:xfrm>
              <a:off x="0" y="-10"/>
              <a:ext cx="17008" cy="12142"/>
            </a:xfrm>
            <a:custGeom>
              <a:avLst/>
              <a:gdLst>
                <a:gd name="T0" fmla="*/ 10167 w 17008"/>
                <a:gd name="T1" fmla="*/ 0 h 12133"/>
                <a:gd name="T2" fmla="*/ 0 w 17008"/>
                <a:gd name="T3" fmla="*/ 0 h 12133"/>
                <a:gd name="T4" fmla="*/ 0 w 17008"/>
                <a:gd name="T5" fmla="*/ 7367 h 12133"/>
                <a:gd name="T6" fmla="*/ 10167 w 17008"/>
                <a:gd name="T7" fmla="*/ 0 h 12133"/>
                <a:gd name="T8" fmla="*/ 17008 w 17008"/>
                <a:gd name="T9" fmla="*/ 6180 h 12133"/>
                <a:gd name="T10" fmla="*/ 8504 w 17008"/>
                <a:gd name="T11" fmla="*/ 12339 h 12133"/>
                <a:gd name="T12" fmla="*/ 17008 w 17008"/>
                <a:gd name="T13" fmla="*/ 12339 h 12133"/>
                <a:gd name="T14" fmla="*/ 17008 w 17008"/>
                <a:gd name="T15" fmla="*/ 6180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3" name="Freeform 19">
              <a:extLst>
                <a:ext uri="{FF2B5EF4-FFF2-40B4-BE49-F238E27FC236}">
                  <a16:creationId xmlns:a16="http://schemas.microsoft.com/office/drawing/2014/main" id="{9A51506C-28FA-8E46-8E80-FE2A8B35459F}"/>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91" name="Freeform 19">
            <a:extLst>
              <a:ext uri="{FF2B5EF4-FFF2-40B4-BE49-F238E27FC236}">
                <a16:creationId xmlns:a16="http://schemas.microsoft.com/office/drawing/2014/main" id="{15A85BC4-16F3-BE45-BB85-ADEBCFBA9C45}"/>
              </a:ext>
            </a:extLst>
          </p:cNvPr>
          <p:cNvSpPr>
            <a:spLocks/>
          </p:cNvSpPr>
          <p:nvPr/>
        </p:nvSpPr>
        <p:spPr bwMode="auto">
          <a:xfrm>
            <a:off x="2111375" y="901700"/>
            <a:ext cx="7015163" cy="5011738"/>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292" name="Picture 17">
            <a:extLst>
              <a:ext uri="{FF2B5EF4-FFF2-40B4-BE49-F238E27FC236}">
                <a16:creationId xmlns:a16="http://schemas.microsoft.com/office/drawing/2014/main" id="{9DC9A6E2-9394-F142-8030-B223F46CD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1743075"/>
            <a:ext cx="3205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1">
            <a:extLst>
              <a:ext uri="{FF2B5EF4-FFF2-40B4-BE49-F238E27FC236}">
                <a16:creationId xmlns:a16="http://schemas.microsoft.com/office/drawing/2014/main" id="{FA629CC3-BBA5-264A-8C2F-D7102B56ACBD}"/>
              </a:ext>
            </a:extLst>
          </p:cNvPr>
          <p:cNvSpPr txBox="1">
            <a:spLocks/>
          </p:cNvSpPr>
          <p:nvPr/>
        </p:nvSpPr>
        <p:spPr>
          <a:xfrm>
            <a:off x="0" y="-100862"/>
            <a:ext cx="8925327" cy="1429393"/>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eaLnBrk="1" hangingPunct="1">
              <a:defRPr/>
            </a:pPr>
            <a:r>
              <a:rPr lang="uk-UA" sz="1800" b="1" spc="50" dirty="0">
                <a:ln w="11430">
                  <a:solidFill>
                    <a:schemeClr val="tx1"/>
                  </a:solidFill>
                </a:ln>
                <a:solidFill>
                  <a:srgbClr val="002060"/>
                </a:solidFill>
                <a:effectLst/>
                <a:cs typeface="Arial" charset="0"/>
              </a:rPr>
              <a:t>	</a:t>
            </a:r>
            <a:r>
              <a:rPr lang="uk-UA" sz="1800" b="1" spc="50" dirty="0">
                <a:ln w="11430">
                  <a:solidFill>
                    <a:schemeClr val="tx1"/>
                  </a:solidFill>
                </a:ln>
                <a:solidFill>
                  <a:srgbClr val="002060"/>
                </a:solidFill>
                <a:effectLst/>
                <a:latin typeface="Times New Roman" panose="02020603050405020304" pitchFamily="18" charset="0"/>
                <a:cs typeface="Times New Roman" panose="02020603050405020304" pitchFamily="18" charset="0"/>
              </a:rPr>
              <a:t>    </a:t>
            </a:r>
            <a:r>
              <a:rPr lang="en-US" sz="1800" b="1" spc="50" dirty="0">
                <a:ln w="11430">
                  <a:solidFill>
                    <a:schemeClr val="tx1"/>
                  </a:solidFill>
                </a:ln>
                <a:solidFill>
                  <a:srgbClr val="002060"/>
                </a:solidFill>
                <a:effectLst/>
                <a:latin typeface="Times New Roman" panose="02020603050405020304" pitchFamily="18" charset="0"/>
                <a:cs typeface="Times New Roman" panose="02020603050405020304" pitchFamily="18" charset="0"/>
              </a:rPr>
              <a:t>    </a:t>
            </a:r>
            <a:r>
              <a:rPr lang="en-US" sz="1800" dirty="0"/>
              <a:t>“</a:t>
            </a:r>
          </a:p>
          <a:p>
            <a:pPr algn="just" eaLnBrk="1" hangingPunct="1">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a:t>
            </a:r>
          </a:p>
          <a:p>
            <a:pPr algn="just" eaLnBrk="1" hangingPunct="1">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“Community Health Clinic of </a:t>
            </a:r>
            <a:r>
              <a:rPr lang="en-US" sz="1800" b="1" spc="50" dirty="0" err="1">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Lviv</a:t>
            </a: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Polytechnic” </a:t>
            </a:r>
          </a:p>
          <a:p>
            <a:pPr eaLnBrk="1" hangingPunct="1">
              <a:tabLst>
                <a:tab pos="1663700" algn="l"/>
              </a:tabLst>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a:t>
            </a:r>
            <a:endParaRPr 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pic>
        <p:nvPicPr>
          <p:cNvPr id="12294" name="Picture 2">
            <a:extLst>
              <a:ext uri="{FF2B5EF4-FFF2-40B4-BE49-F238E27FC236}">
                <a16:creationId xmlns:a16="http://schemas.microsoft.com/office/drawing/2014/main" id="{F6F6186A-18B5-B64C-9C1D-ACACBD7D8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68263"/>
            <a:ext cx="17272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кутник 15">
            <a:extLst>
              <a:ext uri="{FF2B5EF4-FFF2-40B4-BE49-F238E27FC236}">
                <a16:creationId xmlns:a16="http://schemas.microsoft.com/office/drawing/2014/main" id="{9CC8608C-4AE5-884C-BC80-78FE0F1DF7D3}"/>
              </a:ext>
            </a:extLst>
          </p:cNvPr>
          <p:cNvSpPr/>
          <p:nvPr/>
        </p:nvSpPr>
        <p:spPr>
          <a:xfrm>
            <a:off x="67364" y="1198638"/>
            <a:ext cx="8448258" cy="2523768"/>
          </a:xfrm>
          <a:prstGeom prst="rect">
            <a:avLst/>
          </a:prstGeom>
        </p:spPr>
        <p:txBody>
          <a:bodyPr>
            <a:spAutoFit/>
          </a:bodyPr>
          <a:lstStyle/>
          <a:p>
            <a:pPr algn="ctr" eaLnBrk="1" hangingPunct="1">
              <a:defRPr/>
            </a:pPr>
            <a:r>
              <a:rPr lang="en-US"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as one step </a:t>
            </a:r>
          </a:p>
          <a:p>
            <a:pPr algn="ctr" eaLnBrk="1" hangingPunct="1">
              <a:defRPr/>
            </a:pPr>
            <a:r>
              <a:rPr lang="en-US"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on the way of sustainable development of the Social Work Education Program of </a:t>
            </a:r>
            <a:r>
              <a:rPr lang="en-US" sz="2000" b="1" spc="50" dirty="0" err="1">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Lviv</a:t>
            </a:r>
            <a:r>
              <a:rPr lang="en-US"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Polytechnic National University </a:t>
            </a:r>
          </a:p>
          <a:p>
            <a:pPr algn="ctr" eaLnBrk="1" hangingPunct="1">
              <a:defRPr/>
            </a:pPr>
            <a:r>
              <a:rPr lang="uk-UA" sz="2000" spc="50" dirty="0">
                <a:ln w="11430">
                  <a:solidFill>
                    <a:schemeClr val="tx1"/>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«Клініка здоров’я громади Львівської політехніки» </a:t>
            </a:r>
            <a:endParaRPr lang="en-US" sz="2000" spc="50" dirty="0">
              <a:ln w="11430">
                <a:solidFill>
                  <a:schemeClr val="tx1"/>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defRPr/>
            </a:pPr>
            <a:r>
              <a:rPr lang="uk-UA" sz="2000" spc="50" dirty="0">
                <a:ln w="11430">
                  <a:solidFill>
                    <a:schemeClr val="tx1"/>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як крок на шляху сталого розвитку Освітньої програми соціальної роботи Національного університету «Львівська політехніка»</a:t>
            </a:r>
            <a:endParaRPr lang="en-US" sz="2000" spc="50" dirty="0">
              <a:ln w="11430">
                <a:solidFill>
                  <a:schemeClr val="tx1"/>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endParaRPr lang="en-US" altLang="uk-UA" sz="1400" b="1" i="1" dirty="0">
              <a:latin typeface="Times New Roman" panose="02020603050405020304" pitchFamily="18" charset="0"/>
              <a:cs typeface="Calibri" panose="020F0502020204030204" pitchFamily="34" charset="0"/>
            </a:endParaRPr>
          </a:p>
          <a:p>
            <a:pPr algn="ctr" eaLnBrk="1" hangingPunct="1">
              <a:defRPr/>
            </a:pPr>
            <a:r>
              <a:rPr lang="uk-UA" altLang="uk-UA" sz="2400" b="1" i="1" dirty="0">
                <a:solidFill>
                  <a:srgbClr val="00B0F0"/>
                </a:solidFill>
                <a:latin typeface="+mj-lt"/>
              </a:rPr>
              <a:t> </a:t>
            </a:r>
          </a:p>
        </p:txBody>
      </p:sp>
      <p:sp>
        <p:nvSpPr>
          <p:cNvPr id="17" name="Прямокутник 16">
            <a:extLst>
              <a:ext uri="{FF2B5EF4-FFF2-40B4-BE49-F238E27FC236}">
                <a16:creationId xmlns:a16="http://schemas.microsoft.com/office/drawing/2014/main" id="{92CA4C1B-20B2-3C49-B78C-93911FF29C24}"/>
              </a:ext>
            </a:extLst>
          </p:cNvPr>
          <p:cNvSpPr/>
          <p:nvPr/>
        </p:nvSpPr>
        <p:spPr>
          <a:xfrm>
            <a:off x="555625" y="3160713"/>
            <a:ext cx="7864475" cy="2246312"/>
          </a:xfrm>
          <a:prstGeom prst="rect">
            <a:avLst/>
          </a:prstGeom>
        </p:spPr>
        <p:txBody>
          <a:bodyPr>
            <a:spAutoFit/>
          </a:bodyPr>
          <a:lstStyle/>
          <a:p>
            <a:pPr>
              <a:defRPr/>
            </a:pPr>
            <a:r>
              <a:rPr lang="en-US" sz="2000" b="1" dirty="0">
                <a:latin typeface="Times New Roman" panose="02020603050405020304" pitchFamily="18" charset="0"/>
                <a:cs typeface="Calibri" panose="020F0502020204030204" pitchFamily="34" charset="0"/>
              </a:rPr>
              <a:t>Dr. Nina Hayduk, </a:t>
            </a:r>
            <a:r>
              <a:rPr lang="en-US" sz="2000" dirty="0">
                <a:latin typeface="Times New Roman" panose="02020603050405020304" pitchFamily="18" charset="0"/>
                <a:cs typeface="Calibri" panose="020F0502020204030204" pitchFamily="34" charset="0"/>
              </a:rPr>
              <a:t>Head of the Social Work Education Program                      (since 1999); Director of International “INTEGRATION” Centre for Professional Partnerships; PhD in Education, Associate Professor</a:t>
            </a:r>
          </a:p>
          <a:p>
            <a:pPr>
              <a:defRPr/>
            </a:pPr>
            <a:r>
              <a:rPr lang="en-US" sz="2000" b="1" dirty="0">
                <a:latin typeface="Times New Roman" panose="02020603050405020304" pitchFamily="18" charset="0"/>
                <a:cs typeface="Calibri" panose="020F0502020204030204" pitchFamily="34" charset="0"/>
              </a:rPr>
              <a:t>Dr. Liliia Klos, </a:t>
            </a:r>
            <a:r>
              <a:rPr lang="en-US" sz="2000" dirty="0">
                <a:latin typeface="Times New Roman" panose="02020603050405020304" pitchFamily="18" charset="0"/>
                <a:cs typeface="Calibri" panose="020F0502020204030204" pitchFamily="34" charset="0"/>
              </a:rPr>
              <a:t>Acting Head of the Department of Sociology and Social Work, </a:t>
            </a:r>
            <a:r>
              <a:rPr lang="en-GB" sz="2000" dirty="0">
                <a:latin typeface="Times New Roman" panose="02020603050405020304" pitchFamily="18" charset="0"/>
                <a:cs typeface="Calibri" panose="020F0502020204030204" pitchFamily="34" charset="0"/>
              </a:rPr>
              <a:t>MD, DSc in Education, Associate Professor </a:t>
            </a:r>
            <a:endParaRPr lang="en-US" sz="2000" dirty="0">
              <a:latin typeface="Times New Roman" panose="02020603050405020304" pitchFamily="18" charset="0"/>
              <a:cs typeface="Calibri" panose="020F0502020204030204" pitchFamily="34" charset="0"/>
            </a:endParaRPr>
          </a:p>
          <a:p>
            <a:pPr>
              <a:defRPr/>
            </a:pPr>
            <a:r>
              <a:rPr lang="en-US" sz="2000" b="1" dirty="0">
                <a:latin typeface="Times New Roman" panose="02020603050405020304" pitchFamily="18" charset="0"/>
                <a:cs typeface="Calibri" panose="020F0502020204030204" pitchFamily="34" charset="0"/>
              </a:rPr>
              <a:t>Dr. </a:t>
            </a:r>
            <a:r>
              <a:rPr lang="en-US" sz="2000" b="1" dirty="0" err="1">
                <a:latin typeface="Times New Roman" panose="02020603050405020304" pitchFamily="18" charset="0"/>
                <a:cs typeface="Calibri" panose="020F0502020204030204" pitchFamily="34" charset="0"/>
              </a:rPr>
              <a:t>Larysa</a:t>
            </a:r>
            <a:r>
              <a:rPr lang="en-US" sz="2000" b="1" dirty="0">
                <a:latin typeface="Times New Roman" panose="02020603050405020304" pitchFamily="18" charset="0"/>
                <a:cs typeface="Calibri" panose="020F0502020204030204" pitchFamily="34" charset="0"/>
              </a:rPr>
              <a:t> </a:t>
            </a:r>
            <a:r>
              <a:rPr lang="en-US" sz="2000" b="1" dirty="0" err="1">
                <a:latin typeface="Times New Roman" panose="02020603050405020304" pitchFamily="18" charset="0"/>
                <a:cs typeface="Calibri" panose="020F0502020204030204" pitchFamily="34" charset="0"/>
              </a:rPr>
              <a:t>Klymanska</a:t>
            </a:r>
            <a:r>
              <a:rPr lang="en-US" sz="2000" b="1" dirty="0">
                <a:latin typeface="Times New Roman" panose="02020603050405020304" pitchFamily="18" charset="0"/>
                <a:cs typeface="Calibri" panose="020F0502020204030204" pitchFamily="34" charset="0"/>
              </a:rPr>
              <a:t>, </a:t>
            </a:r>
            <a:r>
              <a:rPr lang="en-US" sz="2000" dirty="0">
                <a:latin typeface="Times New Roman" panose="02020603050405020304" pitchFamily="18" charset="0"/>
                <a:cs typeface="Calibri" panose="020F0502020204030204" pitchFamily="34" charset="0"/>
              </a:rPr>
              <a:t>Head of the Department of Sociology and Social Work (2005-2019),</a:t>
            </a:r>
            <a:r>
              <a:rPr lang="en-GB" sz="2000" dirty="0">
                <a:latin typeface="Times New Roman" panose="02020603050405020304" pitchFamily="18" charset="0"/>
                <a:cs typeface="Calibri" panose="020F0502020204030204" pitchFamily="34" charset="0"/>
              </a:rPr>
              <a:t> DSc in Political Science</a:t>
            </a:r>
            <a:r>
              <a:rPr lang="en-US" sz="2000" dirty="0">
                <a:latin typeface="Times New Roman" panose="02020603050405020304" pitchFamily="18" charset="0"/>
                <a:cs typeface="Calibri" panose="020F0502020204030204" pitchFamily="34" charset="0"/>
              </a:rPr>
              <a:t>, Professor</a:t>
            </a:r>
            <a:endParaRPr lang="uk-UA" altLang="uk-UA" sz="2000" b="1" dirty="0">
              <a:solidFill>
                <a:schemeClr val="accent6">
                  <a:lumMod val="50000"/>
                </a:schemeClr>
              </a:solidFill>
              <a:latin typeface="+mj-lt"/>
            </a:endParaRPr>
          </a:p>
        </p:txBody>
      </p:sp>
      <p:pic>
        <p:nvPicPr>
          <p:cNvPr id="12297" name="Picture 3">
            <a:extLst>
              <a:ext uri="{FF2B5EF4-FFF2-40B4-BE49-F238E27FC236}">
                <a16:creationId xmlns:a16="http://schemas.microsoft.com/office/drawing/2014/main" id="{4AB6CE88-4585-124A-938B-10472DE3E6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4511" y="5405183"/>
            <a:ext cx="16827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Рисунок 1">
            <a:extLst>
              <a:ext uri="{FF2B5EF4-FFF2-40B4-BE49-F238E27FC236}">
                <a16:creationId xmlns:a16="http://schemas.microsoft.com/office/drawing/2014/main" id="{2DA8E376-37F8-2A49-A75E-273D2787E1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000" y="5420464"/>
            <a:ext cx="1940005" cy="164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
            <a:extLst>
              <a:ext uri="{FF2B5EF4-FFF2-40B4-BE49-F238E27FC236}">
                <a16:creationId xmlns:a16="http://schemas.microsoft.com/office/drawing/2014/main" id="{CABBCB32-D2A9-004E-A085-585B8378DDBE}"/>
              </a:ext>
            </a:extLst>
          </p:cNvPr>
          <p:cNvSpPr>
            <a:spLocks noChangeArrowheads="1"/>
          </p:cNvSpPr>
          <p:nvPr/>
        </p:nvSpPr>
        <p:spPr bwMode="auto">
          <a:xfrm>
            <a:off x="1377950" y="5741988"/>
            <a:ext cx="65690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uk-UA" sz="1400" b="1" i="1" dirty="0">
                <a:solidFill>
                  <a:schemeClr val="tx1"/>
                </a:solidFill>
                <a:latin typeface="Times New Roman" panose="02020603050405020304" pitchFamily="18" charset="0"/>
                <a:cs typeface="Calibri" panose="020F0502020204030204" pitchFamily="34" charset="0"/>
              </a:rPr>
              <a:t> </a:t>
            </a:r>
          </a:p>
          <a:p>
            <a:pPr algn="ctr">
              <a:spcBef>
                <a:spcPct val="0"/>
              </a:spcBef>
              <a:buClrTx/>
              <a:buSzTx/>
              <a:buFontTx/>
              <a:buNone/>
            </a:pPr>
            <a:r>
              <a:rPr lang="en-CA" altLang="uk-UA" sz="1400" b="1" i="1" dirty="0">
                <a:solidFill>
                  <a:schemeClr val="tx1"/>
                </a:solidFill>
                <a:latin typeface="Times New Roman" panose="02020603050405020304" pitchFamily="18" charset="0"/>
              </a:rPr>
              <a:t>International Scientific and Practical Conference                                                        “Partnerships for Social Change: 20 Years of Experience”</a:t>
            </a:r>
            <a:r>
              <a:rPr lang="en-US" altLang="uk-UA" sz="1400" b="1" i="1" dirty="0">
                <a:solidFill>
                  <a:schemeClr val="tx1"/>
                </a:solidFill>
                <a:latin typeface="Times New Roman" panose="02020603050405020304" pitchFamily="18" charset="0"/>
              </a:rPr>
              <a:t>                                                              </a:t>
            </a:r>
            <a:r>
              <a:rPr lang="en-US" altLang="uk-UA" sz="1400" b="1" i="1" dirty="0" err="1">
                <a:solidFill>
                  <a:schemeClr val="tx1"/>
                </a:solidFill>
                <a:latin typeface="Times New Roman" panose="02020603050405020304" pitchFamily="18" charset="0"/>
              </a:rPr>
              <a:t>Lviv</a:t>
            </a:r>
            <a:r>
              <a:rPr lang="en-US" altLang="uk-UA" sz="1400" b="1" i="1" dirty="0">
                <a:solidFill>
                  <a:schemeClr val="tx1"/>
                </a:solidFill>
                <a:latin typeface="Times New Roman" panose="02020603050405020304" pitchFamily="18" charset="0"/>
              </a:rPr>
              <a:t> Polytechnic National University, Ukraine</a:t>
            </a:r>
          </a:p>
          <a:p>
            <a:pPr algn="ctr">
              <a:spcBef>
                <a:spcPct val="0"/>
              </a:spcBef>
              <a:buClrTx/>
              <a:buSzTx/>
              <a:buFontTx/>
              <a:buNone/>
            </a:pPr>
            <a:r>
              <a:rPr lang="en-US" altLang="uk-UA" sz="1400" b="1" i="1" dirty="0">
                <a:solidFill>
                  <a:schemeClr val="tx1"/>
                </a:solidFill>
                <a:latin typeface="Times New Roman" panose="02020603050405020304" pitchFamily="18" charset="0"/>
              </a:rPr>
              <a:t>October 24-26, 2019 </a:t>
            </a:r>
            <a:endParaRPr lang="uk-UA" altLang="uk-UA" sz="1400" b="1" i="1" dirty="0">
              <a:solidFill>
                <a:schemeClr val="tx1"/>
              </a:solidFill>
              <a:latin typeface="Times New Roman" panose="02020603050405020304" pitchFamily="18" charset="0"/>
            </a:endParaRPr>
          </a:p>
          <a:p>
            <a:pPr algn="ctr">
              <a:spcBef>
                <a:spcPct val="0"/>
              </a:spcBef>
              <a:buClrTx/>
              <a:buSzTx/>
              <a:buFontTx/>
              <a:buNone/>
            </a:pPr>
            <a:endParaRPr lang="en-US" altLang="uk-UA" sz="1400" b="1" i="1" dirty="0">
              <a:solidFill>
                <a:schemeClr val="tx1"/>
              </a:solidFill>
              <a:latin typeface="Times New Roman" panose="02020603050405020304" pitchFamily="18" charset="0"/>
              <a:cs typeface="Calibri" panose="020F0502020204030204" pitchFamily="34" charset="0"/>
            </a:endParaRPr>
          </a:p>
          <a:p>
            <a:pPr>
              <a:spcBef>
                <a:spcPct val="0"/>
              </a:spcBef>
              <a:buClrTx/>
              <a:buSzTx/>
              <a:buFontTx/>
              <a:buNone/>
            </a:pPr>
            <a:r>
              <a:rPr lang="en-US" altLang="uk-UA" sz="1800" dirty="0">
                <a:solidFill>
                  <a:schemeClr val="tx1"/>
                </a:solidFill>
                <a:latin typeface="Arial" panose="020B0604020202020204" pitchFamily="34" charset="0"/>
              </a:rPr>
              <a:t>                                          </a:t>
            </a:r>
            <a:endParaRPr lang="uk-UA" altLang="uk-UA" sz="1800" dirty="0">
              <a:solidFill>
                <a:schemeClr val="tx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Группа 19">
            <a:extLst>
              <a:ext uri="{FF2B5EF4-FFF2-40B4-BE49-F238E27FC236}">
                <a16:creationId xmlns:a16="http://schemas.microsoft.com/office/drawing/2014/main" id="{FA704A51-791F-6640-B8F3-80F1570A33A3}"/>
              </a:ext>
            </a:extLst>
          </p:cNvPr>
          <p:cNvGrpSpPr>
            <a:grpSpLocks/>
          </p:cNvGrpSpPr>
          <p:nvPr/>
        </p:nvGrpSpPr>
        <p:grpSpPr bwMode="auto">
          <a:xfrm>
            <a:off x="0" y="0"/>
            <a:ext cx="9144000" cy="6858000"/>
            <a:chOff x="-1" y="-1"/>
            <a:chExt cx="17009" cy="12135"/>
          </a:xfrm>
        </p:grpSpPr>
        <p:sp>
          <p:nvSpPr>
            <p:cNvPr id="21511" name="Rectangle 14">
              <a:extLst>
                <a:ext uri="{FF2B5EF4-FFF2-40B4-BE49-F238E27FC236}">
                  <a16:creationId xmlns:a16="http://schemas.microsoft.com/office/drawing/2014/main" id="{A86E1C27-63E6-8B4D-8928-F1B8429A930C}"/>
                </a:ext>
              </a:extLst>
            </p:cNvPr>
            <p:cNvSpPr>
              <a:spLocks noChangeArrowheads="1"/>
            </p:cNvSpPr>
            <p:nvPr/>
          </p:nvSpPr>
          <p:spPr bwMode="auto">
            <a:xfrm>
              <a:off x="-1" y="1"/>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1512" name="Freeform 15">
              <a:extLst>
                <a:ext uri="{FF2B5EF4-FFF2-40B4-BE49-F238E27FC236}">
                  <a16:creationId xmlns:a16="http://schemas.microsoft.com/office/drawing/2014/main" id="{AD9CAB45-FEF1-ED4F-A6F2-D6D17B0F3A85}"/>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3" name="AutoShape 16">
              <a:extLst>
                <a:ext uri="{FF2B5EF4-FFF2-40B4-BE49-F238E27FC236}">
                  <a16:creationId xmlns:a16="http://schemas.microsoft.com/office/drawing/2014/main" id="{F15F57C7-8A4A-604B-8B8F-6139CA77E676}"/>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4" name="Freeform 19">
              <a:extLst>
                <a:ext uri="{FF2B5EF4-FFF2-40B4-BE49-F238E27FC236}">
                  <a16:creationId xmlns:a16="http://schemas.microsoft.com/office/drawing/2014/main" id="{68B2C67F-70D9-E142-8CE0-4169A6F8E6A7}"/>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7" name="Freeform 19">
            <a:extLst>
              <a:ext uri="{FF2B5EF4-FFF2-40B4-BE49-F238E27FC236}">
                <a16:creationId xmlns:a16="http://schemas.microsoft.com/office/drawing/2014/main" id="{DAA0C2E1-5524-4C46-8B5D-9C9AE1DB3188}"/>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Заголовок 1">
            <a:extLst>
              <a:ext uri="{FF2B5EF4-FFF2-40B4-BE49-F238E27FC236}">
                <a16:creationId xmlns:a16="http://schemas.microsoft.com/office/drawing/2014/main" id="{3CB53B96-7396-234A-920F-6438A2D37698}"/>
              </a:ext>
            </a:extLst>
          </p:cNvPr>
          <p:cNvSpPr txBox="1">
            <a:spLocks/>
          </p:cNvSpPr>
          <p:nvPr/>
        </p:nvSpPr>
        <p:spPr>
          <a:xfrm>
            <a:off x="0" y="106363"/>
            <a:ext cx="9144000" cy="723900"/>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400" b="1" spc="50" dirty="0">
              <a:ln w="11430">
                <a:solidFill>
                  <a:schemeClr val="tx1"/>
                </a:solidFill>
              </a:ln>
              <a:solidFill>
                <a:srgbClr val="002060"/>
              </a:solidFill>
              <a:effectLst/>
              <a:cs typeface="Arial" charset="0"/>
            </a:endParaRPr>
          </a:p>
        </p:txBody>
      </p:sp>
      <p:sp>
        <p:nvSpPr>
          <p:cNvPr id="15" name="Прямокутник 14">
            <a:extLst>
              <a:ext uri="{FF2B5EF4-FFF2-40B4-BE49-F238E27FC236}">
                <a16:creationId xmlns:a16="http://schemas.microsoft.com/office/drawing/2014/main" id="{0ADFA163-A48E-CC44-A4A2-DFB774D183C2}"/>
              </a:ext>
            </a:extLst>
          </p:cNvPr>
          <p:cNvSpPr/>
          <p:nvPr/>
        </p:nvSpPr>
        <p:spPr>
          <a:xfrm>
            <a:off x="164042" y="122262"/>
            <a:ext cx="8816454" cy="646331"/>
          </a:xfrm>
          <a:prstGeom prst="rect">
            <a:avLst/>
          </a:prstGeom>
        </p:spPr>
        <p:txBody>
          <a:bodyPr>
            <a:spAutoFit/>
          </a:bodyPr>
          <a:lstStyle/>
          <a:p>
            <a:pPr algn="ctr">
              <a:defRPr/>
            </a:pP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Model </a:t>
            </a:r>
            <a:r>
              <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Pathway</a:t>
            </a:r>
            <a:r>
              <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of individual support of people with disabilities and chronic illnesses at </a:t>
            </a:r>
            <a:r>
              <a:rPr lang="en-US" b="1" cap="all" spc="50" dirty="0" err="1">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lviv</a:t>
            </a: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polytechnic</a:t>
            </a:r>
            <a:endPar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21510" name="Рисунок 1">
            <a:extLst>
              <a:ext uri="{FF2B5EF4-FFF2-40B4-BE49-F238E27FC236}">
                <a16:creationId xmlns:a16="http://schemas.microsoft.com/office/drawing/2014/main" id="{DFB2B493-91F9-5D45-8CC9-4B93FF77BA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5" y="1008063"/>
            <a:ext cx="7707313"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Группа 19">
            <a:extLst>
              <a:ext uri="{FF2B5EF4-FFF2-40B4-BE49-F238E27FC236}">
                <a16:creationId xmlns:a16="http://schemas.microsoft.com/office/drawing/2014/main" id="{EA99D510-C442-9243-9047-88AD440BC1D6}"/>
              </a:ext>
            </a:extLst>
          </p:cNvPr>
          <p:cNvGrpSpPr>
            <a:grpSpLocks/>
          </p:cNvGrpSpPr>
          <p:nvPr/>
        </p:nvGrpSpPr>
        <p:grpSpPr bwMode="auto">
          <a:xfrm>
            <a:off x="15875" y="0"/>
            <a:ext cx="9144000" cy="6394450"/>
            <a:chOff x="-1" y="-1"/>
            <a:chExt cx="17009" cy="12135"/>
          </a:xfrm>
        </p:grpSpPr>
        <p:sp>
          <p:nvSpPr>
            <p:cNvPr id="22561" name="Rectangle 14">
              <a:extLst>
                <a:ext uri="{FF2B5EF4-FFF2-40B4-BE49-F238E27FC236}">
                  <a16:creationId xmlns:a16="http://schemas.microsoft.com/office/drawing/2014/main" id="{ABDB9ED1-0307-E340-BA48-501F06CAAA43}"/>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2562" name="Freeform 15">
              <a:extLst>
                <a:ext uri="{FF2B5EF4-FFF2-40B4-BE49-F238E27FC236}">
                  <a16:creationId xmlns:a16="http://schemas.microsoft.com/office/drawing/2014/main" id="{26209047-B13E-E241-B745-BE03C719F75A}"/>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3" name="AutoShape 16">
              <a:extLst>
                <a:ext uri="{FF2B5EF4-FFF2-40B4-BE49-F238E27FC236}">
                  <a16:creationId xmlns:a16="http://schemas.microsoft.com/office/drawing/2014/main" id="{6D655FF1-0667-D846-88A5-FFF38E5067E6}"/>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19">
              <a:extLst>
                <a:ext uri="{FF2B5EF4-FFF2-40B4-BE49-F238E27FC236}">
                  <a16:creationId xmlns:a16="http://schemas.microsoft.com/office/drawing/2014/main" id="{01A61035-0F95-A54F-ADD3-8896A858A0DF}"/>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531" name="Freeform 19">
            <a:extLst>
              <a:ext uri="{FF2B5EF4-FFF2-40B4-BE49-F238E27FC236}">
                <a16:creationId xmlns:a16="http://schemas.microsoft.com/office/drawing/2014/main" id="{B74C07FE-5C48-544E-825F-2A29140407AF}"/>
              </a:ext>
            </a:extLst>
          </p:cNvPr>
          <p:cNvSpPr>
            <a:spLocks/>
          </p:cNvSpPr>
          <p:nvPr/>
        </p:nvSpPr>
        <p:spPr bwMode="auto">
          <a:xfrm>
            <a:off x="2136775" y="307975"/>
            <a:ext cx="7007225" cy="5122863"/>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Заголовок 1">
            <a:extLst>
              <a:ext uri="{FF2B5EF4-FFF2-40B4-BE49-F238E27FC236}">
                <a16:creationId xmlns:a16="http://schemas.microsoft.com/office/drawing/2014/main" id="{B50937D3-8EB4-3E44-B315-776AE96FEB6D}"/>
              </a:ext>
            </a:extLst>
          </p:cNvPr>
          <p:cNvSpPr txBox="1">
            <a:spLocks/>
          </p:cNvSpPr>
          <p:nvPr/>
        </p:nvSpPr>
        <p:spPr>
          <a:xfrm>
            <a:off x="433388" y="254000"/>
            <a:ext cx="8423275" cy="1189038"/>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000" b="1" dirty="0">
              <a:solidFill>
                <a:schemeClr val="tx2">
                  <a:lumMod val="75000"/>
                </a:schemeClr>
              </a:solidFill>
            </a:endParaRPr>
          </a:p>
        </p:txBody>
      </p:sp>
      <p:sp>
        <p:nvSpPr>
          <p:cNvPr id="11" name="Прямокутник 10">
            <a:extLst>
              <a:ext uri="{FF2B5EF4-FFF2-40B4-BE49-F238E27FC236}">
                <a16:creationId xmlns:a16="http://schemas.microsoft.com/office/drawing/2014/main" id="{1F69D1E5-2885-6043-8CEE-F5C0B1A44CD9}"/>
              </a:ext>
            </a:extLst>
          </p:cNvPr>
          <p:cNvSpPr/>
          <p:nvPr/>
        </p:nvSpPr>
        <p:spPr>
          <a:xfrm>
            <a:off x="236307" y="613807"/>
            <a:ext cx="8923570" cy="1754326"/>
          </a:xfrm>
          <a:prstGeom prst="rect">
            <a:avLst/>
          </a:prstGeom>
        </p:spPr>
        <p:txBody>
          <a:bodyPr>
            <a:spAutoFit/>
          </a:bodyPr>
          <a:lstStyle/>
          <a:p>
            <a:pPr>
              <a:defRPr/>
            </a:pPr>
            <a:r>
              <a:rPr lang="uk-UA" sz="1200" b="1" spc="50" dirty="0">
                <a:ln w="11430">
                  <a:solidFill>
                    <a:schemeClr val="tx1"/>
                  </a:solidFill>
                </a:ln>
                <a:solidFill>
                  <a:schemeClr val="accent6">
                    <a:lumMod val="50000"/>
                  </a:schemeClr>
                </a:solidFill>
                <a:latin typeface="Arial" charset="0"/>
                <a:cs typeface="Arial" charset="0"/>
              </a:rPr>
              <a:t> </a:t>
            </a:r>
            <a:br>
              <a:rPr lang="uk-UA" sz="1600" b="1" spc="50" dirty="0">
                <a:ln w="11430">
                  <a:solidFill>
                    <a:schemeClr val="tx1"/>
                  </a:solidFill>
                </a:ln>
                <a:solidFill>
                  <a:srgbClr val="002060"/>
                </a:solidFill>
                <a:latin typeface="+mj-lt"/>
                <a:cs typeface="Arial" charset="0"/>
              </a:rPr>
            </a:br>
            <a:r>
              <a:rPr lang="en-US" sz="1600" b="1" spc="50" dirty="0">
                <a:ln w="11430">
                  <a:solidFill>
                    <a:schemeClr val="tx1"/>
                  </a:solidFill>
                </a:ln>
                <a:solidFill>
                  <a:srgbClr val="002060"/>
                </a:solidFill>
                <a:latin typeface="+mj-lt"/>
                <a:cs typeface="Arial" charset="0"/>
              </a:rPr>
              <a:t>         </a:t>
            </a:r>
            <a:r>
              <a:rPr lang="uk-UA" sz="1600" b="1" spc="50" dirty="0">
                <a:ln w="11430">
                  <a:solidFill>
                    <a:schemeClr val="tx1"/>
                  </a:solidFill>
                </a:ln>
                <a:solidFill>
                  <a:schemeClr val="accent6">
                    <a:lumMod val="75000"/>
                  </a:schemeClr>
                </a:solidFill>
                <a:latin typeface="Palatino Linotype" panose="02040502050505030304" pitchFamily="18" charset="0"/>
                <a:cs typeface="Arial" charset="0"/>
              </a:rPr>
              <a:t>Місія: з</a:t>
            </a:r>
            <a:r>
              <a:rPr lang="uk-UA" sz="1600" spc="50" dirty="0">
                <a:ln w="11430">
                  <a:solidFill>
                    <a:schemeClr val="tx1"/>
                  </a:solidFill>
                </a:ln>
                <a:solidFill>
                  <a:schemeClr val="accent6">
                    <a:lumMod val="75000"/>
                  </a:schemeClr>
                </a:solidFill>
                <a:latin typeface="Palatino Linotype" panose="02040502050505030304" pitchFamily="18" charset="0"/>
                <a:cs typeface="Arial" charset="0"/>
              </a:rPr>
              <a:t>абезпечення реального доступу до можливостей навчання у Львівській політехніці на засадах визнання невід’ємної цінності і гідності кожної людини у суспільстві незалежно від її індивідуальних особливостей</a:t>
            </a:r>
          </a:p>
          <a:p>
            <a:pPr>
              <a:defRPr/>
            </a:pPr>
            <a:r>
              <a:rPr lang="en-US" sz="1600" b="1" spc="50" dirty="0">
                <a:ln w="11430">
                  <a:solidFill>
                    <a:schemeClr val="tx1"/>
                  </a:solidFill>
                </a:ln>
                <a:solidFill>
                  <a:schemeClr val="accent6">
                    <a:lumMod val="75000"/>
                  </a:schemeClr>
                </a:solidFill>
                <a:latin typeface="Palatino Linotype" panose="02040502050505030304" pitchFamily="18" charset="0"/>
                <a:cs typeface="Arial" charset="0"/>
              </a:rPr>
              <a:t>         </a:t>
            </a:r>
            <a:r>
              <a:rPr lang="uk-UA" sz="1600" b="1" spc="50" dirty="0">
                <a:ln w="11430">
                  <a:solidFill>
                    <a:schemeClr val="tx1"/>
                  </a:solidFill>
                </a:ln>
                <a:solidFill>
                  <a:schemeClr val="accent6">
                    <a:lumMod val="75000"/>
                  </a:schemeClr>
                </a:solidFill>
                <a:latin typeface="Palatino Linotype" panose="02040502050505030304" pitchFamily="18" charset="0"/>
                <a:cs typeface="Arial" charset="0"/>
              </a:rPr>
              <a:t>Мета: </a:t>
            </a:r>
            <a:r>
              <a:rPr lang="uk-UA" sz="1600" spc="50" dirty="0">
                <a:ln w="11430">
                  <a:solidFill>
                    <a:schemeClr val="tx1"/>
                  </a:solidFill>
                </a:ln>
                <a:solidFill>
                  <a:schemeClr val="accent6">
                    <a:lumMod val="75000"/>
                  </a:schemeClr>
                </a:solidFill>
                <a:latin typeface="Palatino Linotype" panose="02040502050505030304" pitchFamily="18" charset="0"/>
                <a:cs typeface="Arial" charset="0"/>
              </a:rPr>
              <a:t>забезпечення здійснення постійного супроводу навчального процесу студентів з інвалідністю та хронічними захворюваннями</a:t>
            </a:r>
          </a:p>
          <a:p>
            <a:pPr>
              <a:defRPr/>
            </a:pPr>
            <a:r>
              <a:rPr lang="en-US" sz="1600" b="1" spc="50" dirty="0">
                <a:ln w="11430">
                  <a:solidFill>
                    <a:schemeClr val="tx1"/>
                  </a:solidFill>
                </a:ln>
                <a:solidFill>
                  <a:schemeClr val="accent6">
                    <a:lumMod val="75000"/>
                  </a:schemeClr>
                </a:solidFill>
                <a:latin typeface="Palatino Linotype" panose="02040502050505030304" pitchFamily="18" charset="0"/>
                <a:cs typeface="Arial" charset="0"/>
              </a:rPr>
              <a:t>         </a:t>
            </a:r>
            <a:r>
              <a:rPr lang="uk-UA" sz="1600" b="1" spc="50" dirty="0">
                <a:ln w="11430">
                  <a:solidFill>
                    <a:schemeClr val="tx1"/>
                  </a:solidFill>
                </a:ln>
                <a:solidFill>
                  <a:schemeClr val="accent6">
                    <a:lumMod val="75000"/>
                  </a:schemeClr>
                </a:solidFill>
                <a:latin typeface="Palatino Linotype" panose="02040502050505030304" pitchFamily="18" charset="0"/>
                <a:cs typeface="Arial" charset="0"/>
              </a:rPr>
              <a:t>Основні завдання:</a:t>
            </a:r>
          </a:p>
        </p:txBody>
      </p:sp>
      <p:sp>
        <p:nvSpPr>
          <p:cNvPr id="22535" name="Freeform 19">
            <a:extLst>
              <a:ext uri="{FF2B5EF4-FFF2-40B4-BE49-F238E27FC236}">
                <a16:creationId xmlns:a16="http://schemas.microsoft.com/office/drawing/2014/main" id="{D0F277B6-A23C-B74C-93AD-E41F91E94AEA}"/>
              </a:ext>
            </a:extLst>
          </p:cNvPr>
          <p:cNvSpPr>
            <a:spLocks/>
          </p:cNvSpPr>
          <p:nvPr/>
        </p:nvSpPr>
        <p:spPr bwMode="auto">
          <a:xfrm>
            <a:off x="2330450" y="1792288"/>
            <a:ext cx="7015163"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Заголовок 1">
            <a:extLst>
              <a:ext uri="{FF2B5EF4-FFF2-40B4-BE49-F238E27FC236}">
                <a16:creationId xmlns:a16="http://schemas.microsoft.com/office/drawing/2014/main" id="{199800DB-AF95-804E-806C-AC2730AA4840}"/>
              </a:ext>
            </a:extLst>
          </p:cNvPr>
          <p:cNvSpPr txBox="1">
            <a:spLocks/>
          </p:cNvSpPr>
          <p:nvPr/>
        </p:nvSpPr>
        <p:spPr>
          <a:xfrm>
            <a:off x="627063" y="1627188"/>
            <a:ext cx="8423275" cy="1189037"/>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000" b="1" dirty="0">
              <a:solidFill>
                <a:schemeClr val="tx2">
                  <a:lumMod val="75000"/>
                </a:schemeClr>
              </a:solidFill>
            </a:endParaRPr>
          </a:p>
        </p:txBody>
      </p:sp>
      <p:grpSp>
        <p:nvGrpSpPr>
          <p:cNvPr id="22537" name="Группа 19">
            <a:extLst>
              <a:ext uri="{FF2B5EF4-FFF2-40B4-BE49-F238E27FC236}">
                <a16:creationId xmlns:a16="http://schemas.microsoft.com/office/drawing/2014/main" id="{C51A2B30-4FDE-4D42-85D0-C163D202C615}"/>
              </a:ext>
            </a:extLst>
          </p:cNvPr>
          <p:cNvGrpSpPr>
            <a:grpSpLocks/>
          </p:cNvGrpSpPr>
          <p:nvPr/>
        </p:nvGrpSpPr>
        <p:grpSpPr bwMode="auto">
          <a:xfrm>
            <a:off x="168275" y="0"/>
            <a:ext cx="9144000" cy="6546850"/>
            <a:chOff x="-1" y="-1"/>
            <a:chExt cx="17009" cy="12135"/>
          </a:xfrm>
        </p:grpSpPr>
        <p:sp>
          <p:nvSpPr>
            <p:cNvPr id="22553" name="Rectangle 14">
              <a:extLst>
                <a:ext uri="{FF2B5EF4-FFF2-40B4-BE49-F238E27FC236}">
                  <a16:creationId xmlns:a16="http://schemas.microsoft.com/office/drawing/2014/main" id="{5D3A6EBA-F86B-BF43-9B9B-3603BDC2B17B}"/>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2554" name="Freeform 15">
              <a:extLst>
                <a:ext uri="{FF2B5EF4-FFF2-40B4-BE49-F238E27FC236}">
                  <a16:creationId xmlns:a16="http://schemas.microsoft.com/office/drawing/2014/main" id="{C21A264F-CB78-FA4D-BAAD-B11A55D0FC55}"/>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AutoShape 16">
              <a:extLst>
                <a:ext uri="{FF2B5EF4-FFF2-40B4-BE49-F238E27FC236}">
                  <a16:creationId xmlns:a16="http://schemas.microsoft.com/office/drawing/2014/main" id="{6AFC082C-8FF0-994D-B3F5-5CA9219280BA}"/>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19">
              <a:extLst>
                <a:ext uri="{FF2B5EF4-FFF2-40B4-BE49-F238E27FC236}">
                  <a16:creationId xmlns:a16="http://schemas.microsoft.com/office/drawing/2014/main" id="{D4C68EA1-5BCF-B641-ACCB-ECC718582D8A}"/>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538" name="Freeform 19">
            <a:extLst>
              <a:ext uri="{FF2B5EF4-FFF2-40B4-BE49-F238E27FC236}">
                <a16:creationId xmlns:a16="http://schemas.microsoft.com/office/drawing/2014/main" id="{F0DC8E8F-10C2-B54C-BF89-F8E392FCB2AE}"/>
              </a:ext>
            </a:extLst>
          </p:cNvPr>
          <p:cNvSpPr>
            <a:spLocks/>
          </p:cNvSpPr>
          <p:nvPr/>
        </p:nvSpPr>
        <p:spPr bwMode="auto">
          <a:xfrm>
            <a:off x="2289175" y="571500"/>
            <a:ext cx="7015163" cy="5011738"/>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Заголовок 1">
            <a:extLst>
              <a:ext uri="{FF2B5EF4-FFF2-40B4-BE49-F238E27FC236}">
                <a16:creationId xmlns:a16="http://schemas.microsoft.com/office/drawing/2014/main" id="{12B6EFE7-F820-F24C-A85A-FB0FACBD3B09}"/>
              </a:ext>
            </a:extLst>
          </p:cNvPr>
          <p:cNvSpPr txBox="1">
            <a:spLocks/>
          </p:cNvSpPr>
          <p:nvPr/>
        </p:nvSpPr>
        <p:spPr>
          <a:xfrm>
            <a:off x="585788" y="406400"/>
            <a:ext cx="8423275" cy="1189038"/>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000" b="1" dirty="0">
              <a:solidFill>
                <a:schemeClr val="tx2">
                  <a:lumMod val="75000"/>
                </a:schemeClr>
              </a:solidFill>
            </a:endParaRPr>
          </a:p>
        </p:txBody>
      </p:sp>
      <p:sp>
        <p:nvSpPr>
          <p:cNvPr id="55" name="Прямокутник 10">
            <a:extLst>
              <a:ext uri="{FF2B5EF4-FFF2-40B4-BE49-F238E27FC236}">
                <a16:creationId xmlns:a16="http://schemas.microsoft.com/office/drawing/2014/main" id="{AF15BB2A-8A2F-524E-B011-84F9C926FDA8}"/>
              </a:ext>
            </a:extLst>
          </p:cNvPr>
          <p:cNvSpPr/>
          <p:nvPr/>
        </p:nvSpPr>
        <p:spPr>
          <a:xfrm>
            <a:off x="388707" y="766207"/>
            <a:ext cx="8923570" cy="1754326"/>
          </a:xfrm>
          <a:prstGeom prst="rect">
            <a:avLst/>
          </a:prstGeom>
        </p:spPr>
        <p:txBody>
          <a:bodyPr>
            <a:spAutoFit/>
          </a:bodyPr>
          <a:lstStyle/>
          <a:p>
            <a:pPr>
              <a:defRPr/>
            </a:pPr>
            <a:r>
              <a:rPr lang="uk-UA" sz="1200" b="1" spc="50" dirty="0">
                <a:ln w="11430">
                  <a:solidFill>
                    <a:schemeClr val="tx1"/>
                  </a:solidFill>
                </a:ln>
                <a:solidFill>
                  <a:schemeClr val="accent6">
                    <a:lumMod val="50000"/>
                  </a:schemeClr>
                </a:solidFill>
              </a:rPr>
              <a:t> </a:t>
            </a:r>
            <a:br>
              <a:rPr lang="uk-UA" sz="1600" b="1" spc="50" dirty="0">
                <a:ln w="11430">
                  <a:solidFill>
                    <a:schemeClr val="tx1"/>
                  </a:solidFill>
                </a:ln>
                <a:solidFill>
                  <a:srgbClr val="002060"/>
                </a:solidFill>
                <a:latin typeface="+mj-lt"/>
              </a:rPr>
            </a:br>
            <a:r>
              <a:rPr lang="en-US" sz="1600" b="1" spc="50" dirty="0">
                <a:ln w="11430">
                  <a:solidFill>
                    <a:schemeClr val="tx1"/>
                  </a:solidFill>
                </a:ln>
                <a:solidFill>
                  <a:srgbClr val="002060"/>
                </a:solidFill>
                <a:latin typeface="+mj-lt"/>
              </a:rPr>
              <a:t>         </a:t>
            </a:r>
            <a:r>
              <a:rPr lang="uk-UA" sz="1600" b="1" spc="50" dirty="0">
                <a:ln w="11430">
                  <a:solidFill>
                    <a:schemeClr val="tx1"/>
                  </a:solidFill>
                </a:ln>
                <a:solidFill>
                  <a:schemeClr val="accent6">
                    <a:lumMod val="75000"/>
                  </a:schemeClr>
                </a:solidFill>
                <a:latin typeface="Palatino Linotype" panose="02040502050505030304" pitchFamily="18" charset="0"/>
              </a:rPr>
              <a:t>Місія: з</a:t>
            </a:r>
            <a:r>
              <a:rPr lang="uk-UA" sz="1600" spc="50" dirty="0">
                <a:ln w="11430">
                  <a:solidFill>
                    <a:schemeClr val="tx1"/>
                  </a:solidFill>
                </a:ln>
                <a:solidFill>
                  <a:schemeClr val="accent6">
                    <a:lumMod val="75000"/>
                  </a:schemeClr>
                </a:solidFill>
                <a:latin typeface="Palatino Linotype" panose="02040502050505030304" pitchFamily="18" charset="0"/>
              </a:rPr>
              <a:t>абезпечення реального доступу до можливостей навчання у Львівській політехніці на засадах визнання невід’ємної цінності і гідності кожної людини у суспільстві незалежно від її індивідуальних особливостей</a:t>
            </a:r>
          </a:p>
          <a:p>
            <a:pPr>
              <a:defRPr/>
            </a:pPr>
            <a:r>
              <a:rPr lang="en-US" sz="1600" b="1" spc="50" dirty="0">
                <a:ln w="11430">
                  <a:solidFill>
                    <a:schemeClr val="tx1"/>
                  </a:solidFill>
                </a:ln>
                <a:solidFill>
                  <a:schemeClr val="accent6">
                    <a:lumMod val="75000"/>
                  </a:schemeClr>
                </a:solidFill>
                <a:latin typeface="Palatino Linotype" panose="02040502050505030304" pitchFamily="18" charset="0"/>
              </a:rPr>
              <a:t>         </a:t>
            </a:r>
            <a:r>
              <a:rPr lang="uk-UA" sz="1600" b="1" spc="50" dirty="0">
                <a:ln w="11430">
                  <a:solidFill>
                    <a:schemeClr val="tx1"/>
                  </a:solidFill>
                </a:ln>
                <a:solidFill>
                  <a:schemeClr val="accent6">
                    <a:lumMod val="75000"/>
                  </a:schemeClr>
                </a:solidFill>
                <a:latin typeface="Palatino Linotype" panose="02040502050505030304" pitchFamily="18" charset="0"/>
              </a:rPr>
              <a:t>Мета: </a:t>
            </a:r>
            <a:r>
              <a:rPr lang="uk-UA" sz="1600" spc="50" dirty="0">
                <a:ln w="11430">
                  <a:solidFill>
                    <a:schemeClr val="tx1"/>
                  </a:solidFill>
                </a:ln>
                <a:solidFill>
                  <a:schemeClr val="accent6">
                    <a:lumMod val="75000"/>
                  </a:schemeClr>
                </a:solidFill>
                <a:latin typeface="Palatino Linotype" panose="02040502050505030304" pitchFamily="18" charset="0"/>
              </a:rPr>
              <a:t>забезпечення здійснення постійного супроводу навчального процесу студентів з інвалідністю та хронічними захворюваннями</a:t>
            </a:r>
          </a:p>
          <a:p>
            <a:pPr>
              <a:defRPr/>
            </a:pPr>
            <a:r>
              <a:rPr lang="en-US" sz="1600" b="1" spc="50" dirty="0">
                <a:ln w="11430">
                  <a:solidFill>
                    <a:schemeClr val="tx1"/>
                  </a:solidFill>
                </a:ln>
                <a:solidFill>
                  <a:schemeClr val="accent6">
                    <a:lumMod val="75000"/>
                  </a:schemeClr>
                </a:solidFill>
                <a:latin typeface="Palatino Linotype" panose="02040502050505030304" pitchFamily="18" charset="0"/>
              </a:rPr>
              <a:t>         </a:t>
            </a:r>
            <a:r>
              <a:rPr lang="uk-UA" sz="1600" b="1" spc="50" dirty="0">
                <a:ln w="11430">
                  <a:solidFill>
                    <a:schemeClr val="tx1"/>
                  </a:solidFill>
                </a:ln>
                <a:solidFill>
                  <a:schemeClr val="accent6">
                    <a:lumMod val="75000"/>
                  </a:schemeClr>
                </a:solidFill>
                <a:latin typeface="Palatino Linotype" panose="02040502050505030304" pitchFamily="18" charset="0"/>
              </a:rPr>
              <a:t>Основні завдання:</a:t>
            </a:r>
          </a:p>
        </p:txBody>
      </p:sp>
      <p:grpSp>
        <p:nvGrpSpPr>
          <p:cNvPr id="22541" name="Группа 19">
            <a:extLst>
              <a:ext uri="{FF2B5EF4-FFF2-40B4-BE49-F238E27FC236}">
                <a16:creationId xmlns:a16="http://schemas.microsoft.com/office/drawing/2014/main" id="{CB8C4636-3298-B543-BA8C-3F29310BDC36}"/>
              </a:ext>
            </a:extLst>
          </p:cNvPr>
          <p:cNvGrpSpPr>
            <a:grpSpLocks/>
          </p:cNvGrpSpPr>
          <p:nvPr/>
        </p:nvGrpSpPr>
        <p:grpSpPr bwMode="auto">
          <a:xfrm>
            <a:off x="361950" y="981075"/>
            <a:ext cx="8942388" cy="5837238"/>
            <a:chOff x="-1" y="-1"/>
            <a:chExt cx="17009" cy="12135"/>
          </a:xfrm>
        </p:grpSpPr>
        <p:sp>
          <p:nvSpPr>
            <p:cNvPr id="22549" name="Rectangle 14">
              <a:extLst>
                <a:ext uri="{FF2B5EF4-FFF2-40B4-BE49-F238E27FC236}">
                  <a16:creationId xmlns:a16="http://schemas.microsoft.com/office/drawing/2014/main" id="{16ECF8BA-1310-1A4B-8965-764707C84214}"/>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2550" name="Freeform 15">
              <a:extLst>
                <a:ext uri="{FF2B5EF4-FFF2-40B4-BE49-F238E27FC236}">
                  <a16:creationId xmlns:a16="http://schemas.microsoft.com/office/drawing/2014/main" id="{60F2693D-DA62-844B-90C8-68F7D53C1AF0}"/>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AutoShape 16">
              <a:extLst>
                <a:ext uri="{FF2B5EF4-FFF2-40B4-BE49-F238E27FC236}">
                  <a16:creationId xmlns:a16="http://schemas.microsoft.com/office/drawing/2014/main" id="{96A7633F-63F2-994E-811D-6565DC93AAEA}"/>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19">
              <a:extLst>
                <a:ext uri="{FF2B5EF4-FFF2-40B4-BE49-F238E27FC236}">
                  <a16:creationId xmlns:a16="http://schemas.microsoft.com/office/drawing/2014/main" id="{4ADB5EFD-E883-984C-B2D0-D50F1CC5C7EB}"/>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542" name="Freeform 19">
            <a:extLst>
              <a:ext uri="{FF2B5EF4-FFF2-40B4-BE49-F238E27FC236}">
                <a16:creationId xmlns:a16="http://schemas.microsoft.com/office/drawing/2014/main" id="{F7E4C9AA-D9CC-1845-A7EB-BD3985EDCE03}"/>
              </a:ext>
            </a:extLst>
          </p:cNvPr>
          <p:cNvSpPr>
            <a:spLocks/>
          </p:cNvSpPr>
          <p:nvPr/>
        </p:nvSpPr>
        <p:spPr bwMode="auto">
          <a:xfrm>
            <a:off x="2482850" y="1944688"/>
            <a:ext cx="6802438"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Заголовок 1">
            <a:extLst>
              <a:ext uri="{FF2B5EF4-FFF2-40B4-BE49-F238E27FC236}">
                <a16:creationId xmlns:a16="http://schemas.microsoft.com/office/drawing/2014/main" id="{3AC4118E-C97B-6F4A-86E2-13C7189F32B0}"/>
              </a:ext>
            </a:extLst>
          </p:cNvPr>
          <p:cNvSpPr txBox="1">
            <a:spLocks/>
          </p:cNvSpPr>
          <p:nvPr/>
        </p:nvSpPr>
        <p:spPr>
          <a:xfrm>
            <a:off x="779463" y="1779588"/>
            <a:ext cx="8423275" cy="1189037"/>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000" b="1" dirty="0">
              <a:solidFill>
                <a:schemeClr val="tx2">
                  <a:lumMod val="75000"/>
                </a:schemeClr>
              </a:solidFill>
            </a:endParaRPr>
          </a:p>
        </p:txBody>
      </p:sp>
      <p:graphicFrame>
        <p:nvGraphicFramePr>
          <p:cNvPr id="63" name="Схема 62">
            <a:extLst>
              <a:ext uri="{FF2B5EF4-FFF2-40B4-BE49-F238E27FC236}">
                <a16:creationId xmlns:a16="http://schemas.microsoft.com/office/drawing/2014/main" id="{33B38C1D-E328-EC44-AD88-C031E0975245}"/>
              </a:ext>
            </a:extLst>
          </p:cNvPr>
          <p:cNvGraphicFramePr/>
          <p:nvPr/>
        </p:nvGraphicFramePr>
        <p:xfrm>
          <a:off x="15875" y="2380833"/>
          <a:ext cx="9173767" cy="4524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545" name="Object 6">
            <a:hlinkClick r:id="" action="ppaction://ole?verb=0"/>
            <a:extLst>
              <a:ext uri="{FF2B5EF4-FFF2-40B4-BE49-F238E27FC236}">
                <a16:creationId xmlns:a16="http://schemas.microsoft.com/office/drawing/2014/main" id="{48372734-E252-0842-891C-386B2AE24310}"/>
              </a:ext>
            </a:extLst>
          </p:cNvPr>
          <p:cNvGraphicFramePr>
            <a:graphicFrameLocks/>
          </p:cNvGraphicFramePr>
          <p:nvPr/>
        </p:nvGraphicFramePr>
        <p:xfrm>
          <a:off x="3592513" y="4427538"/>
          <a:ext cx="1955800" cy="652462"/>
        </p:xfrm>
        <a:graphic>
          <a:graphicData uri="http://schemas.openxmlformats.org/presentationml/2006/ole">
            <mc:AlternateContent xmlns:mc="http://schemas.openxmlformats.org/markup-compatibility/2006">
              <mc:Choice xmlns:v="urn:schemas-microsoft-com:vml" Requires="v">
                <p:oleObj spid="_x0000_s22572" name="Clip" r:id="rId9" imgW="22644100" imgH="15913100" progId="MS_ClipArt_Gallery.5">
                  <p:embed/>
                </p:oleObj>
              </mc:Choice>
              <mc:Fallback>
                <p:oleObj name="Clip" r:id="rId9" imgW="22644100" imgH="15913100" progId="MS_ClipArt_Gallery.5">
                  <p:embed/>
                  <p:pic>
                    <p:nvPicPr>
                      <p:cNvPr id="0" name="Object 6"/>
                      <p:cNvPicPr>
                        <a:picLocks noChangeArrowheads="1"/>
                      </p:cNvPicPr>
                      <p:nvPr/>
                    </p:nvPicPr>
                    <p:blipFill>
                      <a:blip r:embed="rId10">
                        <a:lum bright="-20000"/>
                        <a:extLst>
                          <a:ext uri="{28A0092B-C50C-407E-A947-70E740481C1C}">
                            <a14:useLocalDpi xmlns:a14="http://schemas.microsoft.com/office/drawing/2010/main" val="0"/>
                          </a:ext>
                        </a:extLst>
                      </a:blip>
                      <a:srcRect/>
                      <a:stretch>
                        <a:fillRect/>
                      </a:stretch>
                    </p:blipFill>
                    <p:spPr bwMode="auto">
                      <a:xfrm>
                        <a:off x="3592513" y="4427538"/>
                        <a:ext cx="1955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Прямокутник 46">
            <a:extLst>
              <a:ext uri="{FF2B5EF4-FFF2-40B4-BE49-F238E27FC236}">
                <a16:creationId xmlns:a16="http://schemas.microsoft.com/office/drawing/2014/main" id="{91A1F066-2E19-3046-9D14-EAC24650C845}"/>
              </a:ext>
            </a:extLst>
          </p:cNvPr>
          <p:cNvSpPr/>
          <p:nvPr/>
        </p:nvSpPr>
        <p:spPr>
          <a:xfrm>
            <a:off x="43809" y="377607"/>
            <a:ext cx="8923570" cy="2031325"/>
          </a:xfrm>
          <a:prstGeom prst="rect">
            <a:avLst/>
          </a:prstGeom>
        </p:spPr>
        <p:txBody>
          <a:bodyPr>
            <a:spAutoFit/>
          </a:bodyPr>
          <a:lstStyle/>
          <a:p>
            <a:pPr>
              <a:defRPr/>
            </a:pPr>
            <a:r>
              <a:rPr lang="uk-UA" sz="1200" b="1" spc="50" dirty="0">
                <a:ln w="11430">
                  <a:solidFill>
                    <a:schemeClr val="tx1"/>
                  </a:solidFill>
                </a:ln>
                <a:solidFill>
                  <a:schemeClr val="accent6">
                    <a:lumMod val="50000"/>
                  </a:schemeClr>
                </a:solidFill>
                <a:latin typeface="Times New Roman" panose="02020603050405020304" pitchFamily="18" charset="0"/>
                <a:cs typeface="Times New Roman" panose="02020603050405020304" pitchFamily="18" charset="0"/>
              </a:rPr>
              <a:t> </a:t>
            </a:r>
            <a:br>
              <a:rPr lang="uk-UA" sz="16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br>
            <a:r>
              <a:rPr lang="en-US" sz="1900" b="1" dirty="0">
                <a:latin typeface="Times New Roman" panose="02020603050405020304" pitchFamily="18" charset="0"/>
                <a:cs typeface="Times New Roman" panose="02020603050405020304" pitchFamily="18" charset="0"/>
              </a:rPr>
              <a:t>Mission:</a:t>
            </a:r>
            <a:r>
              <a:rPr lang="uk-UA" sz="19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to provide actual</a:t>
            </a:r>
            <a:r>
              <a:rPr lang="uk-UA"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access</a:t>
            </a:r>
            <a:r>
              <a:rPr lang="uk-UA"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to learning</a:t>
            </a:r>
            <a:r>
              <a:rPr lang="uk-UA" sz="1900" dirty="0">
                <a:latin typeface="Times New Roman" panose="02020603050405020304" pitchFamily="18" charset="0"/>
                <a:cs typeface="Times New Roman" panose="02020603050405020304" pitchFamily="18" charset="0"/>
              </a:rPr>
              <a:t> opportunities </a:t>
            </a:r>
            <a:r>
              <a:rPr lang="en-US" sz="1900" dirty="0">
                <a:latin typeface="Times New Roman" panose="02020603050405020304" pitchFamily="18" charset="0"/>
                <a:cs typeface="Times New Roman" panose="02020603050405020304" pitchFamily="18" charset="0"/>
              </a:rPr>
              <a:t>at</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Lviv</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Polytechnic</a:t>
            </a:r>
            <a:r>
              <a:rPr lang="uk-UA"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based on the recognition of</a:t>
            </a:r>
            <a:r>
              <a:rPr lang="uk-UA" sz="1900" dirty="0">
                <a:latin typeface="Times New Roman" panose="02020603050405020304" pitchFamily="18" charset="0"/>
                <a:cs typeface="Times New Roman" panose="02020603050405020304" pitchFamily="18" charset="0"/>
              </a:rPr>
              <a:t> th</a:t>
            </a:r>
            <a:r>
              <a:rPr lang="en-US" sz="1900" dirty="0">
                <a:latin typeface="Times New Roman" panose="02020603050405020304" pitchFamily="18" charset="0"/>
                <a:cs typeface="Times New Roman" panose="02020603050405020304" pitchFamily="18" charset="0"/>
              </a:rPr>
              <a:t>e </a:t>
            </a:r>
            <a:r>
              <a:rPr lang="en-CA" sz="1900" dirty="0">
                <a:latin typeface="Times New Roman" panose="02020603050405020304" pitchFamily="18" charset="0"/>
                <a:cs typeface="Times New Roman" panose="02020603050405020304" pitchFamily="18" charset="0"/>
              </a:rPr>
              <a:t>intrinsic</a:t>
            </a:r>
            <a:r>
              <a:rPr lang="en-US" sz="1900" dirty="0">
                <a:latin typeface="Times New Roman" panose="02020603050405020304" pitchFamily="18" charset="0"/>
                <a:cs typeface="Times New Roman" panose="02020603050405020304" pitchFamily="18" charset="0"/>
              </a:rPr>
              <a:t> value</a:t>
            </a:r>
            <a:r>
              <a:rPr lang="uk-UA" sz="1900" dirty="0">
                <a:latin typeface="Times New Roman" panose="02020603050405020304" pitchFamily="18" charset="0"/>
                <a:cs typeface="Times New Roman" panose="02020603050405020304" pitchFamily="18" charset="0"/>
              </a:rPr>
              <a:t> and </a:t>
            </a:r>
            <a:r>
              <a:rPr lang="en-US" sz="1900" dirty="0">
                <a:latin typeface="Times New Roman" panose="02020603050405020304" pitchFamily="18" charset="0"/>
                <a:cs typeface="Times New Roman" panose="02020603050405020304" pitchFamily="18" charset="0"/>
              </a:rPr>
              <a:t>dignity of every person in society regardless of her/his individual peculiarities</a:t>
            </a:r>
          </a:p>
          <a:p>
            <a:pPr>
              <a:defRPr/>
            </a:pPr>
            <a:r>
              <a:rPr lang="en-US" sz="1900" b="1" dirty="0">
                <a:latin typeface="Times New Roman" panose="02020603050405020304" pitchFamily="18" charset="0"/>
                <a:cs typeface="Times New Roman" panose="02020603050405020304" pitchFamily="18" charset="0"/>
              </a:rPr>
              <a:t>Goal</a:t>
            </a:r>
            <a:r>
              <a:rPr lang="uk-UA" sz="19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to ensure continuous supervision</a:t>
            </a:r>
            <a:r>
              <a:rPr lang="uk-UA"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of the education process of students with disabilities </a:t>
            </a:r>
            <a:r>
              <a:rPr lang="uk-UA" sz="1900" dirty="0">
                <a:latin typeface="Times New Roman" panose="02020603050405020304" pitchFamily="18" charset="0"/>
                <a:cs typeface="Times New Roman" panose="02020603050405020304" pitchFamily="18" charset="0"/>
              </a:rPr>
              <a:t>and </a:t>
            </a:r>
            <a:r>
              <a:rPr lang="en-US" sz="1900" dirty="0">
                <a:latin typeface="Times New Roman" panose="02020603050405020304" pitchFamily="18" charset="0"/>
                <a:cs typeface="Times New Roman" panose="02020603050405020304" pitchFamily="18" charset="0"/>
              </a:rPr>
              <a:t>chronic illnesses  </a:t>
            </a:r>
          </a:p>
          <a:p>
            <a:pPr>
              <a:defRPr/>
            </a:pPr>
            <a:r>
              <a:rPr lang="en-US" sz="1900" b="1" dirty="0">
                <a:latin typeface="Times New Roman" panose="02020603050405020304" pitchFamily="18" charset="0"/>
                <a:cs typeface="Times New Roman" panose="02020603050405020304" pitchFamily="18" charset="0"/>
              </a:rPr>
              <a:t>Main Objectives</a:t>
            </a:r>
            <a:r>
              <a:rPr lang="uk-UA" sz="1900" b="1" dirty="0">
                <a:latin typeface="Times New Roman" panose="02020603050405020304" pitchFamily="18" charset="0"/>
                <a:cs typeface="Times New Roman" panose="02020603050405020304" pitchFamily="18" charset="0"/>
              </a:rPr>
              <a:t>:</a:t>
            </a:r>
          </a:p>
        </p:txBody>
      </p:sp>
      <p:sp>
        <p:nvSpPr>
          <p:cNvPr id="66" name="Заголовок 1">
            <a:extLst>
              <a:ext uri="{FF2B5EF4-FFF2-40B4-BE49-F238E27FC236}">
                <a16:creationId xmlns:a16="http://schemas.microsoft.com/office/drawing/2014/main" id="{0B6C5E4E-ECD2-6449-83F3-39230EA7F986}"/>
              </a:ext>
            </a:extLst>
          </p:cNvPr>
          <p:cNvSpPr txBox="1">
            <a:spLocks/>
          </p:cNvSpPr>
          <p:nvPr/>
        </p:nvSpPr>
        <p:spPr>
          <a:xfrm>
            <a:off x="0" y="49213"/>
            <a:ext cx="9272588" cy="577850"/>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altLang="uk-UA" sz="19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A73358B3-548C-4A40-806D-A4472D9488C4}"/>
              </a:ext>
            </a:extLst>
          </p:cNvPr>
          <p:cNvSpPr/>
          <p:nvPr/>
        </p:nvSpPr>
        <p:spPr>
          <a:xfrm>
            <a:off x="13096" y="119647"/>
            <a:ext cx="9189642" cy="384721"/>
          </a:xfrm>
          <a:prstGeom prst="rect">
            <a:avLst/>
          </a:prstGeom>
        </p:spPr>
        <p:txBody>
          <a:bodyPr>
            <a:spAutoFit/>
          </a:bodyPr>
          <a:lstStyle/>
          <a:p>
            <a:pPr algn="ctr">
              <a:defRPr/>
            </a:pPr>
            <a:r>
              <a:rPr lang="en-US" altLang="uk-UA" sz="19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“NO LIMITS” ACCESSIBILITY SERVICES TO LEARNING OPPORTUNITIES</a:t>
            </a:r>
            <a:endParaRPr lang="uk-UA" altLang="uk-UA" sz="19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Группа 19">
            <a:extLst>
              <a:ext uri="{FF2B5EF4-FFF2-40B4-BE49-F238E27FC236}">
                <a16:creationId xmlns:a16="http://schemas.microsoft.com/office/drawing/2014/main" id="{58038556-2115-5040-A53E-A1E57A41E247}"/>
              </a:ext>
            </a:extLst>
          </p:cNvPr>
          <p:cNvGrpSpPr>
            <a:grpSpLocks/>
          </p:cNvGrpSpPr>
          <p:nvPr/>
        </p:nvGrpSpPr>
        <p:grpSpPr bwMode="auto">
          <a:xfrm>
            <a:off x="0" y="0"/>
            <a:ext cx="9144000" cy="6858000"/>
            <a:chOff x="-1" y="-1"/>
            <a:chExt cx="17009" cy="12135"/>
          </a:xfrm>
        </p:grpSpPr>
        <p:sp>
          <p:nvSpPr>
            <p:cNvPr id="24586" name="Rectangle 14">
              <a:extLst>
                <a:ext uri="{FF2B5EF4-FFF2-40B4-BE49-F238E27FC236}">
                  <a16:creationId xmlns:a16="http://schemas.microsoft.com/office/drawing/2014/main" id="{AEB6FD4C-B63F-674F-A455-73B32D0936F6}"/>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4587" name="Freeform 15">
              <a:extLst>
                <a:ext uri="{FF2B5EF4-FFF2-40B4-BE49-F238E27FC236}">
                  <a16:creationId xmlns:a16="http://schemas.microsoft.com/office/drawing/2014/main" id="{E1442C85-D7AC-9F48-9901-657A2B23C3D3}"/>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8" name="AutoShape 16">
              <a:extLst>
                <a:ext uri="{FF2B5EF4-FFF2-40B4-BE49-F238E27FC236}">
                  <a16:creationId xmlns:a16="http://schemas.microsoft.com/office/drawing/2014/main" id="{4AF302E5-33D1-FD4A-BC20-0DF71A65C5E0}"/>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9" name="Freeform 19">
              <a:extLst>
                <a:ext uri="{FF2B5EF4-FFF2-40B4-BE49-F238E27FC236}">
                  <a16:creationId xmlns:a16="http://schemas.microsoft.com/office/drawing/2014/main" id="{C5B49C06-FE47-C04E-89D5-32B40374FDB9}"/>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579" name="Freeform 19">
            <a:extLst>
              <a:ext uri="{FF2B5EF4-FFF2-40B4-BE49-F238E27FC236}">
                <a16:creationId xmlns:a16="http://schemas.microsoft.com/office/drawing/2014/main" id="{02C4AEA1-98E7-1F48-9387-4EAA170D022F}"/>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4580" name="Picture 17">
            <a:extLst>
              <a:ext uri="{FF2B5EF4-FFF2-40B4-BE49-F238E27FC236}">
                <a16:creationId xmlns:a16="http://schemas.microsoft.com/office/drawing/2014/main" id="{87AF458E-82EA-7748-A2AB-2B3E67B29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2093913"/>
            <a:ext cx="280828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CD878A36-540A-4A4D-9021-6AE77A33E01D}"/>
              </a:ext>
            </a:extLst>
          </p:cNvPr>
          <p:cNvSpPr txBox="1">
            <a:spLocks/>
          </p:cNvSpPr>
          <p:nvPr/>
        </p:nvSpPr>
        <p:spPr>
          <a:xfrm>
            <a:off x="0" y="0"/>
            <a:ext cx="8229600" cy="1600200"/>
          </a:xfrm>
          <a:prstGeom prst="rect">
            <a:avLst/>
          </a:prstGeom>
        </p:spPr>
        <p:txBody>
          <a:bodyPr anchor="ctr">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eaLnBrk="1" fontAlgn="auto" hangingPunct="1">
              <a:spcAft>
                <a:spcPts val="0"/>
              </a:spcAft>
              <a:defRPr/>
            </a:pPr>
            <a:r>
              <a:rPr lang="uk-UA"/>
              <a:t> </a:t>
            </a:r>
            <a:endParaRPr lang="uk-UA" dirty="0"/>
          </a:p>
        </p:txBody>
      </p:sp>
      <p:sp>
        <p:nvSpPr>
          <p:cNvPr id="11" name="Скругленный прямоугольник 8">
            <a:extLst>
              <a:ext uri="{FF2B5EF4-FFF2-40B4-BE49-F238E27FC236}">
                <a16:creationId xmlns:a16="http://schemas.microsoft.com/office/drawing/2014/main" id="{B2549DEF-9461-5846-8960-1FC32FD07907}"/>
              </a:ext>
            </a:extLst>
          </p:cNvPr>
          <p:cNvSpPr/>
          <p:nvPr/>
        </p:nvSpPr>
        <p:spPr>
          <a:xfrm>
            <a:off x="3398838" y="2576513"/>
            <a:ext cx="2155825" cy="2139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uk-UA" altLang="uk-UA">
              <a:solidFill>
                <a:srgbClr val="FFFFFF"/>
              </a:solidFill>
              <a:latin typeface="Franklin Gothic Book" panose="020B0503020102020204" pitchFamily="34" charset="0"/>
            </a:endParaRPr>
          </a:p>
        </p:txBody>
      </p:sp>
      <p:sp>
        <p:nvSpPr>
          <p:cNvPr id="24583" name="Text Box 14">
            <a:extLst>
              <a:ext uri="{FF2B5EF4-FFF2-40B4-BE49-F238E27FC236}">
                <a16:creationId xmlns:a16="http://schemas.microsoft.com/office/drawing/2014/main" id="{EAA16FE6-88AE-2243-95F0-94A66DDB2F5B}"/>
              </a:ext>
            </a:extLst>
          </p:cNvPr>
          <p:cNvSpPr txBox="1">
            <a:spLocks noChangeArrowheads="1"/>
          </p:cNvSpPr>
          <p:nvPr/>
        </p:nvSpPr>
        <p:spPr bwMode="auto">
          <a:xfrm>
            <a:off x="3527425" y="257333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50000"/>
              </a:spcBef>
              <a:buClrTx/>
              <a:buSzTx/>
              <a:buFontTx/>
              <a:buNone/>
            </a:pPr>
            <a:endParaRPr lang="uk-UA" altLang="uk-UA" sz="1800">
              <a:solidFill>
                <a:schemeClr val="tx1"/>
              </a:solidFill>
              <a:latin typeface="Arial" panose="020B0604020202020204" pitchFamily="34" charset="0"/>
            </a:endParaRPr>
          </a:p>
        </p:txBody>
      </p:sp>
      <p:sp>
        <p:nvSpPr>
          <p:cNvPr id="20" name="Заголовок 1">
            <a:extLst>
              <a:ext uri="{FF2B5EF4-FFF2-40B4-BE49-F238E27FC236}">
                <a16:creationId xmlns:a16="http://schemas.microsoft.com/office/drawing/2014/main" id="{AB116F78-7CBA-044F-9834-3958C551A14C}"/>
              </a:ext>
            </a:extLst>
          </p:cNvPr>
          <p:cNvSpPr txBox="1">
            <a:spLocks/>
          </p:cNvSpPr>
          <p:nvPr/>
        </p:nvSpPr>
        <p:spPr>
          <a:xfrm>
            <a:off x="-1612" y="-35410"/>
            <a:ext cx="9144000" cy="660886"/>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r>
              <a:rPr lang="en-US" alt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The System of inclusive education services</a:t>
            </a:r>
          </a:p>
          <a:p>
            <a:pPr algn="ctr">
              <a:defRPr/>
            </a:pPr>
            <a:r>
              <a:rPr lang="en-US" alt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of </a:t>
            </a:r>
            <a:r>
              <a:rPr lang="en-US" altLang="uk-UA" sz="1800" b="1" spc="50" dirty="0" err="1">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lviv</a:t>
            </a:r>
            <a:r>
              <a:rPr lang="en-US" alt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polytechnic</a:t>
            </a:r>
            <a:endParaRPr lang="uk-UA" alt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pic>
        <p:nvPicPr>
          <p:cNvPr id="24585" name="Рисунок 1">
            <a:extLst>
              <a:ext uri="{FF2B5EF4-FFF2-40B4-BE49-F238E27FC236}">
                <a16:creationId xmlns:a16="http://schemas.microsoft.com/office/drawing/2014/main" id="{D4A69C4D-7C0E-3C4D-9577-3657ED67FC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8" y="749300"/>
            <a:ext cx="818515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5602" name="Группа 19">
            <a:extLst>
              <a:ext uri="{FF2B5EF4-FFF2-40B4-BE49-F238E27FC236}">
                <a16:creationId xmlns:a16="http://schemas.microsoft.com/office/drawing/2014/main" id="{F6037118-A026-424E-8AA7-56D0A8B55610}"/>
              </a:ext>
            </a:extLst>
          </p:cNvPr>
          <p:cNvGrpSpPr>
            <a:grpSpLocks/>
          </p:cNvGrpSpPr>
          <p:nvPr/>
        </p:nvGrpSpPr>
        <p:grpSpPr bwMode="auto">
          <a:xfrm>
            <a:off x="0" y="0"/>
            <a:ext cx="9144000" cy="6858000"/>
            <a:chOff x="0" y="-1"/>
            <a:chExt cx="17008" cy="12135"/>
          </a:xfrm>
        </p:grpSpPr>
        <p:sp>
          <p:nvSpPr>
            <p:cNvPr id="25608" name="Rectangle 14">
              <a:extLst>
                <a:ext uri="{FF2B5EF4-FFF2-40B4-BE49-F238E27FC236}">
                  <a16:creationId xmlns:a16="http://schemas.microsoft.com/office/drawing/2014/main" id="{4EED47C8-F07D-0041-91F7-B2F3FCB14C3B}"/>
                </a:ext>
              </a:extLst>
            </p:cNvPr>
            <p:cNvSpPr>
              <a:spLocks noChangeArrowheads="1"/>
            </p:cNvSpPr>
            <p:nvPr/>
          </p:nvSpPr>
          <p:spPr bwMode="auto">
            <a:xfrm>
              <a:off x="5" y="1"/>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5609" name="Freeform 15">
              <a:extLst>
                <a:ext uri="{FF2B5EF4-FFF2-40B4-BE49-F238E27FC236}">
                  <a16:creationId xmlns:a16="http://schemas.microsoft.com/office/drawing/2014/main" id="{F6D9979D-DB74-3248-A7F6-D11DA8A2AF68}"/>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AutoShape 16">
              <a:extLst>
                <a:ext uri="{FF2B5EF4-FFF2-40B4-BE49-F238E27FC236}">
                  <a16:creationId xmlns:a16="http://schemas.microsoft.com/office/drawing/2014/main" id="{E410703E-3AC5-BD43-8C4A-5931BDCE5410}"/>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Freeform 19">
              <a:extLst>
                <a:ext uri="{FF2B5EF4-FFF2-40B4-BE49-F238E27FC236}">
                  <a16:creationId xmlns:a16="http://schemas.microsoft.com/office/drawing/2014/main" id="{43E958DD-69D0-4344-8029-58D2EE94B09D}"/>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03" name="Freeform 19">
            <a:extLst>
              <a:ext uri="{FF2B5EF4-FFF2-40B4-BE49-F238E27FC236}">
                <a16:creationId xmlns:a16="http://schemas.microsoft.com/office/drawing/2014/main" id="{FD2DF0E6-DD15-9342-9A17-2A93414FB2D8}"/>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5604" name="Picture 17">
            <a:extLst>
              <a:ext uri="{FF2B5EF4-FFF2-40B4-BE49-F238E27FC236}">
                <a16:creationId xmlns:a16="http://schemas.microsoft.com/office/drawing/2014/main" id="{BC76F40F-82F2-7F43-ACE5-58A71E7DF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0" y="2470150"/>
            <a:ext cx="32051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Заголовок 1">
            <a:extLst>
              <a:ext uri="{FF2B5EF4-FFF2-40B4-BE49-F238E27FC236}">
                <a16:creationId xmlns:a16="http://schemas.microsoft.com/office/drawing/2014/main" id="{C083AF42-731A-3B41-A574-DBE1C67AD347}"/>
              </a:ext>
            </a:extLst>
          </p:cNvPr>
          <p:cNvSpPr txBox="1">
            <a:spLocks/>
          </p:cNvSpPr>
          <p:nvPr/>
        </p:nvSpPr>
        <p:spPr>
          <a:xfrm>
            <a:off x="-26988" y="247650"/>
            <a:ext cx="9167813" cy="628650"/>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400" b="1" spc="50" dirty="0">
              <a:ln w="11430">
                <a:solidFill>
                  <a:schemeClr val="tx1"/>
                </a:solidFill>
              </a:ln>
              <a:solidFill>
                <a:srgbClr val="002060"/>
              </a:solidFill>
              <a:effectLst/>
              <a:cs typeface="Arial" charset="0"/>
            </a:endParaRPr>
          </a:p>
        </p:txBody>
      </p:sp>
      <p:sp>
        <p:nvSpPr>
          <p:cNvPr id="15" name="Прямокутник 14">
            <a:extLst>
              <a:ext uri="{FF2B5EF4-FFF2-40B4-BE49-F238E27FC236}">
                <a16:creationId xmlns:a16="http://schemas.microsoft.com/office/drawing/2014/main" id="{76AB89C2-217B-A14C-AE0F-1390CEA6D872}"/>
              </a:ext>
            </a:extLst>
          </p:cNvPr>
          <p:cNvSpPr/>
          <p:nvPr/>
        </p:nvSpPr>
        <p:spPr>
          <a:xfrm>
            <a:off x="2434921" y="300247"/>
            <a:ext cx="4145237" cy="369332"/>
          </a:xfrm>
          <a:prstGeom prst="rect">
            <a:avLst/>
          </a:prstGeom>
        </p:spPr>
        <p:txBody>
          <a:bodyPr wrap="none">
            <a:spAutoFit/>
          </a:bodyPr>
          <a:lstStyle/>
          <a:p>
            <a:pPr algn="ctr" eaLnBrk="1" hangingPunct="1">
              <a:defRPr/>
            </a:pP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What IS BEING IMPLEMENTED? </a:t>
            </a:r>
            <a:endPar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7" name="Місце для вмісту 2">
            <a:extLst>
              <a:ext uri="{FF2B5EF4-FFF2-40B4-BE49-F238E27FC236}">
                <a16:creationId xmlns:a16="http://schemas.microsoft.com/office/drawing/2014/main" id="{0ACA272F-F41C-FD4A-BE38-01BD3DC00D45}"/>
              </a:ext>
            </a:extLst>
          </p:cNvPr>
          <p:cNvSpPr txBox="1">
            <a:spLocks/>
          </p:cNvSpPr>
          <p:nvPr/>
        </p:nvSpPr>
        <p:spPr>
          <a:xfrm>
            <a:off x="123825" y="876300"/>
            <a:ext cx="9018588" cy="5927725"/>
          </a:xfrm>
          <a:prstGeom prst="rect">
            <a:avLst/>
          </a:prstGeom>
        </p:spPr>
        <p:txBody>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panose="05020102010507070707" pitchFamily="18" charset="2"/>
              <a:buNone/>
              <a:defRPr/>
            </a:pPr>
            <a:endParaRPr lang="en-US" altLang="uk-UA" sz="2200" b="1" dirty="0">
              <a:solidFill>
                <a:srgbClr val="002060"/>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en-US" altLang="uk-UA" sz="2200" b="1" dirty="0">
                <a:solidFill>
                  <a:srgbClr val="002060"/>
                </a:solidFill>
                <a:latin typeface="Times New Roman" panose="02020603050405020304" pitchFamily="18" charset="0"/>
                <a:cs typeface="Times New Roman" panose="02020603050405020304" pitchFamily="18" charset="0"/>
              </a:rPr>
              <a:t>Since </a:t>
            </a:r>
            <a:r>
              <a:rPr lang="uk-UA" altLang="uk-UA" sz="2200" b="1" dirty="0">
                <a:solidFill>
                  <a:srgbClr val="002060"/>
                </a:solidFill>
                <a:latin typeface="Times New Roman" panose="02020603050405020304" pitchFamily="18" charset="0"/>
                <a:cs typeface="Times New Roman" panose="02020603050405020304" pitchFamily="18" charset="0"/>
              </a:rPr>
              <a:t>2014 – </a:t>
            </a:r>
            <a:r>
              <a:rPr lang="uk-UA" alt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altLang="uk-UA" sz="2200" dirty="0">
                <a:solidFill>
                  <a:schemeClr val="accent6">
                    <a:lumMod val="50000"/>
                  </a:schemeClr>
                </a:solidFill>
                <a:latin typeface="Times New Roman" panose="02020603050405020304" pitchFamily="18" charset="0"/>
                <a:cs typeface="Times New Roman" panose="02020603050405020304" pitchFamily="18" charset="0"/>
              </a:rPr>
              <a:t>The </a:t>
            </a:r>
            <a:r>
              <a:rPr lang="en-US" sz="2200" dirty="0">
                <a:solidFill>
                  <a:schemeClr val="accent6">
                    <a:lumMod val="50000"/>
                  </a:schemeClr>
                </a:solidFill>
                <a:latin typeface="Times New Roman" panose="02020603050405020304" pitchFamily="18" charset="0"/>
                <a:cs typeface="Times New Roman" panose="02020603050405020304" pitchFamily="18" charset="0"/>
              </a:rPr>
              <a:t>“Ukraine-Norway” project “</a:t>
            </a:r>
            <a:r>
              <a:rPr lang="en-US" sz="2200" i="1" dirty="0">
                <a:solidFill>
                  <a:schemeClr val="accent6">
                    <a:lumMod val="50000"/>
                  </a:schemeClr>
                </a:solidFill>
                <a:latin typeface="Times New Roman" panose="02020603050405020304" pitchFamily="18" charset="0"/>
                <a:cs typeface="Times New Roman" panose="02020603050405020304" pitchFamily="18" charset="0"/>
              </a:rPr>
              <a:t>Retraining and Social Adaptation of Military Officers and Their Family Members in Ukraine</a:t>
            </a:r>
            <a:r>
              <a:rPr lang="en-US" sz="2200" dirty="0">
                <a:solidFill>
                  <a:schemeClr val="accent6">
                    <a:lumMod val="50000"/>
                  </a:schemeClr>
                </a:solidFill>
                <a:latin typeface="Times New Roman" panose="02020603050405020304" pitchFamily="18" charset="0"/>
                <a:cs typeface="Times New Roman" panose="02020603050405020304" pitchFamily="18" charset="0"/>
              </a:rPr>
              <a:t>” is being implemented on ongoing basis at </a:t>
            </a:r>
            <a:r>
              <a:rPr lang="en-US" sz="2200" dirty="0" err="1">
                <a:solidFill>
                  <a:schemeClr val="accent6">
                    <a:lumMod val="50000"/>
                  </a:schemeClr>
                </a:solidFill>
                <a:latin typeface="Times New Roman" panose="02020603050405020304" pitchFamily="18" charset="0"/>
                <a:cs typeface="Times New Roman" panose="02020603050405020304" pitchFamily="18" charset="0"/>
              </a:rPr>
              <a:t>Lviv</a:t>
            </a:r>
            <a:r>
              <a:rPr lang="en-US" sz="2200" dirty="0">
                <a:solidFill>
                  <a:schemeClr val="accent6">
                    <a:lumMod val="50000"/>
                  </a:schemeClr>
                </a:solidFill>
                <a:latin typeface="Times New Roman" panose="02020603050405020304" pitchFamily="18" charset="0"/>
                <a:cs typeface="Times New Roman" panose="02020603050405020304" pitchFamily="18" charset="0"/>
              </a:rPr>
              <a:t> Polytechnic. </a:t>
            </a:r>
          </a:p>
          <a:p>
            <a:pPr marL="0" indent="0">
              <a:buFont typeface="Wingdings 2" panose="05020102010507070707" pitchFamily="18" charset="2"/>
              <a:buNone/>
              <a:defRPr/>
            </a:pPr>
            <a:endParaRPr lang="uk-UA" sz="2200" dirty="0">
              <a:solidFill>
                <a:schemeClr val="accent6">
                  <a:lumMod val="50000"/>
                </a:schemeClr>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uk-UA" altLang="uk-UA" sz="2200" b="1" dirty="0">
                <a:solidFill>
                  <a:srgbClr val="002060"/>
                </a:solidFill>
                <a:latin typeface="Times New Roman" panose="02020603050405020304" pitchFamily="18" charset="0"/>
                <a:cs typeface="Times New Roman" panose="02020603050405020304" pitchFamily="18" charset="0"/>
              </a:rPr>
              <a:t>2017-2019 </a:t>
            </a:r>
            <a:r>
              <a:rPr lang="uk-UA" altLang="uk-UA" sz="22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uk-UA" sz="2200" dirty="0">
                <a:solidFill>
                  <a:schemeClr val="accent6">
                    <a:lumMod val="50000"/>
                  </a:schemeClr>
                </a:solidFill>
                <a:latin typeface="Times New Roman" panose="02020603050405020304" pitchFamily="18" charset="0"/>
                <a:cs typeface="Times New Roman" panose="02020603050405020304" pitchFamily="18" charset="0"/>
              </a:rPr>
              <a:t>The conceptual foundations of the development of new University services are justified, &amp; The new University services are organized</a:t>
            </a:r>
            <a:r>
              <a:rPr lang="uk-UA" altLang="uk-UA" sz="2200" dirty="0">
                <a:solidFill>
                  <a:schemeClr val="accent6">
                    <a:lumMod val="50000"/>
                  </a:schemeClr>
                </a:solidFill>
                <a:latin typeface="Times New Roman" panose="02020603050405020304" pitchFamily="18" charset="0"/>
                <a:cs typeface="Times New Roman" panose="02020603050405020304" pitchFamily="18" charset="0"/>
              </a:rPr>
              <a:t>:</a:t>
            </a:r>
            <a:endParaRPr lang="en-US" altLang="uk-UA" sz="2200" dirty="0">
              <a:solidFill>
                <a:schemeClr val="accent6">
                  <a:lumMod val="50000"/>
                </a:schemeClr>
              </a:solidFill>
              <a:latin typeface="Times New Roman" panose="02020603050405020304" pitchFamily="18" charset="0"/>
              <a:cs typeface="Times New Roman" panose="02020603050405020304" pitchFamily="18" charset="0"/>
            </a:endParaRPr>
          </a:p>
          <a:p>
            <a:pPr>
              <a:defRPr/>
            </a:pPr>
            <a:r>
              <a:rPr lang="en-US" altLang="uk-UA" sz="2200" b="1" i="1" dirty="0">
                <a:solidFill>
                  <a:srgbClr val="002060"/>
                </a:solidFill>
                <a:latin typeface="Times New Roman" panose="02020603050405020304" pitchFamily="18" charset="0"/>
                <a:cs typeface="Times New Roman" panose="02020603050405020304" pitchFamily="18" charset="0"/>
              </a:rPr>
              <a:t>Veteran Services </a:t>
            </a:r>
            <a:r>
              <a:rPr lang="en-US" altLang="uk-UA" sz="2200" dirty="0">
                <a:solidFill>
                  <a:schemeClr val="accent6">
                    <a:lumMod val="50000"/>
                  </a:schemeClr>
                </a:solidFill>
                <a:latin typeface="Times New Roman" panose="02020603050405020304" pitchFamily="18" charset="0"/>
                <a:cs typeface="Times New Roman" panose="02020603050405020304" pitchFamily="18" charset="0"/>
              </a:rPr>
              <a:t>for combatants</a:t>
            </a:r>
            <a:r>
              <a:rPr lang="uk-UA" alt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altLang="uk-UA" sz="2200" dirty="0">
                <a:solidFill>
                  <a:schemeClr val="accent6">
                    <a:lumMod val="50000"/>
                  </a:schemeClr>
                </a:solidFill>
                <a:latin typeface="Times New Roman" panose="02020603050405020304" pitchFamily="18" charset="0"/>
                <a:cs typeface="Times New Roman" panose="02020603050405020304" pitchFamily="18" charset="0"/>
              </a:rPr>
              <a:t>their family members and internally displaced persons (IDPs)</a:t>
            </a:r>
            <a:r>
              <a:rPr lang="uk-UA" altLang="uk-UA" sz="2200" dirty="0">
                <a:solidFill>
                  <a:schemeClr val="accent6">
                    <a:lumMod val="50000"/>
                  </a:schemeClr>
                </a:solidFill>
                <a:latin typeface="Times New Roman" panose="02020603050405020304" pitchFamily="18" charset="0"/>
                <a:cs typeface="Times New Roman" panose="02020603050405020304" pitchFamily="18" charset="0"/>
              </a:rPr>
              <a:t>;</a:t>
            </a:r>
          </a:p>
          <a:p>
            <a:pPr>
              <a:defRPr/>
            </a:pPr>
            <a:r>
              <a:rPr lang="en-GB" sz="2200" dirty="0">
                <a:solidFill>
                  <a:schemeClr val="accent6">
                    <a:lumMod val="50000"/>
                  </a:schemeClr>
                </a:solidFill>
                <a:latin typeface="Times New Roman" panose="02020603050405020304" pitchFamily="18" charset="0"/>
                <a:cs typeface="Times New Roman" panose="02020603050405020304" pitchFamily="18" charset="0"/>
              </a:rPr>
              <a:t>Counselling &amp; Coordination Services</a:t>
            </a:r>
            <a:r>
              <a:rPr lang="ru-RU" sz="2200" dirty="0">
                <a:solidFill>
                  <a:schemeClr val="accent6">
                    <a:lumMod val="50000"/>
                  </a:schemeClr>
                </a:solidFill>
                <a:latin typeface="Times New Roman" panose="02020603050405020304" pitchFamily="18" charset="0"/>
                <a:cs typeface="Times New Roman" panose="02020603050405020304" pitchFamily="18" charset="0"/>
              </a:rPr>
              <a:t> </a:t>
            </a:r>
            <a:r>
              <a:rPr lang="en-GB" sz="2200" b="1" i="1" dirty="0">
                <a:solidFill>
                  <a:srgbClr val="002060"/>
                </a:solidFill>
                <a:latin typeface="Times New Roman" panose="02020603050405020304" pitchFamily="18" charset="0"/>
                <a:cs typeface="Times New Roman" panose="02020603050405020304" pitchFamily="18" charset="0"/>
              </a:rPr>
              <a:t>“Community Health Clinic of </a:t>
            </a:r>
            <a:r>
              <a:rPr lang="en-GB" sz="2200" b="1" i="1" dirty="0" err="1">
                <a:solidFill>
                  <a:srgbClr val="002060"/>
                </a:solidFill>
                <a:latin typeface="Times New Roman" panose="02020603050405020304" pitchFamily="18" charset="0"/>
                <a:cs typeface="Times New Roman" panose="02020603050405020304" pitchFamily="18" charset="0"/>
              </a:rPr>
              <a:t>Lviv</a:t>
            </a:r>
            <a:r>
              <a:rPr lang="en-GB" sz="2200" b="1" i="1" dirty="0">
                <a:solidFill>
                  <a:srgbClr val="002060"/>
                </a:solidFill>
                <a:latin typeface="Times New Roman" panose="02020603050405020304" pitchFamily="18" charset="0"/>
                <a:cs typeface="Times New Roman" panose="02020603050405020304" pitchFamily="18" charset="0"/>
              </a:rPr>
              <a:t> Polytechnic”</a:t>
            </a:r>
            <a:r>
              <a:rPr lang="ru-RU" sz="2200" b="1" i="1" dirty="0">
                <a:solidFill>
                  <a:srgbClr val="002060"/>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to ensure access to education and healthcare and promote the observation of every person’s right to health and health promotion</a:t>
            </a:r>
            <a:r>
              <a:rPr 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 </a:t>
            </a:r>
            <a:endParaRPr lang="uk-UA" sz="22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Группа 19">
            <a:extLst>
              <a:ext uri="{FF2B5EF4-FFF2-40B4-BE49-F238E27FC236}">
                <a16:creationId xmlns:a16="http://schemas.microsoft.com/office/drawing/2014/main" id="{CD5ED0B0-2B29-8143-8F7A-FD3602F1332B}"/>
              </a:ext>
            </a:extLst>
          </p:cNvPr>
          <p:cNvGrpSpPr>
            <a:grpSpLocks/>
          </p:cNvGrpSpPr>
          <p:nvPr/>
        </p:nvGrpSpPr>
        <p:grpSpPr bwMode="auto">
          <a:xfrm>
            <a:off x="0" y="0"/>
            <a:ext cx="9144000" cy="6858000"/>
            <a:chOff x="-1" y="-1"/>
            <a:chExt cx="17009" cy="12135"/>
          </a:xfrm>
        </p:grpSpPr>
        <p:sp>
          <p:nvSpPr>
            <p:cNvPr id="26653" name="Rectangle 14">
              <a:extLst>
                <a:ext uri="{FF2B5EF4-FFF2-40B4-BE49-F238E27FC236}">
                  <a16:creationId xmlns:a16="http://schemas.microsoft.com/office/drawing/2014/main" id="{A0EE5230-9FFE-864F-9375-EBDAD1AF46ED}"/>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6654" name="Freeform 15">
              <a:extLst>
                <a:ext uri="{FF2B5EF4-FFF2-40B4-BE49-F238E27FC236}">
                  <a16:creationId xmlns:a16="http://schemas.microsoft.com/office/drawing/2014/main" id="{2D652122-7AE4-9145-A50B-76ECE78B2CC3}"/>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5" name="AutoShape 16">
              <a:extLst>
                <a:ext uri="{FF2B5EF4-FFF2-40B4-BE49-F238E27FC236}">
                  <a16:creationId xmlns:a16="http://schemas.microsoft.com/office/drawing/2014/main" id="{C414BCCC-640F-2B4D-B412-3B8736A6257B}"/>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6" name="Freeform 19">
              <a:extLst>
                <a:ext uri="{FF2B5EF4-FFF2-40B4-BE49-F238E27FC236}">
                  <a16:creationId xmlns:a16="http://schemas.microsoft.com/office/drawing/2014/main" id="{FF9328B7-D810-6849-BD3D-DA75562C86E6}"/>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27" name="Freeform 19">
            <a:extLst>
              <a:ext uri="{FF2B5EF4-FFF2-40B4-BE49-F238E27FC236}">
                <a16:creationId xmlns:a16="http://schemas.microsoft.com/office/drawing/2014/main" id="{B4ABC3C5-43F3-414C-9131-DAB437946A4D}"/>
              </a:ext>
            </a:extLst>
          </p:cNvPr>
          <p:cNvSpPr>
            <a:spLocks/>
          </p:cNvSpPr>
          <p:nvPr/>
        </p:nvSpPr>
        <p:spPr bwMode="auto">
          <a:xfrm>
            <a:off x="2127250" y="777875"/>
            <a:ext cx="7015163" cy="5011738"/>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28" name="Группа 19">
            <a:extLst>
              <a:ext uri="{FF2B5EF4-FFF2-40B4-BE49-F238E27FC236}">
                <a16:creationId xmlns:a16="http://schemas.microsoft.com/office/drawing/2014/main" id="{FB6DD29A-50AD-5B4B-B3FF-82B531A4C6B0}"/>
              </a:ext>
            </a:extLst>
          </p:cNvPr>
          <p:cNvGrpSpPr>
            <a:grpSpLocks/>
          </p:cNvGrpSpPr>
          <p:nvPr/>
        </p:nvGrpSpPr>
        <p:grpSpPr bwMode="auto">
          <a:xfrm>
            <a:off x="68263" y="42863"/>
            <a:ext cx="9144000" cy="6858000"/>
            <a:chOff x="-1" y="-1"/>
            <a:chExt cx="17009" cy="12135"/>
          </a:xfrm>
        </p:grpSpPr>
        <p:sp>
          <p:nvSpPr>
            <p:cNvPr id="26649" name="Rectangle 14">
              <a:extLst>
                <a:ext uri="{FF2B5EF4-FFF2-40B4-BE49-F238E27FC236}">
                  <a16:creationId xmlns:a16="http://schemas.microsoft.com/office/drawing/2014/main" id="{F2BD8102-AD7C-5645-AA57-FF6FD7C9E782}"/>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6650" name="Freeform 15">
              <a:extLst>
                <a:ext uri="{FF2B5EF4-FFF2-40B4-BE49-F238E27FC236}">
                  <a16:creationId xmlns:a16="http://schemas.microsoft.com/office/drawing/2014/main" id="{951B6087-B903-1947-8761-7D0C2BEDB1D9}"/>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1" name="AutoShape 16">
              <a:extLst>
                <a:ext uri="{FF2B5EF4-FFF2-40B4-BE49-F238E27FC236}">
                  <a16:creationId xmlns:a16="http://schemas.microsoft.com/office/drawing/2014/main" id="{EA30E113-1D25-194D-BFEB-077830BF5428}"/>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2" name="Freeform 19">
              <a:extLst>
                <a:ext uri="{FF2B5EF4-FFF2-40B4-BE49-F238E27FC236}">
                  <a16:creationId xmlns:a16="http://schemas.microsoft.com/office/drawing/2014/main" id="{EAEA8AA7-5A2B-A646-811C-E7EBEDB4A372}"/>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29" name="Freeform 19">
            <a:extLst>
              <a:ext uri="{FF2B5EF4-FFF2-40B4-BE49-F238E27FC236}">
                <a16:creationId xmlns:a16="http://schemas.microsoft.com/office/drawing/2014/main" id="{DB8F2410-B81F-784B-AB47-2570D842179A}"/>
              </a:ext>
            </a:extLst>
          </p:cNvPr>
          <p:cNvSpPr>
            <a:spLocks/>
          </p:cNvSpPr>
          <p:nvPr/>
        </p:nvSpPr>
        <p:spPr bwMode="auto">
          <a:xfrm>
            <a:off x="2195513" y="820738"/>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30" name="Группа 19">
            <a:extLst>
              <a:ext uri="{FF2B5EF4-FFF2-40B4-BE49-F238E27FC236}">
                <a16:creationId xmlns:a16="http://schemas.microsoft.com/office/drawing/2014/main" id="{2A07B2DF-8C93-864F-8666-2E9FB1C2E16F}"/>
              </a:ext>
            </a:extLst>
          </p:cNvPr>
          <p:cNvGrpSpPr>
            <a:grpSpLocks/>
          </p:cNvGrpSpPr>
          <p:nvPr/>
        </p:nvGrpSpPr>
        <p:grpSpPr bwMode="auto">
          <a:xfrm>
            <a:off x="0" y="0"/>
            <a:ext cx="9144000" cy="6858000"/>
            <a:chOff x="-1" y="-1"/>
            <a:chExt cx="17009" cy="12135"/>
          </a:xfrm>
        </p:grpSpPr>
        <p:sp>
          <p:nvSpPr>
            <p:cNvPr id="26645" name="Rectangle 14">
              <a:extLst>
                <a:ext uri="{FF2B5EF4-FFF2-40B4-BE49-F238E27FC236}">
                  <a16:creationId xmlns:a16="http://schemas.microsoft.com/office/drawing/2014/main" id="{1AB51F3F-E825-C748-8D4F-CF1756BA3D3D}"/>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6646" name="Freeform 15">
              <a:extLst>
                <a:ext uri="{FF2B5EF4-FFF2-40B4-BE49-F238E27FC236}">
                  <a16:creationId xmlns:a16="http://schemas.microsoft.com/office/drawing/2014/main" id="{542743E4-7058-1D40-A038-F603A528D389}"/>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7" name="AutoShape 16">
              <a:extLst>
                <a:ext uri="{FF2B5EF4-FFF2-40B4-BE49-F238E27FC236}">
                  <a16:creationId xmlns:a16="http://schemas.microsoft.com/office/drawing/2014/main" id="{42BD6385-EA02-4C47-A2B4-C7F06602BDC3}"/>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8" name="Freeform 19">
              <a:extLst>
                <a:ext uri="{FF2B5EF4-FFF2-40B4-BE49-F238E27FC236}">
                  <a16:creationId xmlns:a16="http://schemas.microsoft.com/office/drawing/2014/main" id="{CBA3C408-117F-694D-A3C2-3B29F13821F5}"/>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31" name="Freeform 19">
            <a:extLst>
              <a:ext uri="{FF2B5EF4-FFF2-40B4-BE49-F238E27FC236}">
                <a16:creationId xmlns:a16="http://schemas.microsoft.com/office/drawing/2014/main" id="{B4DCE087-BBCB-8445-91CD-EAED83BCDEAB}"/>
              </a:ext>
            </a:extLst>
          </p:cNvPr>
          <p:cNvSpPr>
            <a:spLocks/>
          </p:cNvSpPr>
          <p:nvPr/>
        </p:nvSpPr>
        <p:spPr bwMode="auto">
          <a:xfrm>
            <a:off x="2127250" y="777875"/>
            <a:ext cx="7015163" cy="5011738"/>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32" name="Группа 19">
            <a:extLst>
              <a:ext uri="{FF2B5EF4-FFF2-40B4-BE49-F238E27FC236}">
                <a16:creationId xmlns:a16="http://schemas.microsoft.com/office/drawing/2014/main" id="{0480B34E-5C65-824F-BAB7-97D5B1E46276}"/>
              </a:ext>
            </a:extLst>
          </p:cNvPr>
          <p:cNvGrpSpPr>
            <a:grpSpLocks/>
          </p:cNvGrpSpPr>
          <p:nvPr/>
        </p:nvGrpSpPr>
        <p:grpSpPr bwMode="auto">
          <a:xfrm>
            <a:off x="68263" y="42863"/>
            <a:ext cx="9144000" cy="6858000"/>
            <a:chOff x="-1" y="-1"/>
            <a:chExt cx="17009" cy="12135"/>
          </a:xfrm>
        </p:grpSpPr>
        <p:sp>
          <p:nvSpPr>
            <p:cNvPr id="26641" name="Rectangle 14">
              <a:extLst>
                <a:ext uri="{FF2B5EF4-FFF2-40B4-BE49-F238E27FC236}">
                  <a16:creationId xmlns:a16="http://schemas.microsoft.com/office/drawing/2014/main" id="{CAD0B1F7-9C1D-0144-9A98-5A843C3B2174}"/>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6642" name="Freeform 15">
              <a:extLst>
                <a:ext uri="{FF2B5EF4-FFF2-40B4-BE49-F238E27FC236}">
                  <a16:creationId xmlns:a16="http://schemas.microsoft.com/office/drawing/2014/main" id="{E5DF3F1E-4064-8C41-882B-87E352CE1B20}"/>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AutoShape 16">
              <a:extLst>
                <a:ext uri="{FF2B5EF4-FFF2-40B4-BE49-F238E27FC236}">
                  <a16:creationId xmlns:a16="http://schemas.microsoft.com/office/drawing/2014/main" id="{EE0D7BAB-EDF9-5B4F-B784-BCE130334664}"/>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4" name="Freeform 19">
              <a:extLst>
                <a:ext uri="{FF2B5EF4-FFF2-40B4-BE49-F238E27FC236}">
                  <a16:creationId xmlns:a16="http://schemas.microsoft.com/office/drawing/2014/main" id="{C4A7363F-6944-EA46-A8EC-3CAD9513AA6E}"/>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33" name="Freeform 19">
            <a:extLst>
              <a:ext uri="{FF2B5EF4-FFF2-40B4-BE49-F238E27FC236}">
                <a16:creationId xmlns:a16="http://schemas.microsoft.com/office/drawing/2014/main" id="{FD13CE80-E82F-6643-AB00-666EAECBCCAB}"/>
              </a:ext>
            </a:extLst>
          </p:cNvPr>
          <p:cNvSpPr>
            <a:spLocks/>
          </p:cNvSpPr>
          <p:nvPr/>
        </p:nvSpPr>
        <p:spPr bwMode="auto">
          <a:xfrm>
            <a:off x="2195513" y="820738"/>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33" name="Схема 32">
            <a:extLst>
              <a:ext uri="{FF2B5EF4-FFF2-40B4-BE49-F238E27FC236}">
                <a16:creationId xmlns:a16="http://schemas.microsoft.com/office/drawing/2014/main" id="{DC0C4D21-F41E-9F4F-AD6D-ED960543C6D8}"/>
              </a:ext>
            </a:extLst>
          </p:cNvPr>
          <p:cNvGraphicFramePr/>
          <p:nvPr/>
        </p:nvGraphicFramePr>
        <p:xfrm>
          <a:off x="68275" y="2028355"/>
          <a:ext cx="9142388" cy="4655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635" name="Object 6">
            <a:hlinkClick r:id="" action="ppaction://ole?verb=0"/>
            <a:extLst>
              <a:ext uri="{FF2B5EF4-FFF2-40B4-BE49-F238E27FC236}">
                <a16:creationId xmlns:a16="http://schemas.microsoft.com/office/drawing/2014/main" id="{9A33A444-D6B4-7E4E-9C53-A660CC881A21}"/>
              </a:ext>
            </a:extLst>
          </p:cNvPr>
          <p:cNvGraphicFramePr>
            <a:graphicFrameLocks/>
          </p:cNvGraphicFramePr>
          <p:nvPr>
            <p:extLst>
              <p:ext uri="{D42A27DB-BD31-4B8C-83A1-F6EECF244321}">
                <p14:modId xmlns:p14="http://schemas.microsoft.com/office/powerpoint/2010/main" val="3173843133"/>
              </p:ext>
            </p:extLst>
          </p:nvPr>
        </p:nvGraphicFramePr>
        <p:xfrm>
          <a:off x="3692525" y="4248150"/>
          <a:ext cx="2005013" cy="604838"/>
        </p:xfrm>
        <a:graphic>
          <a:graphicData uri="http://schemas.openxmlformats.org/presentationml/2006/ole">
            <mc:AlternateContent xmlns:mc="http://schemas.openxmlformats.org/markup-compatibility/2006">
              <mc:Choice xmlns:v="urn:schemas-microsoft-com:vml" Requires="v">
                <p:oleObj spid="_x0000_s26664" name="Clip" r:id="rId8" imgW="22644100" imgH="15913100" progId="MS_ClipArt_Gallery.5">
                  <p:embed/>
                </p:oleObj>
              </mc:Choice>
              <mc:Fallback>
                <p:oleObj name="Clip" r:id="rId8" imgW="22644100" imgH="15913100" progId="MS_ClipArt_Gallery.5">
                  <p:embed/>
                  <p:pic>
                    <p:nvPicPr>
                      <p:cNvPr id="0" name="Object 6"/>
                      <p:cNvPicPr>
                        <a:picLocks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3692525" y="4248150"/>
                        <a:ext cx="200501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Прямокутник 19">
            <a:extLst>
              <a:ext uri="{FF2B5EF4-FFF2-40B4-BE49-F238E27FC236}">
                <a16:creationId xmlns:a16="http://schemas.microsoft.com/office/drawing/2014/main" id="{46F43328-8E9B-164C-9B02-EEE686D32797}"/>
              </a:ext>
            </a:extLst>
          </p:cNvPr>
          <p:cNvSpPr/>
          <p:nvPr/>
        </p:nvSpPr>
        <p:spPr>
          <a:xfrm>
            <a:off x="160858" y="669324"/>
            <a:ext cx="8819060" cy="1877437"/>
          </a:xfrm>
          <a:prstGeom prst="rect">
            <a:avLst/>
          </a:prstGeom>
        </p:spPr>
        <p:txBody>
          <a:bodyPr>
            <a:spAutoFit/>
          </a:bodyPr>
          <a:lstStyle/>
          <a:p>
            <a:pPr>
              <a:defRPr/>
            </a:pPr>
            <a:r>
              <a:rPr lang="en-US" sz="2000" b="1" dirty="0">
                <a:latin typeface="Times New Roman" panose="02020603050405020304" pitchFamily="18" charset="0"/>
                <a:cs typeface="Times New Roman" panose="02020603050405020304" pitchFamily="18" charset="0"/>
              </a:rPr>
              <a:t>Goal:</a:t>
            </a:r>
            <a:r>
              <a:rPr lang="en-US" sz="2000" dirty="0">
                <a:latin typeface="Times New Roman" panose="02020603050405020304" pitchFamily="18" charset="0"/>
                <a:cs typeface="Times New Roman" panose="02020603050405020304" pitchFamily="18" charset="0"/>
              </a:rPr>
              <a:t> to provide training and support services to students-veterans of war, students - members of families of veterans of war, internally displaced persons; and to ensure provision of necessary information and assistance at a higher educational institution</a:t>
            </a:r>
            <a:endParaRPr lang="uk-UA" sz="2000"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Main Objectives:</a:t>
            </a:r>
            <a:endParaRPr lang="uk-UA" sz="2000" dirty="0">
              <a:latin typeface="Times New Roman" panose="02020603050405020304" pitchFamily="18" charset="0"/>
              <a:cs typeface="Times New Roman" panose="02020603050405020304" pitchFamily="18" charset="0"/>
            </a:endParaRPr>
          </a:p>
          <a:p>
            <a:pPr>
              <a:defRPr/>
            </a:pPr>
            <a:br>
              <a:rPr lang="en-US" b="1" cap="all" spc="50" dirty="0">
                <a:ln w="11430">
                  <a:solidFill>
                    <a:schemeClr val="tx1"/>
                  </a:solidFill>
                </a:ln>
                <a:solidFill>
                  <a:schemeClr val="accent6">
                    <a:lumMod val="50000"/>
                  </a:schemeClr>
                </a:solidFill>
                <a:latin typeface="Times New Roman" panose="02020603050405020304" pitchFamily="18" charset="0"/>
                <a:cs typeface="Times New Roman" panose="02020603050405020304" pitchFamily="18" charset="0"/>
              </a:rPr>
            </a:br>
            <a:endParaRPr lang="ru-RU" b="1" cap="all" spc="50" dirty="0">
              <a:ln w="11430">
                <a:solidFill>
                  <a:schemeClr val="tx1"/>
                </a:solidFill>
              </a:ln>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6" name="Заголовок 1">
            <a:extLst>
              <a:ext uri="{FF2B5EF4-FFF2-40B4-BE49-F238E27FC236}">
                <a16:creationId xmlns:a16="http://schemas.microsoft.com/office/drawing/2014/main" id="{BA25EB47-2DCB-8140-8CDB-2A126CCB9F28}"/>
              </a:ext>
            </a:extLst>
          </p:cNvPr>
          <p:cNvSpPr txBox="1">
            <a:spLocks/>
          </p:cNvSpPr>
          <p:nvPr/>
        </p:nvSpPr>
        <p:spPr>
          <a:xfrm>
            <a:off x="-1588" y="61913"/>
            <a:ext cx="9144001" cy="608012"/>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alt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sp>
        <p:nvSpPr>
          <p:cNvPr id="26638" name="Прямоугольник 1">
            <a:extLst>
              <a:ext uri="{FF2B5EF4-FFF2-40B4-BE49-F238E27FC236}">
                <a16:creationId xmlns:a16="http://schemas.microsoft.com/office/drawing/2014/main" id="{4D8D19FD-8BCA-9D43-A9C7-F70633193C5C}"/>
              </a:ext>
            </a:extLst>
          </p:cNvPr>
          <p:cNvSpPr>
            <a:spLocks noChangeArrowheads="1"/>
          </p:cNvSpPr>
          <p:nvPr/>
        </p:nvSpPr>
        <p:spPr bwMode="auto">
          <a:xfrm>
            <a:off x="225425" y="4614863"/>
            <a:ext cx="44688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To ensure:</a:t>
            </a:r>
          </a:p>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 academic supervision and necessary support;</a:t>
            </a:r>
            <a:endParaRPr lang="uk-UA" altLang="uk-UA" sz="1800" dirty="0">
              <a:solidFill>
                <a:srgbClr val="00206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 mediation between students-veterans and professors;</a:t>
            </a:r>
            <a:endParaRPr lang="uk-UA" altLang="uk-UA" sz="1800" dirty="0">
              <a:solidFill>
                <a:srgbClr val="00206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 individual counseling;</a:t>
            </a:r>
            <a:endParaRPr lang="uk-UA" altLang="uk-UA" sz="1800" dirty="0">
              <a:solidFill>
                <a:srgbClr val="00206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 referrals to other services and resources (when needed)</a:t>
            </a:r>
            <a:endParaRPr lang="ru-RU" altLang="uk-UA" sz="1800" dirty="0">
              <a:solidFill>
                <a:srgbClr val="002060"/>
              </a:solidFill>
              <a:latin typeface="Times New Roman" panose="02020603050405020304" pitchFamily="18" charset="0"/>
              <a:cs typeface="Times New Roman" panose="02020603050405020304" pitchFamily="18" charset="0"/>
            </a:endParaRPr>
          </a:p>
        </p:txBody>
      </p:sp>
      <p:sp>
        <p:nvSpPr>
          <p:cNvPr id="26639" name="Прямоугольник 2">
            <a:extLst>
              <a:ext uri="{FF2B5EF4-FFF2-40B4-BE49-F238E27FC236}">
                <a16:creationId xmlns:a16="http://schemas.microsoft.com/office/drawing/2014/main" id="{9103E05A-E3C2-D943-947F-17D95EE5CE25}"/>
              </a:ext>
            </a:extLst>
          </p:cNvPr>
          <p:cNvSpPr>
            <a:spLocks noChangeArrowheads="1"/>
          </p:cNvSpPr>
          <p:nvPr/>
        </p:nvSpPr>
        <p:spPr bwMode="auto">
          <a:xfrm>
            <a:off x="4694238" y="4918075"/>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To organize :</a:t>
            </a:r>
            <a:endParaRPr lang="uk-UA" altLang="uk-UA" sz="1800" dirty="0">
              <a:solidFill>
                <a:srgbClr val="00206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 master classes, seminars, other types of adapted activities / problem solving events for veterans;</a:t>
            </a:r>
            <a:endParaRPr lang="uk-UA" altLang="uk-UA" sz="1800" dirty="0">
              <a:solidFill>
                <a:srgbClr val="00206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uk-UA" sz="1800" dirty="0">
                <a:solidFill>
                  <a:srgbClr val="002060"/>
                </a:solidFill>
                <a:latin typeface="Times New Roman" panose="02020603050405020304" pitchFamily="18" charset="0"/>
                <a:cs typeface="Times New Roman" panose="02020603050405020304" pitchFamily="18" charset="0"/>
              </a:rPr>
              <a:t>- therapeutic leisure time events</a:t>
            </a:r>
            <a:endParaRPr lang="ru-RU" altLang="uk-UA" sz="1800"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06D0A250-48D1-834B-82A7-35A70D862F39}"/>
              </a:ext>
            </a:extLst>
          </p:cNvPr>
          <p:cNvSpPr/>
          <p:nvPr/>
        </p:nvSpPr>
        <p:spPr>
          <a:xfrm>
            <a:off x="66651" y="169050"/>
            <a:ext cx="8913267" cy="369332"/>
          </a:xfrm>
          <a:prstGeom prst="rect">
            <a:avLst/>
          </a:prstGeom>
        </p:spPr>
        <p:txBody>
          <a:bodyPr>
            <a:spAutoFit/>
          </a:bodyPr>
          <a:lstStyle/>
          <a:p>
            <a:pPr algn="ctr">
              <a:defRPr/>
            </a:pPr>
            <a:r>
              <a:rPr lang="en-US"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VETERAN SERVICES FOR COMBATANTS, THEIR FAMILIES, &amp; IDPS</a:t>
            </a:r>
            <a:endParaRPr lang="uk-UA" altLang="uk-UA"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Группа 19">
            <a:extLst>
              <a:ext uri="{FF2B5EF4-FFF2-40B4-BE49-F238E27FC236}">
                <a16:creationId xmlns:a16="http://schemas.microsoft.com/office/drawing/2014/main" id="{0AFB7303-63CC-FA46-9AD7-F0EE94DBA5AB}"/>
              </a:ext>
            </a:extLst>
          </p:cNvPr>
          <p:cNvGrpSpPr>
            <a:grpSpLocks/>
          </p:cNvGrpSpPr>
          <p:nvPr/>
        </p:nvGrpSpPr>
        <p:grpSpPr bwMode="auto">
          <a:xfrm>
            <a:off x="7938" y="-273050"/>
            <a:ext cx="9144000" cy="6858000"/>
            <a:chOff x="-1" y="-1"/>
            <a:chExt cx="17009" cy="12135"/>
          </a:xfrm>
        </p:grpSpPr>
        <p:sp>
          <p:nvSpPr>
            <p:cNvPr id="27659" name="Rectangle 14">
              <a:extLst>
                <a:ext uri="{FF2B5EF4-FFF2-40B4-BE49-F238E27FC236}">
                  <a16:creationId xmlns:a16="http://schemas.microsoft.com/office/drawing/2014/main" id="{28A6F9C1-7ACC-F643-994B-36B4B6BC2A8A}"/>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7660" name="Freeform 15">
              <a:extLst>
                <a:ext uri="{FF2B5EF4-FFF2-40B4-BE49-F238E27FC236}">
                  <a16:creationId xmlns:a16="http://schemas.microsoft.com/office/drawing/2014/main" id="{E1FB849C-26B9-D349-BEB0-997A06CD382C}"/>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AutoShape 16">
              <a:extLst>
                <a:ext uri="{FF2B5EF4-FFF2-40B4-BE49-F238E27FC236}">
                  <a16:creationId xmlns:a16="http://schemas.microsoft.com/office/drawing/2014/main" id="{B22F1362-309E-384C-AB6A-65350074F540}"/>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9">
              <a:extLst>
                <a:ext uri="{FF2B5EF4-FFF2-40B4-BE49-F238E27FC236}">
                  <a16:creationId xmlns:a16="http://schemas.microsoft.com/office/drawing/2014/main" id="{FC85D062-0F95-F644-ABCF-B4EDC4F69D22}"/>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651" name="Freeform 19">
            <a:extLst>
              <a:ext uri="{FF2B5EF4-FFF2-40B4-BE49-F238E27FC236}">
                <a16:creationId xmlns:a16="http://schemas.microsoft.com/office/drawing/2014/main" id="{C4DE0F3F-BECA-4642-B444-F2BA620CF8D7}"/>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 name="Объект 2">
            <a:extLst>
              <a:ext uri="{FF2B5EF4-FFF2-40B4-BE49-F238E27FC236}">
                <a16:creationId xmlns:a16="http://schemas.microsoft.com/office/drawing/2014/main" id="{8AB0B158-8DE7-3141-9D04-94AFFAF871BC}"/>
              </a:ext>
            </a:extLst>
          </p:cNvPr>
          <p:cNvSpPr txBox="1">
            <a:spLocks noChangeArrowheads="1"/>
          </p:cNvSpPr>
          <p:nvPr/>
        </p:nvSpPr>
        <p:spPr bwMode="auto">
          <a:xfrm>
            <a:off x="120650" y="930275"/>
            <a:ext cx="8686800" cy="5675313"/>
          </a:xfrm>
          <a:prstGeom prst="rect">
            <a:avLst/>
          </a:prstGeom>
          <a:noFill/>
          <a:ln>
            <a:noFill/>
          </a:ln>
        </p:spPr>
        <p:txBody>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indent="0">
              <a:buFont typeface="Wingdings 2" panose="05020102010507070707" pitchFamily="18" charset="2"/>
              <a:buNone/>
              <a:defRPr/>
            </a:pPr>
            <a:r>
              <a:rPr lang="en-US" altLang="uk-UA" sz="2200" b="1" i="1" dirty="0">
                <a:solidFill>
                  <a:schemeClr val="tx1"/>
                </a:solidFill>
                <a:latin typeface="Times New Roman" panose="02020603050405020304" pitchFamily="18" charset="0"/>
                <a:cs typeface="Times New Roman" panose="02020603050405020304" pitchFamily="18" charset="0"/>
              </a:rPr>
              <a:t>     </a:t>
            </a:r>
            <a:endParaRPr lang="en-US" altLang="uk-UA" sz="2200" b="1"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en-US" altLang="uk-UA" sz="2200" b="1"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en-US" altLang="uk-UA" sz="2200" b="1"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en-US" altLang="uk-UA" sz="2200" b="1" dirty="0">
              <a:latin typeface="Times New Roman" panose="02020603050405020304" pitchFamily="18" charset="0"/>
              <a:cs typeface="Times New Roman" panose="02020603050405020304" pitchFamily="18" charset="0"/>
            </a:endParaRPr>
          </a:p>
          <a:p>
            <a:pPr marL="0" indent="0">
              <a:buNone/>
              <a:defRPr/>
            </a:pPr>
            <a:r>
              <a:rPr lang="uk-UA" altLang="uk-UA" sz="2200" b="1" dirty="0">
                <a:latin typeface="Times New Roman" panose="02020603050405020304" pitchFamily="18" charset="0"/>
                <a:cs typeface="Times New Roman" panose="02020603050405020304" pitchFamily="18" charset="0"/>
              </a:rPr>
              <a:t>201</a:t>
            </a:r>
            <a:r>
              <a:rPr lang="en-US" altLang="uk-UA" sz="2200" b="1" dirty="0">
                <a:latin typeface="Times New Roman" panose="02020603050405020304" pitchFamily="18" charset="0"/>
                <a:cs typeface="Times New Roman" panose="02020603050405020304" pitchFamily="18" charset="0"/>
              </a:rPr>
              <a:t>5</a:t>
            </a:r>
            <a:r>
              <a:rPr lang="uk-UA" altLang="uk-UA" sz="2200" b="1" dirty="0">
                <a:latin typeface="Times New Roman" panose="02020603050405020304" pitchFamily="18" charset="0"/>
                <a:cs typeface="Times New Roman" panose="02020603050405020304" pitchFamily="18" charset="0"/>
              </a:rPr>
              <a:t> </a:t>
            </a:r>
            <a:r>
              <a:rPr lang="uk-UA" altLang="uk-UA" sz="2200" dirty="0">
                <a:latin typeface="Times New Roman" panose="02020603050405020304" pitchFamily="18" charset="0"/>
                <a:cs typeface="Times New Roman" panose="02020603050405020304" pitchFamily="18" charset="0"/>
              </a:rPr>
              <a:t>–</a:t>
            </a:r>
            <a:r>
              <a:rPr lang="uk-UA" altLang="uk-UA" sz="2200" b="1" dirty="0">
                <a:latin typeface="Times New Roman" panose="02020603050405020304" pitchFamily="18" charset="0"/>
                <a:cs typeface="Times New Roman" panose="02020603050405020304" pitchFamily="18" charset="0"/>
              </a:rPr>
              <a:t> 2019 </a:t>
            </a:r>
            <a:endParaRPr lang="en-US" altLang="uk-UA" sz="2200" b="1"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en-US" sz="2200" dirty="0">
                <a:solidFill>
                  <a:schemeClr val="tx1"/>
                </a:solidFill>
                <a:latin typeface="Times New Roman" panose="02020603050405020304" pitchFamily="18" charset="0"/>
                <a:cs typeface="Calibri" panose="020F0502020204030204" pitchFamily="34" charset="0"/>
              </a:rPr>
              <a:t>“The Eastern Partnership” initiative of the Federal Foreign Office of Germany</a:t>
            </a:r>
          </a:p>
          <a:p>
            <a:pPr marL="0" indent="0">
              <a:buFont typeface="Wingdings 2" panose="05020102010507070707" pitchFamily="18" charset="2"/>
              <a:buNone/>
              <a:defRPr/>
            </a:pPr>
            <a:endParaRPr lang="en-US" altLang="uk-UA" sz="2200" dirty="0">
              <a:solidFill>
                <a:schemeClr val="tx1"/>
              </a:solidFill>
              <a:latin typeface="Times New Roman" panose="02020603050405020304" pitchFamily="18" charset="0"/>
              <a:cs typeface="Calibri" panose="020F0502020204030204" pitchFamily="34" charset="0"/>
            </a:endParaRPr>
          </a:p>
          <a:p>
            <a:pPr marL="0" indent="0">
              <a:buNone/>
              <a:defRPr/>
            </a:pPr>
            <a:r>
              <a:rPr lang="uk-UA" altLang="uk-UA" sz="2200" b="1" dirty="0">
                <a:latin typeface="Times New Roman" panose="02020603050405020304" pitchFamily="18" charset="0"/>
                <a:cs typeface="Times New Roman" panose="02020603050405020304" pitchFamily="18" charset="0"/>
              </a:rPr>
              <a:t>2019 </a:t>
            </a:r>
            <a:endParaRPr lang="en-US" altLang="uk-UA" sz="2200" b="1" dirty="0">
              <a:latin typeface="Times New Roman" panose="02020603050405020304" pitchFamily="18" charset="0"/>
              <a:cs typeface="Times New Roman" panose="02020603050405020304" pitchFamily="18" charset="0"/>
            </a:endParaRPr>
          </a:p>
          <a:p>
            <a:pPr marL="0" indent="0">
              <a:buNone/>
              <a:defRPr/>
            </a:pPr>
            <a:r>
              <a:rPr lang="en-US" altLang="uk-UA" sz="2200" i="1" dirty="0">
                <a:solidFill>
                  <a:schemeClr val="tx1"/>
                </a:solidFill>
                <a:latin typeface="Times New Roman" panose="02020603050405020304" pitchFamily="18" charset="0"/>
                <a:cs typeface="Calibri" panose="020F0502020204030204" pitchFamily="34" charset="0"/>
              </a:rPr>
              <a:t>Inclusive and Healthy University Project, ÖPR19-164 </a:t>
            </a:r>
          </a:p>
          <a:p>
            <a:pPr>
              <a:spcBef>
                <a:spcPct val="0"/>
              </a:spcBef>
              <a:buClrTx/>
              <a:buSzTx/>
              <a:buFontTx/>
              <a:buNone/>
              <a:defRPr/>
            </a:pPr>
            <a:r>
              <a:rPr lang="en-US" altLang="uk-UA" sz="2200" i="1" dirty="0">
                <a:solidFill>
                  <a:schemeClr val="tx1"/>
                </a:solidFill>
                <a:latin typeface="Times New Roman" panose="02020603050405020304" pitchFamily="18" charset="0"/>
              </a:rPr>
              <a:t>Sports Center, Julius-</a:t>
            </a:r>
            <a:r>
              <a:rPr lang="en-US" altLang="uk-UA" sz="2200" i="1" dirty="0" err="1">
                <a:solidFill>
                  <a:schemeClr val="tx1"/>
                </a:solidFill>
                <a:latin typeface="Times New Roman" panose="02020603050405020304" pitchFamily="18" charset="0"/>
              </a:rPr>
              <a:t>Maximilians</a:t>
            </a:r>
            <a:r>
              <a:rPr lang="en-US" altLang="uk-UA" sz="2200" i="1" dirty="0">
                <a:solidFill>
                  <a:schemeClr val="tx1"/>
                </a:solidFill>
                <a:latin typeface="Times New Roman" panose="02020603050405020304" pitchFamily="18" charset="0"/>
              </a:rPr>
              <a:t>-University Würzburg </a:t>
            </a:r>
          </a:p>
        </p:txBody>
      </p:sp>
      <p:sp>
        <p:nvSpPr>
          <p:cNvPr id="13" name="Заголовок 1">
            <a:extLst>
              <a:ext uri="{FF2B5EF4-FFF2-40B4-BE49-F238E27FC236}">
                <a16:creationId xmlns:a16="http://schemas.microsoft.com/office/drawing/2014/main" id="{A8DF6F5F-AD94-4C44-9F2E-141F590A7C5C}"/>
              </a:ext>
            </a:extLst>
          </p:cNvPr>
          <p:cNvSpPr txBox="1">
            <a:spLocks/>
          </p:cNvSpPr>
          <p:nvPr/>
        </p:nvSpPr>
        <p:spPr>
          <a:xfrm>
            <a:off x="7938" y="215900"/>
            <a:ext cx="9144000" cy="606425"/>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alt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sp>
        <p:nvSpPr>
          <p:cNvPr id="11" name="Заголовок 1">
            <a:extLst>
              <a:ext uri="{FF2B5EF4-FFF2-40B4-BE49-F238E27FC236}">
                <a16:creationId xmlns:a16="http://schemas.microsoft.com/office/drawing/2014/main" id="{EF0CDEAD-DF98-C04A-A6FB-CF6B907C5F0D}"/>
              </a:ext>
            </a:extLst>
          </p:cNvPr>
          <p:cNvSpPr txBox="1">
            <a:spLocks/>
          </p:cNvSpPr>
          <p:nvPr/>
        </p:nvSpPr>
        <p:spPr>
          <a:xfrm>
            <a:off x="2433638" y="61913"/>
            <a:ext cx="6813550" cy="608012"/>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defRPr/>
            </a:pPr>
            <a:endParaRPr 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EC3CA3FD-F088-D14D-83C7-EA33EF5E23AB}"/>
              </a:ext>
            </a:extLst>
          </p:cNvPr>
          <p:cNvSpPr/>
          <p:nvPr/>
        </p:nvSpPr>
        <p:spPr>
          <a:xfrm>
            <a:off x="685800" y="265569"/>
            <a:ext cx="8460349" cy="338554"/>
          </a:xfrm>
          <a:prstGeom prst="rect">
            <a:avLst/>
          </a:prstGeom>
        </p:spPr>
        <p:txBody>
          <a:bodyPr>
            <a:spAutoFit/>
          </a:bodyPr>
          <a:lstStyle/>
          <a:p>
            <a:pPr algn="ctr">
              <a:defRPr/>
            </a:pPr>
            <a:r>
              <a:rPr lang="en-US" sz="16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PUSH TOWARDS THE CONCEPT OF A HEALTHY UNIVERSITY DEVELOPMENT  </a:t>
            </a:r>
            <a:endParaRPr lang="uk-UA" sz="16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27656" name="Рисунок 1">
            <a:extLst>
              <a:ext uri="{FF2B5EF4-FFF2-40B4-BE49-F238E27FC236}">
                <a16:creationId xmlns:a16="http://schemas.microsoft.com/office/drawing/2014/main" id="{42107415-6DE3-5743-8E6A-58406B0DF9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193800"/>
            <a:ext cx="2286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Рисунок 2">
            <a:extLst>
              <a:ext uri="{FF2B5EF4-FFF2-40B4-BE49-F238E27FC236}">
                <a16:creationId xmlns:a16="http://schemas.microsoft.com/office/drawing/2014/main" id="{0EEE90BE-90B7-974B-8331-D99EFD5EF0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3088" y="1193800"/>
            <a:ext cx="20335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Рисунок 3">
            <a:extLst>
              <a:ext uri="{FF2B5EF4-FFF2-40B4-BE49-F238E27FC236}">
                <a16:creationId xmlns:a16="http://schemas.microsoft.com/office/drawing/2014/main" id="{B13496D9-2085-5440-8F79-67FD3A84D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1193800"/>
            <a:ext cx="1935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Группа 19">
            <a:extLst>
              <a:ext uri="{FF2B5EF4-FFF2-40B4-BE49-F238E27FC236}">
                <a16:creationId xmlns:a16="http://schemas.microsoft.com/office/drawing/2014/main" id="{AE531EBA-7434-E145-BA39-890BAB6C1F40}"/>
              </a:ext>
            </a:extLst>
          </p:cNvPr>
          <p:cNvGrpSpPr>
            <a:grpSpLocks/>
          </p:cNvGrpSpPr>
          <p:nvPr/>
        </p:nvGrpSpPr>
        <p:grpSpPr bwMode="auto">
          <a:xfrm>
            <a:off x="7938" y="-273050"/>
            <a:ext cx="9144000" cy="6858000"/>
            <a:chOff x="-1" y="-1"/>
            <a:chExt cx="17009" cy="12135"/>
          </a:xfrm>
        </p:grpSpPr>
        <p:sp>
          <p:nvSpPr>
            <p:cNvPr id="28681" name="Rectangle 14">
              <a:extLst>
                <a:ext uri="{FF2B5EF4-FFF2-40B4-BE49-F238E27FC236}">
                  <a16:creationId xmlns:a16="http://schemas.microsoft.com/office/drawing/2014/main" id="{95237CF6-83BD-534A-9E55-0A8A7621CF43}"/>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8682" name="Freeform 15">
              <a:extLst>
                <a:ext uri="{FF2B5EF4-FFF2-40B4-BE49-F238E27FC236}">
                  <a16:creationId xmlns:a16="http://schemas.microsoft.com/office/drawing/2014/main" id="{F47BCC4B-6795-3E48-A66F-94C56D924437}"/>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AutoShape 16">
              <a:extLst>
                <a:ext uri="{FF2B5EF4-FFF2-40B4-BE49-F238E27FC236}">
                  <a16:creationId xmlns:a16="http://schemas.microsoft.com/office/drawing/2014/main" id="{9849CD43-1BC9-6940-8EBA-832C087269FF}"/>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9">
              <a:extLst>
                <a:ext uri="{FF2B5EF4-FFF2-40B4-BE49-F238E27FC236}">
                  <a16:creationId xmlns:a16="http://schemas.microsoft.com/office/drawing/2014/main" id="{8E4B95D7-E830-F847-9C02-27DDE78CC4A9}"/>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5" name="Freeform 19">
            <a:extLst>
              <a:ext uri="{FF2B5EF4-FFF2-40B4-BE49-F238E27FC236}">
                <a16:creationId xmlns:a16="http://schemas.microsoft.com/office/drawing/2014/main" id="{15C65A10-B996-B841-A975-0FCBCFD2F4F3}"/>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Объект 2">
            <a:extLst>
              <a:ext uri="{FF2B5EF4-FFF2-40B4-BE49-F238E27FC236}">
                <a16:creationId xmlns:a16="http://schemas.microsoft.com/office/drawing/2014/main" id="{5D2A8DA5-2D41-B34B-8207-8304B508857E}"/>
              </a:ext>
            </a:extLst>
          </p:cNvPr>
          <p:cNvSpPr txBox="1">
            <a:spLocks noChangeArrowheads="1"/>
          </p:cNvSpPr>
          <p:nvPr/>
        </p:nvSpPr>
        <p:spPr bwMode="auto">
          <a:xfrm>
            <a:off x="120650" y="930275"/>
            <a:ext cx="868680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buFont typeface="Wingdings 2" pitchFamily="2" charset="2"/>
              <a:buNone/>
            </a:pPr>
            <a:r>
              <a:rPr lang="en-US" altLang="uk-UA" sz="2200" b="1" i="1" dirty="0">
                <a:solidFill>
                  <a:schemeClr val="tx1"/>
                </a:solidFill>
                <a:latin typeface="Times New Roman" panose="02020603050405020304" pitchFamily="18" charset="0"/>
                <a:cs typeface="Times New Roman" panose="02020603050405020304" pitchFamily="18" charset="0"/>
              </a:rPr>
              <a:t>     </a:t>
            </a:r>
            <a:endParaRPr lang="en-US" altLang="uk-UA" sz="2200" dirty="0">
              <a:latin typeface="Times New Roman" panose="02020603050405020304" pitchFamily="18" charset="0"/>
              <a:cs typeface="Times New Roman" panose="02020603050405020304" pitchFamily="18" charset="0"/>
            </a:endParaRPr>
          </a:p>
          <a:p>
            <a:pPr>
              <a:buFont typeface="Wingdings 2" pitchFamily="2" charset="2"/>
              <a:buNone/>
            </a:pPr>
            <a:endParaRPr lang="en-US" altLang="uk-UA" sz="2200" b="1" dirty="0">
              <a:latin typeface="Times New Roman" panose="02020603050405020304" pitchFamily="18" charset="0"/>
              <a:cs typeface="Times New Roman" panose="02020603050405020304" pitchFamily="18" charset="0"/>
            </a:endParaRPr>
          </a:p>
          <a:p>
            <a:pPr>
              <a:buFont typeface="Wingdings 2" pitchFamily="2" charset="2"/>
              <a:buNone/>
            </a:pPr>
            <a:endParaRPr lang="en-US" altLang="uk-UA" sz="2200" b="1" dirty="0">
              <a:latin typeface="Times New Roman" panose="02020603050405020304" pitchFamily="18" charset="0"/>
              <a:cs typeface="Times New Roman" panose="02020603050405020304" pitchFamily="18" charset="0"/>
            </a:endParaRPr>
          </a:p>
          <a:p>
            <a:pPr>
              <a:buFont typeface="Wingdings 2" pitchFamily="2" charset="2"/>
              <a:buNone/>
            </a:pPr>
            <a:endParaRPr lang="en-US" altLang="uk-UA" sz="2200" b="1" dirty="0">
              <a:latin typeface="Times New Roman" panose="02020603050405020304" pitchFamily="18" charset="0"/>
              <a:cs typeface="Times New Roman" panose="02020603050405020304" pitchFamily="18" charset="0"/>
            </a:endParaRPr>
          </a:p>
          <a:p>
            <a:pPr>
              <a:buNone/>
            </a:pPr>
            <a:r>
              <a:rPr lang="uk-UA" altLang="uk-UA" sz="2200" b="1" dirty="0">
                <a:latin typeface="Times New Roman" panose="02020603050405020304" pitchFamily="18" charset="0"/>
                <a:cs typeface="Times New Roman" panose="02020603050405020304" pitchFamily="18" charset="0"/>
              </a:rPr>
              <a:t>2016 </a:t>
            </a:r>
            <a:r>
              <a:rPr lang="uk-UA" altLang="uk-UA" sz="2200" dirty="0">
                <a:latin typeface="Times New Roman" panose="02020603050405020304" pitchFamily="18" charset="0"/>
                <a:cs typeface="Times New Roman" panose="02020603050405020304" pitchFamily="18" charset="0"/>
              </a:rPr>
              <a:t>–</a:t>
            </a:r>
            <a:r>
              <a:rPr lang="uk-UA" altLang="uk-UA" sz="2200" b="1" dirty="0">
                <a:latin typeface="Times New Roman" panose="02020603050405020304" pitchFamily="18" charset="0"/>
                <a:cs typeface="Times New Roman" panose="02020603050405020304" pitchFamily="18" charset="0"/>
              </a:rPr>
              <a:t> 2019 </a:t>
            </a:r>
            <a:endParaRPr lang="en-US" altLang="uk-UA" sz="2200" b="1" dirty="0">
              <a:latin typeface="Times New Roman" panose="02020603050405020304" pitchFamily="18" charset="0"/>
              <a:cs typeface="Times New Roman" panose="02020603050405020304" pitchFamily="18" charset="0"/>
            </a:endParaRPr>
          </a:p>
          <a:p>
            <a:pPr>
              <a:buNone/>
            </a:pPr>
            <a:r>
              <a:rPr lang="en-US" altLang="uk-UA" sz="2200" dirty="0">
                <a:solidFill>
                  <a:schemeClr val="tx1"/>
                </a:solidFill>
                <a:latin typeface="Times New Roman" panose="02020603050405020304" pitchFamily="18" charset="0"/>
                <a:cs typeface="Calibri" panose="020F0502020204030204" pitchFamily="34" charset="0"/>
              </a:rPr>
              <a:t>The cooperation with the State Agency for the Prevention of Alcohol-Related Problems (PARPA) in Poland</a:t>
            </a:r>
          </a:p>
          <a:p>
            <a:pPr>
              <a:buFont typeface="Wingdings 2" pitchFamily="2" charset="2"/>
              <a:buNone/>
            </a:pPr>
            <a:endParaRPr lang="en-US" altLang="uk-UA" sz="2200" dirty="0">
              <a:solidFill>
                <a:schemeClr val="tx1"/>
              </a:solidFill>
              <a:latin typeface="Times New Roman" panose="02020603050405020304" pitchFamily="18" charset="0"/>
              <a:cs typeface="Calibri" panose="020F0502020204030204" pitchFamily="34" charset="0"/>
            </a:endParaRPr>
          </a:p>
          <a:p>
            <a:pPr>
              <a:buNone/>
            </a:pPr>
            <a:r>
              <a:rPr lang="uk-UA" altLang="uk-UA" sz="2200" b="1" dirty="0">
                <a:latin typeface="Times New Roman" panose="02020603050405020304" pitchFamily="18" charset="0"/>
                <a:cs typeface="Times New Roman" panose="02020603050405020304" pitchFamily="18" charset="0"/>
              </a:rPr>
              <a:t>2018 </a:t>
            </a:r>
            <a:endParaRPr lang="en-US" altLang="uk-UA" sz="2200" b="1" dirty="0">
              <a:latin typeface="Times New Roman" panose="02020603050405020304" pitchFamily="18" charset="0"/>
              <a:cs typeface="Times New Roman" panose="02020603050405020304" pitchFamily="18" charset="0"/>
            </a:endParaRPr>
          </a:p>
          <a:p>
            <a:pPr>
              <a:buNone/>
            </a:pPr>
            <a:r>
              <a:rPr lang="en-US" altLang="uk-UA" sz="2200" dirty="0">
                <a:latin typeface="Times New Roman" panose="02020603050405020304" pitchFamily="18" charset="0"/>
                <a:cs typeface="Times New Roman" panose="02020603050405020304" pitchFamily="18" charset="0"/>
              </a:rPr>
              <a:t>T</a:t>
            </a:r>
            <a:r>
              <a:rPr lang="en-US" altLang="uk-UA" sz="2200" dirty="0">
                <a:solidFill>
                  <a:schemeClr val="tx1"/>
                </a:solidFill>
                <a:latin typeface="Times New Roman" panose="02020603050405020304" pitchFamily="18" charset="0"/>
                <a:cs typeface="Calibri" panose="020F0502020204030204" pitchFamily="34" charset="0"/>
              </a:rPr>
              <a:t>he beginning of work on the Program to counteract alcohol and drug addiction among children and youth in the </a:t>
            </a:r>
            <a:r>
              <a:rPr lang="en-US" altLang="uk-UA" sz="2200" dirty="0" err="1">
                <a:solidFill>
                  <a:schemeClr val="tx1"/>
                </a:solidFill>
                <a:latin typeface="Times New Roman" panose="02020603050405020304" pitchFamily="18" charset="0"/>
                <a:cs typeface="Calibri" panose="020F0502020204030204" pitchFamily="34" charset="0"/>
              </a:rPr>
              <a:t>Lviv</a:t>
            </a:r>
            <a:r>
              <a:rPr lang="en-US" altLang="uk-UA" sz="2200" dirty="0">
                <a:solidFill>
                  <a:schemeClr val="tx1"/>
                </a:solidFill>
                <a:latin typeface="Times New Roman" panose="02020603050405020304" pitchFamily="18" charset="0"/>
                <a:cs typeface="Calibri" panose="020F0502020204030204" pitchFamily="34" charset="0"/>
              </a:rPr>
              <a:t> Region</a:t>
            </a:r>
            <a:r>
              <a:rPr lang="uk-UA" altLang="uk-UA" sz="2200" dirty="0">
                <a:solidFill>
                  <a:schemeClr val="tx1"/>
                </a:solidFill>
                <a:latin typeface="Times New Roman" panose="02020603050405020304" pitchFamily="18" charset="0"/>
                <a:cs typeface="Calibri" panose="020F0502020204030204" pitchFamily="34" charset="0"/>
              </a:rPr>
              <a:t>  </a:t>
            </a:r>
          </a:p>
        </p:txBody>
      </p:sp>
      <p:sp>
        <p:nvSpPr>
          <p:cNvPr id="13" name="Заголовок 1">
            <a:extLst>
              <a:ext uri="{FF2B5EF4-FFF2-40B4-BE49-F238E27FC236}">
                <a16:creationId xmlns:a16="http://schemas.microsoft.com/office/drawing/2014/main" id="{9BEFB55C-4973-8A49-9830-3A9DFA29EFE3}"/>
              </a:ext>
            </a:extLst>
          </p:cNvPr>
          <p:cNvSpPr txBox="1">
            <a:spLocks/>
          </p:cNvSpPr>
          <p:nvPr/>
        </p:nvSpPr>
        <p:spPr>
          <a:xfrm>
            <a:off x="-20638" y="88900"/>
            <a:ext cx="9144001" cy="606425"/>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alt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pic>
        <p:nvPicPr>
          <p:cNvPr id="28678" name="Рисунок 3">
            <a:extLst>
              <a:ext uri="{FF2B5EF4-FFF2-40B4-BE49-F238E27FC236}">
                <a16:creationId xmlns:a16="http://schemas.microsoft.com/office/drawing/2014/main" id="{EA1AE517-9433-9C44-8828-3C10AA41B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230313"/>
            <a:ext cx="22082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a:extLst>
              <a:ext uri="{FF2B5EF4-FFF2-40B4-BE49-F238E27FC236}">
                <a16:creationId xmlns:a16="http://schemas.microsoft.com/office/drawing/2014/main" id="{C828CEC4-4874-924F-AA7F-135B252046B3}"/>
              </a:ext>
            </a:extLst>
          </p:cNvPr>
          <p:cNvSpPr txBox="1">
            <a:spLocks/>
          </p:cNvSpPr>
          <p:nvPr/>
        </p:nvSpPr>
        <p:spPr>
          <a:xfrm>
            <a:off x="2433638" y="61913"/>
            <a:ext cx="6813550" cy="608012"/>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defRPr/>
            </a:pPr>
            <a:endParaRPr 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476AA347-8B08-5041-B575-3BC83B7EEF8E}"/>
              </a:ext>
            </a:extLst>
          </p:cNvPr>
          <p:cNvSpPr/>
          <p:nvPr/>
        </p:nvSpPr>
        <p:spPr>
          <a:xfrm>
            <a:off x="341825" y="244415"/>
            <a:ext cx="8460349" cy="338554"/>
          </a:xfrm>
          <a:prstGeom prst="rect">
            <a:avLst/>
          </a:prstGeom>
        </p:spPr>
        <p:txBody>
          <a:bodyPr>
            <a:spAutoFit/>
          </a:bodyPr>
          <a:lstStyle/>
          <a:p>
            <a:pPr algn="ctr">
              <a:defRPr/>
            </a:pPr>
            <a:r>
              <a:rPr lang="en-US" sz="16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PUSH TOWARDS THE CONCEPT OF A HEALTHY UNIVERSITY DEVELOPMENT  </a:t>
            </a:r>
            <a:endParaRPr lang="uk-UA" sz="16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Группа 19">
            <a:extLst>
              <a:ext uri="{FF2B5EF4-FFF2-40B4-BE49-F238E27FC236}">
                <a16:creationId xmlns:a16="http://schemas.microsoft.com/office/drawing/2014/main" id="{899AD64F-0979-994E-8853-21422EA83709}"/>
              </a:ext>
            </a:extLst>
          </p:cNvPr>
          <p:cNvGrpSpPr>
            <a:grpSpLocks/>
          </p:cNvGrpSpPr>
          <p:nvPr/>
        </p:nvGrpSpPr>
        <p:grpSpPr bwMode="auto">
          <a:xfrm>
            <a:off x="0" y="0"/>
            <a:ext cx="9144000" cy="6858000"/>
            <a:chOff x="-1" y="-1"/>
            <a:chExt cx="17009" cy="12135"/>
          </a:xfrm>
        </p:grpSpPr>
        <p:sp>
          <p:nvSpPr>
            <p:cNvPr id="29705" name="Rectangle 14">
              <a:extLst>
                <a:ext uri="{FF2B5EF4-FFF2-40B4-BE49-F238E27FC236}">
                  <a16:creationId xmlns:a16="http://schemas.microsoft.com/office/drawing/2014/main" id="{A3692C29-BE96-D448-B8C5-9EB3BA6A8927}"/>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9706" name="Freeform 15">
              <a:extLst>
                <a:ext uri="{FF2B5EF4-FFF2-40B4-BE49-F238E27FC236}">
                  <a16:creationId xmlns:a16="http://schemas.microsoft.com/office/drawing/2014/main" id="{82013F4C-B3F7-1444-9B70-F9BDC1987770}"/>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AutoShape 16">
              <a:extLst>
                <a:ext uri="{FF2B5EF4-FFF2-40B4-BE49-F238E27FC236}">
                  <a16:creationId xmlns:a16="http://schemas.microsoft.com/office/drawing/2014/main" id="{39CDF36A-BEF9-144E-8644-2BD4E1F96997}"/>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9">
              <a:extLst>
                <a:ext uri="{FF2B5EF4-FFF2-40B4-BE49-F238E27FC236}">
                  <a16:creationId xmlns:a16="http://schemas.microsoft.com/office/drawing/2014/main" id="{67B9B67E-017A-8C49-A1F6-409540E3DFAC}"/>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699" name="Freeform 19">
            <a:extLst>
              <a:ext uri="{FF2B5EF4-FFF2-40B4-BE49-F238E27FC236}">
                <a16:creationId xmlns:a16="http://schemas.microsoft.com/office/drawing/2014/main" id="{80EA4690-1F1B-B843-89FE-C9E1BBBD73D2}"/>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0" name="Объект 2">
            <a:extLst>
              <a:ext uri="{FF2B5EF4-FFF2-40B4-BE49-F238E27FC236}">
                <a16:creationId xmlns:a16="http://schemas.microsoft.com/office/drawing/2014/main" id="{BC868C79-B55D-8248-871E-F30868C47090}"/>
              </a:ext>
            </a:extLst>
          </p:cNvPr>
          <p:cNvSpPr txBox="1">
            <a:spLocks/>
          </p:cNvSpPr>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endParaRPr lang="en-US" altLang="uk-UA" sz="2400" dirty="0">
              <a:latin typeface="Times New Roman" panose="02020603050405020304" pitchFamily="18" charset="0"/>
              <a:cs typeface="Times New Roman" panose="02020603050405020304" pitchFamily="18" charset="0"/>
            </a:endParaRPr>
          </a:p>
          <a:p>
            <a:pPr marL="0" indent="0">
              <a:buNone/>
            </a:pPr>
            <a:r>
              <a:rPr lang="uk-UA" altLang="uk-UA" sz="2200" b="1" dirty="0">
                <a:latin typeface="Times New Roman" panose="02020603050405020304" pitchFamily="18" charset="0"/>
                <a:cs typeface="Times New Roman" panose="02020603050405020304" pitchFamily="18" charset="0"/>
              </a:rPr>
              <a:t>2019</a:t>
            </a:r>
            <a:endParaRPr lang="en-US" altLang="uk-UA" sz="2200" b="1" dirty="0">
              <a:latin typeface="Times New Roman" panose="02020603050405020304" pitchFamily="18" charset="0"/>
              <a:cs typeface="Times New Roman" panose="02020603050405020304" pitchFamily="18" charset="0"/>
            </a:endParaRPr>
          </a:p>
          <a:p>
            <a:pPr marL="0" indent="0">
              <a:buNone/>
            </a:pPr>
            <a:r>
              <a:rPr lang="en-US" altLang="uk-UA" sz="2200" i="1" dirty="0">
                <a:latin typeface="Times New Roman" panose="02020603050405020304" pitchFamily="18" charset="0"/>
                <a:cs typeface="Times New Roman" panose="02020603050405020304" pitchFamily="18" charset="0"/>
              </a:rPr>
              <a:t>The beginning of taking the course </a:t>
            </a:r>
            <a:r>
              <a:rPr lang="en-US" altLang="uk-UA" sz="2200" dirty="0">
                <a:latin typeface="Times New Roman" panose="02020603050405020304" pitchFamily="18" charset="0"/>
                <a:cs typeface="Times New Roman" panose="02020603050405020304" pitchFamily="18" charset="0"/>
              </a:rPr>
              <a:t>“Training personnel to develop a dependence therapy education system in Ukraine”</a:t>
            </a:r>
            <a:r>
              <a:rPr lang="uk-UA" altLang="uk-UA" sz="2200" dirty="0">
                <a:latin typeface="Times New Roman" panose="02020603050405020304" pitchFamily="18" charset="0"/>
                <a:cs typeface="Times New Roman" panose="02020603050405020304" pitchFamily="18" charset="0"/>
              </a:rPr>
              <a:t> </a:t>
            </a:r>
            <a:r>
              <a:rPr lang="en-US" altLang="uk-UA" sz="2200" dirty="0">
                <a:latin typeface="Times New Roman" panose="02020603050405020304" pitchFamily="18" charset="0"/>
                <a:cs typeface="Times New Roman" panose="02020603050405020304" pitchFamily="18" charset="0"/>
              </a:rPr>
              <a:t>at the</a:t>
            </a:r>
            <a:r>
              <a:rPr lang="uk-UA" altLang="uk-UA" sz="2200" dirty="0">
                <a:latin typeface="Times New Roman" panose="02020603050405020304" pitchFamily="18" charset="0"/>
                <a:cs typeface="Times New Roman" panose="02020603050405020304" pitchFamily="18" charset="0"/>
              </a:rPr>
              <a:t> </a:t>
            </a:r>
            <a:r>
              <a:rPr lang="en-US" altLang="uk-UA" sz="2200" dirty="0">
                <a:latin typeface="Times New Roman" panose="02020603050405020304" pitchFamily="18" charset="0"/>
                <a:cs typeface="Times New Roman" panose="02020603050405020304" pitchFamily="18" charset="0"/>
              </a:rPr>
              <a:t>Institute of Psychiatry and Neurology of Maria </a:t>
            </a:r>
            <a:r>
              <a:rPr lang="en-US" altLang="uk-UA" sz="2200" dirty="0" err="1">
                <a:latin typeface="Times New Roman" panose="02020603050405020304" pitchFamily="18" charset="0"/>
                <a:cs typeface="Times New Roman" panose="02020603050405020304" pitchFamily="18" charset="0"/>
              </a:rPr>
              <a:t>Grzegorzewska</a:t>
            </a:r>
            <a:r>
              <a:rPr lang="en-US" altLang="uk-UA" sz="2200" dirty="0">
                <a:latin typeface="Times New Roman" panose="02020603050405020304" pitchFamily="18" charset="0"/>
                <a:cs typeface="Times New Roman" panose="02020603050405020304" pitchFamily="18" charset="0"/>
              </a:rPr>
              <a:t> Academy of Special Pedagogy (Warsaw, Poland)     </a:t>
            </a:r>
          </a:p>
          <a:p>
            <a:endParaRPr lang="uk-UA" altLang="uk-UA" sz="2200" dirty="0">
              <a:latin typeface="Times New Roman" panose="02020603050405020304" pitchFamily="18" charset="0"/>
              <a:cs typeface="Times New Roman" panose="02020603050405020304" pitchFamily="18" charset="0"/>
            </a:endParaRPr>
          </a:p>
          <a:p>
            <a:pPr marL="0" indent="0">
              <a:buNone/>
            </a:pPr>
            <a:r>
              <a:rPr lang="en-US" altLang="uk-UA" sz="2200" b="1" i="1" dirty="0">
                <a:latin typeface="Times New Roman" panose="02020603050405020304" pitchFamily="18" charset="0"/>
                <a:cs typeface="Times New Roman" panose="02020603050405020304" pitchFamily="18" charset="0"/>
              </a:rPr>
              <a:t>The purpose</a:t>
            </a:r>
            <a:r>
              <a:rPr lang="uk-UA" altLang="uk-UA" sz="2200" b="1" i="1" dirty="0">
                <a:latin typeface="Times New Roman" panose="02020603050405020304" pitchFamily="18" charset="0"/>
                <a:cs typeface="Times New Roman" panose="02020603050405020304" pitchFamily="18" charset="0"/>
              </a:rPr>
              <a:t> </a:t>
            </a:r>
            <a:r>
              <a:rPr lang="uk-UA" altLang="uk-UA" sz="2200" dirty="0">
                <a:latin typeface="Times New Roman" panose="02020603050405020304" pitchFamily="18" charset="0"/>
                <a:cs typeface="Times New Roman" panose="02020603050405020304" pitchFamily="18" charset="0"/>
              </a:rPr>
              <a:t>– </a:t>
            </a:r>
            <a:r>
              <a:rPr lang="en-US" altLang="uk-UA" sz="2200" i="1" dirty="0">
                <a:latin typeface="Times New Roman" panose="02020603050405020304" pitchFamily="18" charset="0"/>
                <a:cs typeface="Times New Roman" panose="02020603050405020304" pitchFamily="18" charset="0"/>
              </a:rPr>
              <a:t>to train trainers </a:t>
            </a:r>
            <a:r>
              <a:rPr lang="en-US" altLang="uk-UA" sz="2200" dirty="0">
                <a:latin typeface="Times New Roman" panose="02020603050405020304" pitchFamily="18" charset="0"/>
                <a:cs typeface="Times New Roman" panose="02020603050405020304" pitchFamily="18" charset="0"/>
              </a:rPr>
              <a:t>from among lecturers of the three universities of </a:t>
            </a:r>
            <a:r>
              <a:rPr lang="en-US" altLang="uk-UA" sz="2200" dirty="0" err="1">
                <a:latin typeface="Times New Roman" panose="02020603050405020304" pitchFamily="18" charset="0"/>
                <a:cs typeface="Times New Roman" panose="02020603050405020304" pitchFamily="18" charset="0"/>
              </a:rPr>
              <a:t>Lviv</a:t>
            </a:r>
            <a:r>
              <a:rPr lang="en-US" altLang="uk-UA" sz="2200" dirty="0">
                <a:latin typeface="Times New Roman" panose="02020603050405020304" pitchFamily="18" charset="0"/>
                <a:cs typeface="Times New Roman" panose="02020603050405020304" pitchFamily="18" charset="0"/>
              </a:rPr>
              <a:t> and practitioners from </a:t>
            </a:r>
            <a:r>
              <a:rPr lang="uk-UA" altLang="uk-UA" sz="2200" dirty="0">
                <a:latin typeface="Times New Roman" panose="02020603050405020304" pitchFamily="18" charset="0"/>
                <a:cs typeface="Times New Roman" panose="02020603050405020304" pitchFamily="18" charset="0"/>
              </a:rPr>
              <a:t> </a:t>
            </a:r>
            <a:r>
              <a:rPr lang="en-US" altLang="uk-UA" sz="2200" dirty="0" err="1">
                <a:latin typeface="Times New Roman" panose="02020603050405020304" pitchFamily="18" charset="0"/>
                <a:cs typeface="Times New Roman" panose="02020603050405020304" pitchFamily="18" charset="0"/>
              </a:rPr>
              <a:t>Drohobych</a:t>
            </a:r>
            <a:r>
              <a:rPr lang="en-US" altLang="uk-UA" sz="2200" dirty="0">
                <a:latin typeface="Times New Roman" panose="02020603050405020304" pitchFamily="18" charset="0"/>
                <a:cs typeface="Times New Roman" panose="02020603050405020304" pitchFamily="18" charset="0"/>
              </a:rPr>
              <a:t> “Nazareth” Centre (</a:t>
            </a:r>
            <a:r>
              <a:rPr lang="en-US" altLang="uk-UA" sz="2200" dirty="0" err="1">
                <a:latin typeface="Times New Roman" panose="02020603050405020304" pitchFamily="18" charset="0"/>
                <a:cs typeface="Times New Roman" panose="02020603050405020304" pitchFamily="18" charset="0"/>
              </a:rPr>
              <a:t>Lviv</a:t>
            </a:r>
            <a:r>
              <a:rPr lang="en-US" altLang="uk-UA" sz="2200" dirty="0">
                <a:latin typeface="Times New Roman" panose="02020603050405020304" pitchFamily="18" charset="0"/>
                <a:cs typeface="Times New Roman" panose="02020603050405020304" pitchFamily="18" charset="0"/>
              </a:rPr>
              <a:t> region)</a:t>
            </a:r>
            <a:r>
              <a:rPr lang="uk-UA" altLang="uk-UA" sz="2200" dirty="0">
                <a:latin typeface="Times New Roman" panose="02020603050405020304" pitchFamily="18" charset="0"/>
                <a:cs typeface="Times New Roman" panose="02020603050405020304" pitchFamily="18" charset="0"/>
              </a:rPr>
              <a:t> </a:t>
            </a:r>
            <a:r>
              <a:rPr lang="en-US" altLang="uk-UA" sz="2200" dirty="0">
                <a:latin typeface="Times New Roman" panose="02020603050405020304" pitchFamily="18" charset="0"/>
                <a:cs typeface="Times New Roman" panose="02020603050405020304" pitchFamily="18" charset="0"/>
              </a:rPr>
              <a:t>to provide counselling on the matters of dependences</a:t>
            </a:r>
            <a:endParaRPr lang="uk-UA" altLang="uk-UA" sz="2200" dirty="0">
              <a:latin typeface="Times New Roman" panose="02020603050405020304" pitchFamily="18" charset="0"/>
              <a:cs typeface="Times New Roman" panose="02020603050405020304" pitchFamily="18" charset="0"/>
            </a:endParaRPr>
          </a:p>
        </p:txBody>
      </p:sp>
      <p:pic>
        <p:nvPicPr>
          <p:cNvPr id="29701" name="Рисунок 2">
            <a:extLst>
              <a:ext uri="{FF2B5EF4-FFF2-40B4-BE49-F238E27FC236}">
                <a16:creationId xmlns:a16="http://schemas.microsoft.com/office/drawing/2014/main" id="{19E4E815-E710-3643-8017-3DF7E5FEB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426075"/>
            <a:ext cx="914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a:extLst>
              <a:ext uri="{FF2B5EF4-FFF2-40B4-BE49-F238E27FC236}">
                <a16:creationId xmlns:a16="http://schemas.microsoft.com/office/drawing/2014/main" id="{6F7EF3E1-9D53-9047-BFBE-7E11DB95862A}"/>
              </a:ext>
            </a:extLst>
          </p:cNvPr>
          <p:cNvSpPr txBox="1">
            <a:spLocks/>
          </p:cNvSpPr>
          <p:nvPr/>
        </p:nvSpPr>
        <p:spPr>
          <a:xfrm>
            <a:off x="7938" y="215900"/>
            <a:ext cx="9144000" cy="606425"/>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alt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pic>
        <p:nvPicPr>
          <p:cNvPr id="29703" name="Рисунок 3">
            <a:extLst>
              <a:ext uri="{FF2B5EF4-FFF2-40B4-BE49-F238E27FC236}">
                <a16:creationId xmlns:a16="http://schemas.microsoft.com/office/drawing/2014/main" id="{DE8E413E-6B52-C146-AF85-5F49DD0EB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4288"/>
            <a:ext cx="232251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a:extLst>
              <a:ext uri="{FF2B5EF4-FFF2-40B4-BE49-F238E27FC236}">
                <a16:creationId xmlns:a16="http://schemas.microsoft.com/office/drawing/2014/main" id="{1E80ED9C-504D-254C-874F-9274D029540C}"/>
              </a:ext>
            </a:extLst>
          </p:cNvPr>
          <p:cNvSpPr/>
          <p:nvPr/>
        </p:nvSpPr>
        <p:spPr>
          <a:xfrm>
            <a:off x="2318196" y="283838"/>
            <a:ext cx="6827953" cy="369332"/>
          </a:xfrm>
          <a:prstGeom prst="rect">
            <a:avLst/>
          </a:prstGeom>
        </p:spPr>
        <p:txBody>
          <a:bodyPr>
            <a:spAutoFit/>
          </a:bodyPr>
          <a:lstStyle/>
          <a:p>
            <a:pPr>
              <a:defRPr/>
            </a:pPr>
            <a:r>
              <a:rPr lang="en-US"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SOCIAL INCLUSION VIA SOCIAL REHABILITATION</a:t>
            </a:r>
            <a:endParaRPr lang="uk-UA"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Группа 19">
            <a:extLst>
              <a:ext uri="{FF2B5EF4-FFF2-40B4-BE49-F238E27FC236}">
                <a16:creationId xmlns:a16="http://schemas.microsoft.com/office/drawing/2014/main" id="{36B6FBF8-47A4-3849-9CCA-EE831D25B4D9}"/>
              </a:ext>
            </a:extLst>
          </p:cNvPr>
          <p:cNvGrpSpPr>
            <a:grpSpLocks/>
          </p:cNvGrpSpPr>
          <p:nvPr/>
        </p:nvGrpSpPr>
        <p:grpSpPr bwMode="auto">
          <a:xfrm>
            <a:off x="0" y="0"/>
            <a:ext cx="9144000" cy="6858000"/>
            <a:chOff x="-1" y="-1"/>
            <a:chExt cx="17009" cy="12135"/>
          </a:xfrm>
        </p:grpSpPr>
        <p:sp>
          <p:nvSpPr>
            <p:cNvPr id="30728" name="Rectangle 14">
              <a:extLst>
                <a:ext uri="{FF2B5EF4-FFF2-40B4-BE49-F238E27FC236}">
                  <a16:creationId xmlns:a16="http://schemas.microsoft.com/office/drawing/2014/main" id="{409ED5AB-CF69-2544-810D-E9FCC765F9D3}"/>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30729" name="Freeform 15">
              <a:extLst>
                <a:ext uri="{FF2B5EF4-FFF2-40B4-BE49-F238E27FC236}">
                  <a16:creationId xmlns:a16="http://schemas.microsoft.com/office/drawing/2014/main" id="{EEB52081-3634-6D40-80DD-47448F5554DC}"/>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0" name="AutoShape 16">
              <a:extLst>
                <a:ext uri="{FF2B5EF4-FFF2-40B4-BE49-F238E27FC236}">
                  <a16:creationId xmlns:a16="http://schemas.microsoft.com/office/drawing/2014/main" id="{5E4F6A71-EB98-DE4B-B7BC-CDDACA7B1F4E}"/>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1" name="Freeform 19">
              <a:extLst>
                <a:ext uri="{FF2B5EF4-FFF2-40B4-BE49-F238E27FC236}">
                  <a16:creationId xmlns:a16="http://schemas.microsoft.com/office/drawing/2014/main" id="{9157C284-9018-4E49-85F3-8D9361BCE59A}"/>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23" name="Freeform 19">
            <a:extLst>
              <a:ext uri="{FF2B5EF4-FFF2-40B4-BE49-F238E27FC236}">
                <a16:creationId xmlns:a16="http://schemas.microsoft.com/office/drawing/2014/main" id="{AE59AD69-7F6C-1D45-A066-27BE7522D1D0}"/>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0724" name="Picture 17">
            <a:extLst>
              <a:ext uri="{FF2B5EF4-FFF2-40B4-BE49-F238E27FC236}">
                <a16:creationId xmlns:a16="http://schemas.microsoft.com/office/drawing/2014/main" id="{71420715-99FA-FD4C-BF6B-2C7489F3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700463"/>
            <a:ext cx="2405063"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4">
            <a:extLst>
              <a:ext uri="{FF2B5EF4-FFF2-40B4-BE49-F238E27FC236}">
                <a16:creationId xmlns:a16="http://schemas.microsoft.com/office/drawing/2014/main" id="{48A557CC-2886-8C4F-AD23-C1212443A139}"/>
              </a:ext>
            </a:extLst>
          </p:cNvPr>
          <p:cNvSpPr txBox="1">
            <a:spLocks/>
          </p:cNvSpPr>
          <p:nvPr/>
        </p:nvSpPr>
        <p:spPr>
          <a:xfrm>
            <a:off x="668338" y="292100"/>
            <a:ext cx="7888287" cy="2216150"/>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just">
              <a:defRPr/>
            </a:pPr>
            <a:endParaRPr lang="ru-RU" sz="2000" b="1" dirty="0"/>
          </a:p>
        </p:txBody>
      </p:sp>
      <p:sp>
        <p:nvSpPr>
          <p:cNvPr id="10" name="Заголовок 1">
            <a:extLst>
              <a:ext uri="{FF2B5EF4-FFF2-40B4-BE49-F238E27FC236}">
                <a16:creationId xmlns:a16="http://schemas.microsoft.com/office/drawing/2014/main" id="{CCB411F0-9DB3-4C46-923E-208E6F2192FC}"/>
              </a:ext>
            </a:extLst>
          </p:cNvPr>
          <p:cNvSpPr txBox="1">
            <a:spLocks/>
          </p:cNvSpPr>
          <p:nvPr/>
        </p:nvSpPr>
        <p:spPr>
          <a:xfrm>
            <a:off x="11113" y="73025"/>
            <a:ext cx="9055100" cy="1033463"/>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THE </a:t>
            </a:r>
            <a:r>
              <a:rPr 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STRUCTURAL-FUNCTIONAL MODEL</a:t>
            </a: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of</a:t>
            </a:r>
            <a:endParaRPr 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a:p>
            <a:pPr algn="ctr">
              <a:defRPr/>
            </a:pPr>
            <a:r>
              <a:rPr lang="en-GB"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International “Integration” Centre for Professional Partnerships of Lviv Polytechnic National University</a:t>
            </a:r>
            <a:endParaRPr 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pic>
        <p:nvPicPr>
          <p:cNvPr id="30727" name="Рисунок 4">
            <a:extLst>
              <a:ext uri="{FF2B5EF4-FFF2-40B4-BE49-F238E27FC236}">
                <a16:creationId xmlns:a16="http://schemas.microsoft.com/office/drawing/2014/main" id="{808B88C6-485E-5D4A-8E87-F0584C9BFC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292225"/>
            <a:ext cx="83407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Группа 19">
            <a:extLst>
              <a:ext uri="{FF2B5EF4-FFF2-40B4-BE49-F238E27FC236}">
                <a16:creationId xmlns:a16="http://schemas.microsoft.com/office/drawing/2014/main" id="{828B223E-9197-7E46-8E89-765BAC85D64C}"/>
              </a:ext>
            </a:extLst>
          </p:cNvPr>
          <p:cNvGrpSpPr>
            <a:grpSpLocks/>
          </p:cNvGrpSpPr>
          <p:nvPr/>
        </p:nvGrpSpPr>
        <p:grpSpPr bwMode="auto">
          <a:xfrm>
            <a:off x="0" y="0"/>
            <a:ext cx="9144000" cy="6858000"/>
            <a:chOff x="-1" y="-1"/>
            <a:chExt cx="17009" cy="12135"/>
          </a:xfrm>
        </p:grpSpPr>
        <p:sp>
          <p:nvSpPr>
            <p:cNvPr id="31756" name="Rectangle 14">
              <a:extLst>
                <a:ext uri="{FF2B5EF4-FFF2-40B4-BE49-F238E27FC236}">
                  <a16:creationId xmlns:a16="http://schemas.microsoft.com/office/drawing/2014/main" id="{B07727EC-3E59-9949-B1DF-7EA23800E274}"/>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31757" name="Freeform 15">
              <a:extLst>
                <a:ext uri="{FF2B5EF4-FFF2-40B4-BE49-F238E27FC236}">
                  <a16:creationId xmlns:a16="http://schemas.microsoft.com/office/drawing/2014/main" id="{3C31CEB4-070C-4A47-886F-C31235DEAD19}"/>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8" name="AutoShape 16">
              <a:extLst>
                <a:ext uri="{FF2B5EF4-FFF2-40B4-BE49-F238E27FC236}">
                  <a16:creationId xmlns:a16="http://schemas.microsoft.com/office/drawing/2014/main" id="{C320B476-A6F2-DE46-847A-0CA2D58981BF}"/>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9" name="Freeform 19">
              <a:extLst>
                <a:ext uri="{FF2B5EF4-FFF2-40B4-BE49-F238E27FC236}">
                  <a16:creationId xmlns:a16="http://schemas.microsoft.com/office/drawing/2014/main" id="{6EC1A014-725A-9740-ABE0-BD3851FD74DB}"/>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747" name="Freeform 19">
            <a:extLst>
              <a:ext uri="{FF2B5EF4-FFF2-40B4-BE49-F238E27FC236}">
                <a16:creationId xmlns:a16="http://schemas.microsoft.com/office/drawing/2014/main" id="{0E2EB2C1-E025-9D45-A538-C2C2B718A7D4}"/>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748" name="Группа 19">
            <a:extLst>
              <a:ext uri="{FF2B5EF4-FFF2-40B4-BE49-F238E27FC236}">
                <a16:creationId xmlns:a16="http://schemas.microsoft.com/office/drawing/2014/main" id="{2E44A4B8-30B6-9A43-86AB-E09C8092F18F}"/>
              </a:ext>
            </a:extLst>
          </p:cNvPr>
          <p:cNvGrpSpPr>
            <a:grpSpLocks/>
          </p:cNvGrpSpPr>
          <p:nvPr/>
        </p:nvGrpSpPr>
        <p:grpSpPr bwMode="auto">
          <a:xfrm>
            <a:off x="0" y="0"/>
            <a:ext cx="9144000" cy="6858000"/>
            <a:chOff x="-1" y="-1"/>
            <a:chExt cx="17009" cy="12135"/>
          </a:xfrm>
        </p:grpSpPr>
        <p:sp>
          <p:nvSpPr>
            <p:cNvPr id="31752" name="Rectangle 14">
              <a:extLst>
                <a:ext uri="{FF2B5EF4-FFF2-40B4-BE49-F238E27FC236}">
                  <a16:creationId xmlns:a16="http://schemas.microsoft.com/office/drawing/2014/main" id="{850B4D21-A76F-374E-9F83-4303BC5ACA94}"/>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31753" name="Freeform 15">
              <a:extLst>
                <a:ext uri="{FF2B5EF4-FFF2-40B4-BE49-F238E27FC236}">
                  <a16:creationId xmlns:a16="http://schemas.microsoft.com/office/drawing/2014/main" id="{15A98552-734D-BE45-B153-703040793C2E}"/>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4" name="AutoShape 16">
              <a:extLst>
                <a:ext uri="{FF2B5EF4-FFF2-40B4-BE49-F238E27FC236}">
                  <a16:creationId xmlns:a16="http://schemas.microsoft.com/office/drawing/2014/main" id="{69344F18-690F-364E-AA9C-F00F470D8B9F}"/>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5" name="Freeform 19">
              <a:extLst>
                <a:ext uri="{FF2B5EF4-FFF2-40B4-BE49-F238E27FC236}">
                  <a16:creationId xmlns:a16="http://schemas.microsoft.com/office/drawing/2014/main" id="{F0E8A93A-8425-EC49-8484-0B5EE39B11AC}"/>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749" name="Freeform 19">
            <a:extLst>
              <a:ext uri="{FF2B5EF4-FFF2-40B4-BE49-F238E27FC236}">
                <a16:creationId xmlns:a16="http://schemas.microsoft.com/office/drawing/2014/main" id="{EE133A2C-5F8E-6E49-8EEA-565963C6FCE0}"/>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Заголовок 1">
            <a:extLst>
              <a:ext uri="{FF2B5EF4-FFF2-40B4-BE49-F238E27FC236}">
                <a16:creationId xmlns:a16="http://schemas.microsoft.com/office/drawing/2014/main" id="{51D17481-0BA7-AB4E-AB1C-59606168C213}"/>
              </a:ext>
            </a:extLst>
          </p:cNvPr>
          <p:cNvSpPr txBox="1">
            <a:spLocks/>
          </p:cNvSpPr>
          <p:nvPr/>
        </p:nvSpPr>
        <p:spPr>
          <a:xfrm>
            <a:off x="-1612" y="71919"/>
            <a:ext cx="9144000" cy="757214"/>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THE MODEL OF THE IMPLEMENTATION OF </a:t>
            </a:r>
          </a:p>
          <a:p>
            <a:pPr algn="ctr">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THE HEALTHY COMMUNITY</a:t>
            </a:r>
            <a:r>
              <a:rPr 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a:t>
            </a: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DEVELOPMENT</a:t>
            </a:r>
            <a:r>
              <a:rPr 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 </a:t>
            </a: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rPr>
              <a:t>STRATEGY</a:t>
            </a:r>
            <a:endParaRPr lang="uk-UA" alt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pic>
        <p:nvPicPr>
          <p:cNvPr id="31751" name="Рисунок 1">
            <a:extLst>
              <a:ext uri="{FF2B5EF4-FFF2-40B4-BE49-F238E27FC236}">
                <a16:creationId xmlns:a16="http://schemas.microsoft.com/office/drawing/2014/main" id="{57C0C40E-3743-F44A-804F-BBEAD861F9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013" y="958850"/>
            <a:ext cx="6891337"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Группа 19">
            <a:extLst>
              <a:ext uri="{FF2B5EF4-FFF2-40B4-BE49-F238E27FC236}">
                <a16:creationId xmlns:a16="http://schemas.microsoft.com/office/drawing/2014/main" id="{9B0A801B-C782-324E-88E5-B81318AB6985}"/>
              </a:ext>
            </a:extLst>
          </p:cNvPr>
          <p:cNvGrpSpPr>
            <a:grpSpLocks/>
          </p:cNvGrpSpPr>
          <p:nvPr/>
        </p:nvGrpSpPr>
        <p:grpSpPr bwMode="auto">
          <a:xfrm>
            <a:off x="-25400" y="0"/>
            <a:ext cx="9201150" cy="6858000"/>
            <a:chOff x="0" y="-10"/>
            <a:chExt cx="17008" cy="12143"/>
          </a:xfrm>
        </p:grpSpPr>
        <p:sp>
          <p:nvSpPr>
            <p:cNvPr id="13329" name="Rectangle 14">
              <a:extLst>
                <a:ext uri="{FF2B5EF4-FFF2-40B4-BE49-F238E27FC236}">
                  <a16:creationId xmlns:a16="http://schemas.microsoft.com/office/drawing/2014/main" id="{FF28751D-1950-8946-B455-64EDA48B9254}"/>
                </a:ext>
              </a:extLst>
            </p:cNvPr>
            <p:cNvSpPr>
              <a:spLocks noChangeArrowheads="1"/>
            </p:cNvSpPr>
            <p:nvPr/>
          </p:nvSpPr>
          <p:spPr bwMode="auto">
            <a:xfrm>
              <a:off x="33"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3330" name="Freeform 15">
              <a:extLst>
                <a:ext uri="{FF2B5EF4-FFF2-40B4-BE49-F238E27FC236}">
                  <a16:creationId xmlns:a16="http://schemas.microsoft.com/office/drawing/2014/main" id="{05D07AD4-F6EC-7B4B-BBB0-161743D880CE}"/>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 name="AutoShape 16">
              <a:extLst>
                <a:ext uri="{FF2B5EF4-FFF2-40B4-BE49-F238E27FC236}">
                  <a16:creationId xmlns:a16="http://schemas.microsoft.com/office/drawing/2014/main" id="{D496317A-4014-3E4E-8D28-9CCFAE2AF661}"/>
                </a:ext>
              </a:extLst>
            </p:cNvPr>
            <p:cNvSpPr>
              <a:spLocks/>
            </p:cNvSpPr>
            <p:nvPr/>
          </p:nvSpPr>
          <p:spPr bwMode="auto">
            <a:xfrm>
              <a:off x="0" y="-10"/>
              <a:ext cx="17008" cy="12142"/>
            </a:xfrm>
            <a:custGeom>
              <a:avLst/>
              <a:gdLst>
                <a:gd name="T0" fmla="*/ 10167 w 17008"/>
                <a:gd name="T1" fmla="*/ 0 h 12133"/>
                <a:gd name="T2" fmla="*/ 0 w 17008"/>
                <a:gd name="T3" fmla="*/ 0 h 12133"/>
                <a:gd name="T4" fmla="*/ 0 w 17008"/>
                <a:gd name="T5" fmla="*/ 7367 h 12133"/>
                <a:gd name="T6" fmla="*/ 10167 w 17008"/>
                <a:gd name="T7" fmla="*/ 0 h 12133"/>
                <a:gd name="T8" fmla="*/ 17008 w 17008"/>
                <a:gd name="T9" fmla="*/ 6180 h 12133"/>
                <a:gd name="T10" fmla="*/ 8504 w 17008"/>
                <a:gd name="T11" fmla="*/ 12339 h 12133"/>
                <a:gd name="T12" fmla="*/ 17008 w 17008"/>
                <a:gd name="T13" fmla="*/ 12339 h 12133"/>
                <a:gd name="T14" fmla="*/ 17008 w 17008"/>
                <a:gd name="T15" fmla="*/ 6180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19">
              <a:extLst>
                <a:ext uri="{FF2B5EF4-FFF2-40B4-BE49-F238E27FC236}">
                  <a16:creationId xmlns:a16="http://schemas.microsoft.com/office/drawing/2014/main" id="{88B48C29-5408-494E-BCE3-77D774B8B5B9}"/>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15" name="Freeform 19">
            <a:extLst>
              <a:ext uri="{FF2B5EF4-FFF2-40B4-BE49-F238E27FC236}">
                <a16:creationId xmlns:a16="http://schemas.microsoft.com/office/drawing/2014/main" id="{65EEF8C6-0F2E-C04B-9D15-D66E412BCFC1}"/>
              </a:ext>
            </a:extLst>
          </p:cNvPr>
          <p:cNvSpPr>
            <a:spLocks/>
          </p:cNvSpPr>
          <p:nvPr/>
        </p:nvSpPr>
        <p:spPr bwMode="auto">
          <a:xfrm>
            <a:off x="2128838" y="596900"/>
            <a:ext cx="7015162" cy="5245100"/>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316" name="Picture 17">
            <a:extLst>
              <a:ext uri="{FF2B5EF4-FFF2-40B4-BE49-F238E27FC236}">
                <a16:creationId xmlns:a16="http://schemas.microsoft.com/office/drawing/2014/main" id="{38D7F15A-F04C-EC42-8225-B622223C0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3" y="1743075"/>
            <a:ext cx="3205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Группа 19">
            <a:extLst>
              <a:ext uri="{FF2B5EF4-FFF2-40B4-BE49-F238E27FC236}">
                <a16:creationId xmlns:a16="http://schemas.microsoft.com/office/drawing/2014/main" id="{795E083F-F671-674C-9D5A-FE387C33F35A}"/>
              </a:ext>
            </a:extLst>
          </p:cNvPr>
          <p:cNvGrpSpPr>
            <a:grpSpLocks/>
          </p:cNvGrpSpPr>
          <p:nvPr/>
        </p:nvGrpSpPr>
        <p:grpSpPr bwMode="auto">
          <a:xfrm>
            <a:off x="-25400" y="44450"/>
            <a:ext cx="9113838" cy="6951663"/>
            <a:chOff x="0" y="-11"/>
            <a:chExt cx="17041" cy="12144"/>
          </a:xfrm>
        </p:grpSpPr>
        <p:sp>
          <p:nvSpPr>
            <p:cNvPr id="13325" name="Rectangle 14">
              <a:extLst>
                <a:ext uri="{FF2B5EF4-FFF2-40B4-BE49-F238E27FC236}">
                  <a16:creationId xmlns:a16="http://schemas.microsoft.com/office/drawing/2014/main" id="{EAE573D4-019B-C344-824D-FDA6B10DE92F}"/>
                </a:ext>
              </a:extLst>
            </p:cNvPr>
            <p:cNvSpPr>
              <a:spLocks noChangeArrowheads="1"/>
            </p:cNvSpPr>
            <p:nvPr/>
          </p:nvSpPr>
          <p:spPr bwMode="auto">
            <a:xfrm>
              <a:off x="33"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3326" name="Freeform 15">
              <a:extLst>
                <a:ext uri="{FF2B5EF4-FFF2-40B4-BE49-F238E27FC236}">
                  <a16:creationId xmlns:a16="http://schemas.microsoft.com/office/drawing/2014/main" id="{BAE180D6-7802-F046-ADCA-AF561FE1F5B0}"/>
                </a:ext>
              </a:extLst>
            </p:cNvPr>
            <p:cNvSpPr>
              <a:spLocks/>
            </p:cNvSpPr>
            <p:nvPr/>
          </p:nvSpPr>
          <p:spPr bwMode="auto">
            <a:xfrm>
              <a:off x="33" y="-11"/>
              <a:ext cx="17008" cy="12143"/>
            </a:xfrm>
            <a:custGeom>
              <a:avLst/>
              <a:gdLst>
                <a:gd name="T0" fmla="*/ 17008 w 17008"/>
                <a:gd name="T1" fmla="*/ 0 h 12133"/>
                <a:gd name="T2" fmla="*/ 17008 w 17008"/>
                <a:gd name="T3" fmla="*/ 0 h 12133"/>
                <a:gd name="T4" fmla="*/ 0 w 17008"/>
                <a:gd name="T5" fmla="*/ 0 h 12133"/>
                <a:gd name="T6" fmla="*/ 0 w 17008"/>
                <a:gd name="T7" fmla="*/ 7772 h 12133"/>
                <a:gd name="T8" fmla="*/ 5726 w 17008"/>
                <a:gd name="T9" fmla="*/ 3630 h 12133"/>
                <a:gd name="T10" fmla="*/ 5726 w 17008"/>
                <a:gd name="T11" fmla="*/ 12322 h 12133"/>
                <a:gd name="T12" fmla="*/ 11339 w 17008"/>
                <a:gd name="T13" fmla="*/ 12322 h 12133"/>
                <a:gd name="T14" fmla="*/ 11339 w 17008"/>
                <a:gd name="T15" fmla="*/ 5689 h 12133"/>
                <a:gd name="T16" fmla="*/ 17008 w 17008"/>
                <a:gd name="T17" fmla="*/ 1569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 name="AutoShape 16">
              <a:extLst>
                <a:ext uri="{FF2B5EF4-FFF2-40B4-BE49-F238E27FC236}">
                  <a16:creationId xmlns:a16="http://schemas.microsoft.com/office/drawing/2014/main" id="{17CC81B2-091D-8B4F-8837-3985C7493B8C}"/>
                </a:ext>
              </a:extLst>
            </p:cNvPr>
            <p:cNvSpPr>
              <a:spLocks/>
            </p:cNvSpPr>
            <p:nvPr/>
          </p:nvSpPr>
          <p:spPr bwMode="auto">
            <a:xfrm>
              <a:off x="0" y="-10"/>
              <a:ext cx="17008" cy="12142"/>
            </a:xfrm>
            <a:custGeom>
              <a:avLst/>
              <a:gdLst>
                <a:gd name="T0" fmla="*/ 10167 w 17008"/>
                <a:gd name="T1" fmla="*/ 0 h 12133"/>
                <a:gd name="T2" fmla="*/ 0 w 17008"/>
                <a:gd name="T3" fmla="*/ 0 h 12133"/>
                <a:gd name="T4" fmla="*/ 0 w 17008"/>
                <a:gd name="T5" fmla="*/ 7372 h 12133"/>
                <a:gd name="T6" fmla="*/ 10167 w 17008"/>
                <a:gd name="T7" fmla="*/ 0 h 12133"/>
                <a:gd name="T8" fmla="*/ 17008 w 17008"/>
                <a:gd name="T9" fmla="*/ 6185 h 12133"/>
                <a:gd name="T10" fmla="*/ 8504 w 17008"/>
                <a:gd name="T11" fmla="*/ 12348 h 12133"/>
                <a:gd name="T12" fmla="*/ 17008 w 17008"/>
                <a:gd name="T13" fmla="*/ 12348 h 12133"/>
                <a:gd name="T14" fmla="*/ 17008 w 17008"/>
                <a:gd name="T15" fmla="*/ 6185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 name="Freeform 19">
              <a:extLst>
                <a:ext uri="{FF2B5EF4-FFF2-40B4-BE49-F238E27FC236}">
                  <a16:creationId xmlns:a16="http://schemas.microsoft.com/office/drawing/2014/main" id="{F72889EF-71F8-A641-A3ED-2699B5E320B8}"/>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18" name="Freeform 19">
            <a:extLst>
              <a:ext uri="{FF2B5EF4-FFF2-40B4-BE49-F238E27FC236}">
                <a16:creationId xmlns:a16="http://schemas.microsoft.com/office/drawing/2014/main" id="{FBA5716B-7A05-6F47-9378-0A87726DA6CD}"/>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319" name="Picture 17">
            <a:extLst>
              <a:ext uri="{FF2B5EF4-FFF2-40B4-BE49-F238E27FC236}">
                <a16:creationId xmlns:a16="http://schemas.microsoft.com/office/drawing/2014/main" id="{31BA47D2-9590-E74F-A265-2D5A5D909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3" y="1743075"/>
            <a:ext cx="3205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a:extLst>
              <a:ext uri="{FF2B5EF4-FFF2-40B4-BE49-F238E27FC236}">
                <a16:creationId xmlns:a16="http://schemas.microsoft.com/office/drawing/2014/main" id="{73CB6DB3-2DAD-D14A-B243-E004D3662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69850"/>
            <a:ext cx="17843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Прямокутник 16">
            <a:extLst>
              <a:ext uri="{FF2B5EF4-FFF2-40B4-BE49-F238E27FC236}">
                <a16:creationId xmlns:a16="http://schemas.microsoft.com/office/drawing/2014/main" id="{B8843ECD-DC51-6544-B81C-E1E440FEEF01}"/>
              </a:ext>
            </a:extLst>
          </p:cNvPr>
          <p:cNvSpPr/>
          <p:nvPr/>
        </p:nvSpPr>
        <p:spPr>
          <a:xfrm>
            <a:off x="1084265" y="1757644"/>
            <a:ext cx="7424737" cy="4898777"/>
          </a:xfrm>
          <a:prstGeom prst="rect">
            <a:avLst/>
          </a:prstGeom>
        </p:spPr>
        <p:txBody>
          <a:bodyPr>
            <a:spAutoFit/>
          </a:bodyPr>
          <a:lstStyle/>
          <a:p>
            <a:pPr eaLnBrk="1" hangingPunct="1">
              <a:defRPr/>
            </a:pPr>
            <a:r>
              <a:rPr lang="uk-UA" altLang="uk-UA" sz="2200" b="1" i="1" dirty="0">
                <a:solidFill>
                  <a:schemeClr val="accent6">
                    <a:lumMod val="50000"/>
                  </a:schemeClr>
                </a:solidFill>
                <a:latin typeface="Times New Roman" panose="02020603050405020304" pitchFamily="18" charset="0"/>
                <a:cs typeface="Times New Roman" panose="02020603050405020304" pitchFamily="18" charset="0"/>
              </a:rPr>
              <a:t>	</a:t>
            </a:r>
            <a:endParaRPr lang="en-US" altLang="uk-UA" sz="2200" b="1" i="1" dirty="0">
              <a:solidFill>
                <a:schemeClr val="accent6">
                  <a:lumMod val="50000"/>
                </a:schemeClr>
              </a:solidFill>
              <a:latin typeface="Times New Roman" panose="02020603050405020304" pitchFamily="18" charset="0"/>
              <a:cs typeface="Times New Roman" panose="02020603050405020304" pitchFamily="18" charset="0"/>
            </a:endParaRPr>
          </a:p>
          <a:p>
            <a:pPr algn="ctr" eaLnBrk="1" hangingPunct="1">
              <a:defRPr/>
            </a:pPr>
            <a:r>
              <a:rPr lang="en-US" altLang="uk-UA" sz="2200" b="1"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The Presentation Purpose: </a:t>
            </a:r>
          </a:p>
          <a:p>
            <a:pPr eaLnBrk="1" hangingPunct="1">
              <a:defRPr/>
            </a:pP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To justify the establishment of Community Health Clinic as an indication </a:t>
            </a:r>
            <a:r>
              <a:rPr lang="en-US" altLang="uk-UA" sz="2200" spc="5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of the sustainable </a:t>
            </a: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development of                  the Social Work Education Program of </a:t>
            </a:r>
            <a:r>
              <a:rPr lang="en-US" altLang="uk-UA" sz="2200" spc="50" dirty="0" err="1">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Lviv</a:t>
            </a: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Polytechnic National University </a:t>
            </a:r>
            <a:endParaRPr lang="uk-UA"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endParaRPr>
          </a:p>
          <a:p>
            <a:pPr algn="ctr" eaLnBrk="1" hangingPunct="1">
              <a:defRPr/>
            </a:pPr>
            <a:endParaRPr lang="en-US" altLang="uk-UA" sz="2200" b="1" i="1" dirty="0">
              <a:solidFill>
                <a:schemeClr val="accent6">
                  <a:lumMod val="50000"/>
                </a:schemeClr>
              </a:solidFill>
              <a:latin typeface="Times New Roman" panose="02020603050405020304" pitchFamily="18" charset="0"/>
              <a:cs typeface="Times New Roman" panose="02020603050405020304" pitchFamily="18" charset="0"/>
            </a:endParaRPr>
          </a:p>
          <a:p>
            <a:pPr algn="ctr" eaLnBrk="1" hangingPunct="1">
              <a:defRPr/>
            </a:pPr>
            <a:r>
              <a:rPr lang="en-US" altLang="uk-UA" sz="2200" b="1"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Our Questions:</a:t>
            </a:r>
          </a:p>
          <a:p>
            <a:pPr algn="ctr" eaLnBrk="1" hangingPunct="1">
              <a:defRPr/>
            </a:pP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What has been implemented</a:t>
            </a:r>
            <a:r>
              <a:rPr lang="en-C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since 2011</a:t>
            </a: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a:t>
            </a:r>
          </a:p>
          <a:p>
            <a:pPr algn="ctr" eaLnBrk="1" hangingPunct="1">
              <a:tabLst>
                <a:tab pos="1311275" algn="l"/>
              </a:tabLst>
              <a:defRPr/>
            </a:pP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What is being implemented? </a:t>
            </a:r>
          </a:p>
          <a:p>
            <a:pPr algn="ctr" eaLnBrk="1" hangingPunct="1">
              <a:tabLst>
                <a:tab pos="1311275" algn="l"/>
              </a:tabLst>
              <a:defRPr/>
            </a:pP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What is projected to be implemented? </a:t>
            </a:r>
          </a:p>
          <a:p>
            <a:pPr eaLnBrk="1" hangingPunct="1">
              <a:defRPr/>
            </a:pPr>
            <a:r>
              <a:rPr lang="en-US" altLang="uk-UA" sz="2200" dirty="0">
                <a:solidFill>
                  <a:schemeClr val="accent6">
                    <a:lumMod val="50000"/>
                  </a:schemeClr>
                </a:solidFill>
                <a:latin typeface="Times New Roman" panose="02020603050405020304" pitchFamily="18" charset="0"/>
                <a:cs typeface="Times New Roman" panose="02020603050405020304" pitchFamily="18" charset="0"/>
              </a:rPr>
              <a:t>               </a:t>
            </a:r>
          </a:p>
          <a:p>
            <a:pPr>
              <a:defRPr/>
            </a:pPr>
            <a:endPar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endParaRPr>
          </a:p>
          <a:p>
            <a:pPr eaLnBrk="1" hangingPunct="1">
              <a:lnSpc>
                <a:spcPct val="150000"/>
              </a:lnSpc>
              <a:defRPr/>
            </a:pPr>
            <a:endParaRPr lang="uk-UA" altLang="uk-UA" sz="2000" dirty="0">
              <a:solidFill>
                <a:schemeClr val="accent6">
                  <a:lumMod val="50000"/>
                </a:schemeClr>
              </a:solidFill>
              <a:latin typeface="+mj-lt"/>
            </a:endParaRPr>
          </a:p>
        </p:txBody>
      </p:sp>
      <p:pic>
        <p:nvPicPr>
          <p:cNvPr id="13322" name="Picture 3">
            <a:extLst>
              <a:ext uri="{FF2B5EF4-FFF2-40B4-BE49-F238E27FC236}">
                <a16:creationId xmlns:a16="http://schemas.microsoft.com/office/drawing/2014/main" id="{798A37B7-BE20-4441-A65D-DACBE88A7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4491038"/>
            <a:ext cx="180498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Рисунок 1">
            <a:extLst>
              <a:ext uri="{FF2B5EF4-FFF2-40B4-BE49-F238E27FC236}">
                <a16:creationId xmlns:a16="http://schemas.microsoft.com/office/drawing/2014/main" id="{44813F80-2369-9943-B732-4F8D7CDBB5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425" y="4657725"/>
            <a:ext cx="1847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Заголовок 1">
            <a:extLst>
              <a:ext uri="{FF2B5EF4-FFF2-40B4-BE49-F238E27FC236}">
                <a16:creationId xmlns:a16="http://schemas.microsoft.com/office/drawing/2014/main" id="{1809022C-1739-7844-AE6B-BF456C5BC4B3}"/>
              </a:ext>
            </a:extLst>
          </p:cNvPr>
          <p:cNvSpPr txBox="1">
            <a:spLocks/>
          </p:cNvSpPr>
          <p:nvPr/>
        </p:nvSpPr>
        <p:spPr>
          <a:xfrm>
            <a:off x="1811653" y="174358"/>
            <a:ext cx="7352056" cy="1429393"/>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eaLnBrk="1" hangingPunct="1">
              <a:lnSpc>
                <a:spcPct val="150000"/>
              </a:lnSpc>
              <a:defRPr/>
            </a:pPr>
            <a:endPar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eaLnBrk="1" hangingPunct="1">
              <a:lnSpc>
                <a:spcPct val="150000"/>
              </a:lnSpc>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“Community Health Clinic of </a:t>
            </a:r>
            <a:r>
              <a:rPr lang="en-US" sz="1800" b="1" spc="50" dirty="0" err="1">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Lviv</a:t>
            </a: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Polytechnic” </a:t>
            </a:r>
            <a:endParaRPr lang="uk-UA" alt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Группа 19">
            <a:extLst>
              <a:ext uri="{FF2B5EF4-FFF2-40B4-BE49-F238E27FC236}">
                <a16:creationId xmlns:a16="http://schemas.microsoft.com/office/drawing/2014/main" id="{7CF998C8-8B7E-7C46-A71B-4C72E72866BE}"/>
              </a:ext>
            </a:extLst>
          </p:cNvPr>
          <p:cNvGrpSpPr>
            <a:grpSpLocks/>
          </p:cNvGrpSpPr>
          <p:nvPr/>
        </p:nvGrpSpPr>
        <p:grpSpPr bwMode="auto">
          <a:xfrm>
            <a:off x="-3175" y="65088"/>
            <a:ext cx="9144000" cy="6858000"/>
            <a:chOff x="-1" y="-1"/>
            <a:chExt cx="17009" cy="12135"/>
          </a:xfrm>
        </p:grpSpPr>
        <p:sp>
          <p:nvSpPr>
            <p:cNvPr id="32777" name="Rectangle 14">
              <a:extLst>
                <a:ext uri="{FF2B5EF4-FFF2-40B4-BE49-F238E27FC236}">
                  <a16:creationId xmlns:a16="http://schemas.microsoft.com/office/drawing/2014/main" id="{862F61C1-D667-804E-9056-97345B047948}"/>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32778" name="Freeform 15">
              <a:extLst>
                <a:ext uri="{FF2B5EF4-FFF2-40B4-BE49-F238E27FC236}">
                  <a16:creationId xmlns:a16="http://schemas.microsoft.com/office/drawing/2014/main" id="{EC8AD4F4-CF11-BE4A-BEBB-D15BD543121C}"/>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9" name="AutoShape 16">
              <a:extLst>
                <a:ext uri="{FF2B5EF4-FFF2-40B4-BE49-F238E27FC236}">
                  <a16:creationId xmlns:a16="http://schemas.microsoft.com/office/drawing/2014/main" id="{41A932E8-D2F6-D84F-968A-EFCA29152461}"/>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0" name="Freeform 19">
              <a:extLst>
                <a:ext uri="{FF2B5EF4-FFF2-40B4-BE49-F238E27FC236}">
                  <a16:creationId xmlns:a16="http://schemas.microsoft.com/office/drawing/2014/main" id="{590A52DB-7C0D-4C43-889C-2F5D4EE96787}"/>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2771" name="Freeform 19">
            <a:extLst>
              <a:ext uri="{FF2B5EF4-FFF2-40B4-BE49-F238E27FC236}">
                <a16:creationId xmlns:a16="http://schemas.microsoft.com/office/drawing/2014/main" id="{7FF4B319-E694-BE44-9E2A-AE3BABABD555}"/>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2772" name="Picture 17">
            <a:extLst>
              <a:ext uri="{FF2B5EF4-FFF2-40B4-BE49-F238E27FC236}">
                <a16:creationId xmlns:a16="http://schemas.microsoft.com/office/drawing/2014/main" id="{94D963A4-2A48-E448-BF0A-C9D12ACC5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700463"/>
            <a:ext cx="2405063"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4">
            <a:extLst>
              <a:ext uri="{FF2B5EF4-FFF2-40B4-BE49-F238E27FC236}">
                <a16:creationId xmlns:a16="http://schemas.microsoft.com/office/drawing/2014/main" id="{2810B672-476C-424C-ABA4-879B6D8A5831}"/>
              </a:ext>
            </a:extLst>
          </p:cNvPr>
          <p:cNvSpPr txBox="1">
            <a:spLocks/>
          </p:cNvSpPr>
          <p:nvPr/>
        </p:nvSpPr>
        <p:spPr>
          <a:xfrm>
            <a:off x="668338" y="292100"/>
            <a:ext cx="7888287" cy="2216150"/>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just">
              <a:defRPr/>
            </a:pPr>
            <a:endParaRPr lang="ru-RU" sz="2000" b="1" dirty="0"/>
          </a:p>
        </p:txBody>
      </p:sp>
      <p:sp>
        <p:nvSpPr>
          <p:cNvPr id="11" name="Прямокутник 10">
            <a:extLst>
              <a:ext uri="{FF2B5EF4-FFF2-40B4-BE49-F238E27FC236}">
                <a16:creationId xmlns:a16="http://schemas.microsoft.com/office/drawing/2014/main" id="{CC7C304C-F0A3-0940-9F04-BFD6A4045FD6}"/>
              </a:ext>
            </a:extLst>
          </p:cNvPr>
          <p:cNvSpPr/>
          <p:nvPr/>
        </p:nvSpPr>
        <p:spPr>
          <a:xfrm>
            <a:off x="756444" y="1051151"/>
            <a:ext cx="7800975" cy="4524315"/>
          </a:xfrm>
          <a:prstGeom prst="rect">
            <a:avLst/>
          </a:prstGeom>
        </p:spPr>
        <p:txBody>
          <a:bodyPr>
            <a:spAutoFit/>
          </a:bodyPr>
          <a:lstStyle/>
          <a:p>
            <a:pPr algn="ctr">
              <a:defRPr/>
            </a:pPr>
            <a:r>
              <a:rPr lang="en-US" sz="2200"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a:t>
            </a:r>
          </a:p>
          <a:p>
            <a:pPr algn="ctr">
              <a:defRPr/>
            </a:pPr>
            <a:r>
              <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The exploration, application and dissemination of </a:t>
            </a:r>
          </a:p>
          <a:p>
            <a:pPr algn="ctr">
              <a:defRPr/>
            </a:pPr>
            <a:r>
              <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innovative strategies, technologies and expertise  </a:t>
            </a:r>
            <a:r>
              <a:rPr lang="en-US" altLang="uk-UA" sz="2200" dirty="0">
                <a:solidFill>
                  <a:schemeClr val="accent6">
                    <a:lumMod val="50000"/>
                  </a:schemeClr>
                </a:solidFill>
                <a:latin typeface="Times New Roman" panose="02020603050405020304" pitchFamily="18" charset="0"/>
                <a:cs typeface="Times New Roman" panose="02020603050405020304" pitchFamily="18" charset="0"/>
              </a:rPr>
              <a:t> </a:t>
            </a:r>
          </a:p>
          <a:p>
            <a:pPr algn="ctr">
              <a:defRPr/>
            </a:pPr>
            <a:r>
              <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in social work and social work education built on multidisciplinary effort </a:t>
            </a:r>
          </a:p>
          <a:p>
            <a:pPr algn="ctr" eaLnBrk="1" hangingPunct="1">
              <a:defRPr/>
            </a:pPr>
            <a:r>
              <a:rPr lang="en-US" altLang="uk-UA" sz="2200" i="1" dirty="0">
                <a:solidFill>
                  <a:schemeClr val="accent6">
                    <a:lumMod val="50000"/>
                  </a:schemeClr>
                </a:solidFill>
                <a:latin typeface="Times New Roman" panose="02020603050405020304" pitchFamily="18" charset="0"/>
                <a:cs typeface="Times New Roman" panose="02020603050405020304" pitchFamily="18" charset="0"/>
              </a:rPr>
              <a:t>                 </a:t>
            </a:r>
          </a:p>
          <a:p>
            <a:pPr eaLnBrk="1" hangingPunct="1">
              <a:defRPr/>
            </a:pPr>
            <a:r>
              <a:rPr lang="en-US" sz="2200"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Based on the Three Pillars: </a:t>
            </a:r>
          </a:p>
          <a:p>
            <a:pPr eaLnBrk="1" hangingPunct="1">
              <a:defRPr/>
            </a:pPr>
            <a:r>
              <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(1) </a:t>
            </a:r>
            <a:r>
              <a:rPr lang="en-US" sz="2200"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a:t>
            </a:r>
            <a:r>
              <a:rPr lang="en-US" altLang="uk-UA" sz="2200"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No Limits” </a:t>
            </a: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partnerships networking,  </a:t>
            </a:r>
          </a:p>
          <a:p>
            <a:pPr>
              <a:defRPr/>
            </a:pPr>
            <a:r>
              <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(2) Scientific Research, &amp; </a:t>
            </a:r>
          </a:p>
          <a:p>
            <a:pPr>
              <a:defRPr/>
            </a:pPr>
            <a:r>
              <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(3) </a:t>
            </a:r>
            <a:r>
              <a:rPr lang="en-US" sz="2200" spc="5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Community-based activity </a:t>
            </a:r>
            <a:endPar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endParaRPr>
          </a:p>
          <a:p>
            <a:pPr>
              <a:defRPr/>
            </a:pPr>
            <a:endParaRPr lang="en-US" sz="24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endParaRPr>
          </a:p>
          <a:p>
            <a:pPr>
              <a:defRPr/>
            </a:pPr>
            <a:r>
              <a:rPr lang="en-US" altLang="uk-UA" sz="2000" dirty="0">
                <a:solidFill>
                  <a:schemeClr val="accent6">
                    <a:lumMod val="50000"/>
                  </a:schemeClr>
                </a:solidFill>
                <a:latin typeface="Times New Roman" panose="02020603050405020304" pitchFamily="18" charset="0"/>
                <a:cs typeface="Times New Roman" panose="02020603050405020304" pitchFamily="18" charset="0"/>
              </a:rPr>
              <a:t>NOW REHABILITATION IS COMING TO THE FORE!</a:t>
            </a:r>
            <a:endParaRPr lang="uk-UA" altLang="uk-UA" sz="2000" dirty="0">
              <a:solidFill>
                <a:schemeClr val="accent6">
                  <a:lumMod val="50000"/>
                </a:schemeClr>
              </a:solidFill>
            </a:endParaRPr>
          </a:p>
          <a:p>
            <a:pPr>
              <a:defRPr/>
            </a:pPr>
            <a:endParaRPr lang="uk-UA" sz="24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Заголовок 1">
            <a:extLst>
              <a:ext uri="{FF2B5EF4-FFF2-40B4-BE49-F238E27FC236}">
                <a16:creationId xmlns:a16="http://schemas.microsoft.com/office/drawing/2014/main" id="{FF707509-649E-0A48-989E-7E5A95D25AC6}"/>
              </a:ext>
            </a:extLst>
          </p:cNvPr>
          <p:cNvSpPr txBox="1">
            <a:spLocks/>
          </p:cNvSpPr>
          <p:nvPr/>
        </p:nvSpPr>
        <p:spPr>
          <a:xfrm>
            <a:off x="-1588" y="203200"/>
            <a:ext cx="9144001" cy="627063"/>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altLang="uk-UA" sz="24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4C43BDDB-6930-9D4F-86D2-786C9918A547}"/>
              </a:ext>
            </a:extLst>
          </p:cNvPr>
          <p:cNvSpPr/>
          <p:nvPr/>
        </p:nvSpPr>
        <p:spPr>
          <a:xfrm>
            <a:off x="1381686" y="293358"/>
            <a:ext cx="6461589" cy="369332"/>
          </a:xfrm>
          <a:prstGeom prst="rect">
            <a:avLst/>
          </a:prstGeom>
        </p:spPr>
        <p:txBody>
          <a:bodyPr>
            <a:spAutoFit/>
          </a:bodyPr>
          <a:lstStyle/>
          <a:p>
            <a:pPr algn="ctr">
              <a:defRPr/>
            </a:pPr>
            <a:r>
              <a:rPr lang="en-US"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WHAT IS  PROJECTED TO BE IMPLEMENTED</a:t>
            </a:r>
            <a:r>
              <a:rPr lang="uk-UA"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Группа 19">
            <a:extLst>
              <a:ext uri="{FF2B5EF4-FFF2-40B4-BE49-F238E27FC236}">
                <a16:creationId xmlns:a16="http://schemas.microsoft.com/office/drawing/2014/main" id="{349A2E3F-39F3-8D40-9E5A-DFE1D81B69B3}"/>
              </a:ext>
            </a:extLst>
          </p:cNvPr>
          <p:cNvGrpSpPr>
            <a:grpSpLocks/>
          </p:cNvGrpSpPr>
          <p:nvPr/>
        </p:nvGrpSpPr>
        <p:grpSpPr bwMode="auto">
          <a:xfrm>
            <a:off x="-177800" y="0"/>
            <a:ext cx="9217025" cy="6858000"/>
            <a:chOff x="0" y="-11"/>
            <a:chExt cx="17008" cy="12144"/>
          </a:xfrm>
        </p:grpSpPr>
        <p:sp>
          <p:nvSpPr>
            <p:cNvPr id="33803" name="Rectangle 14">
              <a:extLst>
                <a:ext uri="{FF2B5EF4-FFF2-40B4-BE49-F238E27FC236}">
                  <a16:creationId xmlns:a16="http://schemas.microsoft.com/office/drawing/2014/main" id="{792A5A32-4C79-3A45-B2D1-CB5996407679}"/>
                </a:ext>
              </a:extLst>
            </p:cNvPr>
            <p:cNvSpPr>
              <a:spLocks noChangeArrowheads="1"/>
            </p:cNvSpPr>
            <p:nvPr/>
          </p:nvSpPr>
          <p:spPr bwMode="auto">
            <a:xfrm>
              <a:off x="33"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33804" name="Freeform 15">
              <a:extLst>
                <a:ext uri="{FF2B5EF4-FFF2-40B4-BE49-F238E27FC236}">
                  <a16:creationId xmlns:a16="http://schemas.microsoft.com/office/drawing/2014/main" id="{079C9E2A-C78F-5648-8911-CC8F60902437}"/>
                </a:ext>
              </a:extLst>
            </p:cNvPr>
            <p:cNvSpPr>
              <a:spLocks/>
            </p:cNvSpPr>
            <p:nvPr/>
          </p:nvSpPr>
          <p:spPr bwMode="auto">
            <a:xfrm>
              <a:off x="33" y="-11"/>
              <a:ext cx="16842" cy="12143"/>
            </a:xfrm>
            <a:custGeom>
              <a:avLst/>
              <a:gdLst>
                <a:gd name="T0" fmla="*/ 14255 w 17008"/>
                <a:gd name="T1" fmla="*/ 0 h 12133"/>
                <a:gd name="T2" fmla="*/ 14255 w 17008"/>
                <a:gd name="T3" fmla="*/ 0 h 12133"/>
                <a:gd name="T4" fmla="*/ 0 w 17008"/>
                <a:gd name="T5" fmla="*/ 0 h 12133"/>
                <a:gd name="T6" fmla="*/ 0 w 17008"/>
                <a:gd name="T7" fmla="*/ 7772 h 12133"/>
                <a:gd name="T8" fmla="*/ 4799 w 17008"/>
                <a:gd name="T9" fmla="*/ 3630 h 12133"/>
                <a:gd name="T10" fmla="*/ 4799 w 17008"/>
                <a:gd name="T11" fmla="*/ 12322 h 12133"/>
                <a:gd name="T12" fmla="*/ 9506 w 17008"/>
                <a:gd name="T13" fmla="*/ 12322 h 12133"/>
                <a:gd name="T14" fmla="*/ 9506 w 17008"/>
                <a:gd name="T15" fmla="*/ 5689 h 12133"/>
                <a:gd name="T16" fmla="*/ 14255 w 17008"/>
                <a:gd name="T17" fmla="*/ 1569 h 12133"/>
                <a:gd name="T18" fmla="*/ 14255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5" name="AutoShape 16">
              <a:extLst>
                <a:ext uri="{FF2B5EF4-FFF2-40B4-BE49-F238E27FC236}">
                  <a16:creationId xmlns:a16="http://schemas.microsoft.com/office/drawing/2014/main" id="{D9C6CB4C-F887-CB44-902C-AE37722DD8F6}"/>
                </a:ext>
              </a:extLst>
            </p:cNvPr>
            <p:cNvSpPr>
              <a:spLocks/>
            </p:cNvSpPr>
            <p:nvPr/>
          </p:nvSpPr>
          <p:spPr bwMode="auto">
            <a:xfrm>
              <a:off x="0" y="-10"/>
              <a:ext cx="17008" cy="12142"/>
            </a:xfrm>
            <a:custGeom>
              <a:avLst/>
              <a:gdLst>
                <a:gd name="T0" fmla="*/ 10167 w 17008"/>
                <a:gd name="T1" fmla="*/ 0 h 12133"/>
                <a:gd name="T2" fmla="*/ 0 w 17008"/>
                <a:gd name="T3" fmla="*/ 0 h 12133"/>
                <a:gd name="T4" fmla="*/ 0 w 17008"/>
                <a:gd name="T5" fmla="*/ 7372 h 12133"/>
                <a:gd name="T6" fmla="*/ 10167 w 17008"/>
                <a:gd name="T7" fmla="*/ 0 h 12133"/>
                <a:gd name="T8" fmla="*/ 17008 w 17008"/>
                <a:gd name="T9" fmla="*/ 6185 h 12133"/>
                <a:gd name="T10" fmla="*/ 8504 w 17008"/>
                <a:gd name="T11" fmla="*/ 12348 h 12133"/>
                <a:gd name="T12" fmla="*/ 17008 w 17008"/>
                <a:gd name="T13" fmla="*/ 12348 h 12133"/>
                <a:gd name="T14" fmla="*/ 17008 w 17008"/>
                <a:gd name="T15" fmla="*/ 6185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6" name="Freeform 19">
              <a:extLst>
                <a:ext uri="{FF2B5EF4-FFF2-40B4-BE49-F238E27FC236}">
                  <a16:creationId xmlns:a16="http://schemas.microsoft.com/office/drawing/2014/main" id="{DAFA9884-12C6-1A45-BC76-22E16937756B}"/>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795" name="Freeform 19">
            <a:extLst>
              <a:ext uri="{FF2B5EF4-FFF2-40B4-BE49-F238E27FC236}">
                <a16:creationId xmlns:a16="http://schemas.microsoft.com/office/drawing/2014/main" id="{B326782C-66BD-2E4B-A4D4-55AC3D5C358E}"/>
              </a:ext>
            </a:extLst>
          </p:cNvPr>
          <p:cNvSpPr>
            <a:spLocks/>
          </p:cNvSpPr>
          <p:nvPr/>
        </p:nvSpPr>
        <p:spPr bwMode="auto">
          <a:xfrm>
            <a:off x="2149475" y="855663"/>
            <a:ext cx="7015163" cy="5010150"/>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3796" name="Picture 17">
            <a:extLst>
              <a:ext uri="{FF2B5EF4-FFF2-40B4-BE49-F238E27FC236}">
                <a16:creationId xmlns:a16="http://schemas.microsoft.com/office/drawing/2014/main" id="{1A4969D5-F9D5-294B-BD8D-AE00F3FF3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3" y="1743075"/>
            <a:ext cx="3205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8EF599E1-229F-604A-B7B5-67F774D2176D}"/>
              </a:ext>
            </a:extLst>
          </p:cNvPr>
          <p:cNvSpPr txBox="1">
            <a:spLocks/>
          </p:cNvSpPr>
          <p:nvPr/>
        </p:nvSpPr>
        <p:spPr>
          <a:xfrm>
            <a:off x="1329100" y="297459"/>
            <a:ext cx="7303756" cy="1429393"/>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eaLnBrk="1" hangingPunct="1">
              <a:lnSpc>
                <a:spcPct val="150000"/>
              </a:lnSpc>
              <a:defRPr/>
            </a:pPr>
            <a:endPar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lnSpc>
                <a:spcPct val="150000"/>
              </a:lnSpc>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CONCLUSION </a:t>
            </a:r>
            <a:endParaRPr lang="uk-UA" alt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1" name="Прямокутник 16">
            <a:extLst>
              <a:ext uri="{FF2B5EF4-FFF2-40B4-BE49-F238E27FC236}">
                <a16:creationId xmlns:a16="http://schemas.microsoft.com/office/drawing/2014/main" id="{2195A377-286A-8A4B-9E24-9FA6E55343A6}"/>
              </a:ext>
            </a:extLst>
          </p:cNvPr>
          <p:cNvSpPr/>
          <p:nvPr/>
        </p:nvSpPr>
        <p:spPr>
          <a:xfrm>
            <a:off x="807781" y="1979774"/>
            <a:ext cx="7424737" cy="3206006"/>
          </a:xfrm>
          <a:prstGeom prst="rect">
            <a:avLst/>
          </a:prstGeom>
        </p:spPr>
        <p:txBody>
          <a:bodyPr>
            <a:spAutoFit/>
          </a:bodyPr>
          <a:lstStyle/>
          <a:p>
            <a:pPr>
              <a:defRPr/>
            </a:pPr>
            <a:endParaRPr lang="en-GB"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endParaRPr>
          </a:p>
          <a:p>
            <a:pPr>
              <a:defRPr/>
            </a:pPr>
            <a:r>
              <a:rPr lang="en-GB"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In carrying out its </a:t>
            </a:r>
            <a:r>
              <a:rPr lang="en-GB" sz="2200"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counselling</a:t>
            </a:r>
            <a:r>
              <a:rPr lang="en-GB"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and </a:t>
            </a:r>
            <a:r>
              <a:rPr lang="en-GB" sz="2200"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coordination </a:t>
            </a:r>
            <a:r>
              <a:rPr lang="en-GB"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functions,  “Community Health Clinic of </a:t>
            </a:r>
            <a:r>
              <a:rPr lang="en-GB" sz="2200" spc="50" dirty="0" err="1">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Lviv</a:t>
            </a:r>
            <a:r>
              <a:rPr lang="en-GB"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Polytechnic” is going beyond the academic community and extending to </a:t>
            </a:r>
            <a:r>
              <a:rPr lang="en-US"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the </a:t>
            </a:r>
            <a:r>
              <a:rPr lang="en-GB"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community of the city, which indicates</a:t>
            </a: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 the sustainable development of the Social Work Education Program launched under Canada-Ukraine </a:t>
            </a:r>
            <a:r>
              <a:rPr lang="en-US" altLang="uk-UA" sz="2200" i="1"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Reforming Social Services </a:t>
            </a:r>
            <a:r>
              <a:rPr lang="en-US" altLang="uk-UA"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rPr>
              <a:t>Project, funded by CIDA (1999 – 2003). </a:t>
            </a:r>
          </a:p>
          <a:p>
            <a:pPr eaLnBrk="1" hangingPunct="1">
              <a:lnSpc>
                <a:spcPct val="150000"/>
              </a:lnSpc>
              <a:defRPr/>
            </a:pPr>
            <a:endParaRPr lang="uk-UA" altLang="uk-UA" sz="2000" b="1" dirty="0">
              <a:solidFill>
                <a:schemeClr val="accent6">
                  <a:lumMod val="50000"/>
                </a:schemeClr>
              </a:solidFill>
              <a:latin typeface="+mj-lt"/>
            </a:endParaRPr>
          </a:p>
        </p:txBody>
      </p:sp>
      <p:pic>
        <p:nvPicPr>
          <p:cNvPr id="33799" name="Picture 2">
            <a:extLst>
              <a:ext uri="{FF2B5EF4-FFF2-40B4-BE49-F238E27FC236}">
                <a16:creationId xmlns:a16="http://schemas.microsoft.com/office/drawing/2014/main" id="{1A3F533B-D70F-9147-8BC2-EE87454E9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550863"/>
            <a:ext cx="16383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Рисунок 1">
            <a:extLst>
              <a:ext uri="{FF2B5EF4-FFF2-40B4-BE49-F238E27FC236}">
                <a16:creationId xmlns:a16="http://schemas.microsoft.com/office/drawing/2014/main" id="{2DA64694-DEF1-F747-BAFD-86709C3F99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5002213"/>
            <a:ext cx="18097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
            <a:extLst>
              <a:ext uri="{FF2B5EF4-FFF2-40B4-BE49-F238E27FC236}">
                <a16:creationId xmlns:a16="http://schemas.microsoft.com/office/drawing/2014/main" id="{B3FCF5AB-039E-0143-8734-2962E394A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4975225"/>
            <a:ext cx="15208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Рисунок 3">
            <a:extLst>
              <a:ext uri="{FF2B5EF4-FFF2-40B4-BE49-F238E27FC236}">
                <a16:creationId xmlns:a16="http://schemas.microsoft.com/office/drawing/2014/main" id="{30B8A936-C2FC-2A4F-981E-06829260D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0" y="4881563"/>
            <a:ext cx="141605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Группа 19">
            <a:extLst>
              <a:ext uri="{FF2B5EF4-FFF2-40B4-BE49-F238E27FC236}">
                <a16:creationId xmlns:a16="http://schemas.microsoft.com/office/drawing/2014/main" id="{9499C599-FF60-074B-90A0-C84ABDBA9077}"/>
              </a:ext>
            </a:extLst>
          </p:cNvPr>
          <p:cNvGrpSpPr>
            <a:grpSpLocks/>
          </p:cNvGrpSpPr>
          <p:nvPr/>
        </p:nvGrpSpPr>
        <p:grpSpPr bwMode="auto">
          <a:xfrm>
            <a:off x="-73025" y="-68263"/>
            <a:ext cx="9217025" cy="6858001"/>
            <a:chOff x="0" y="-11"/>
            <a:chExt cx="17008" cy="12144"/>
          </a:xfrm>
        </p:grpSpPr>
        <p:sp>
          <p:nvSpPr>
            <p:cNvPr id="34827" name="Rectangle 14">
              <a:extLst>
                <a:ext uri="{FF2B5EF4-FFF2-40B4-BE49-F238E27FC236}">
                  <a16:creationId xmlns:a16="http://schemas.microsoft.com/office/drawing/2014/main" id="{34727E7E-8567-6543-99B1-6A86E02AF3ED}"/>
                </a:ext>
              </a:extLst>
            </p:cNvPr>
            <p:cNvSpPr>
              <a:spLocks noChangeArrowheads="1"/>
            </p:cNvSpPr>
            <p:nvPr/>
          </p:nvSpPr>
          <p:spPr bwMode="auto">
            <a:xfrm>
              <a:off x="33"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34828" name="Freeform 15">
              <a:extLst>
                <a:ext uri="{FF2B5EF4-FFF2-40B4-BE49-F238E27FC236}">
                  <a16:creationId xmlns:a16="http://schemas.microsoft.com/office/drawing/2014/main" id="{B6B5E4AB-33D4-B240-8020-640102D53CF4}"/>
                </a:ext>
              </a:extLst>
            </p:cNvPr>
            <p:cNvSpPr>
              <a:spLocks/>
            </p:cNvSpPr>
            <p:nvPr/>
          </p:nvSpPr>
          <p:spPr bwMode="auto">
            <a:xfrm>
              <a:off x="33" y="-11"/>
              <a:ext cx="16842" cy="12143"/>
            </a:xfrm>
            <a:custGeom>
              <a:avLst/>
              <a:gdLst>
                <a:gd name="T0" fmla="*/ 14255 w 17008"/>
                <a:gd name="T1" fmla="*/ 0 h 12133"/>
                <a:gd name="T2" fmla="*/ 14255 w 17008"/>
                <a:gd name="T3" fmla="*/ 0 h 12133"/>
                <a:gd name="T4" fmla="*/ 0 w 17008"/>
                <a:gd name="T5" fmla="*/ 0 h 12133"/>
                <a:gd name="T6" fmla="*/ 0 w 17008"/>
                <a:gd name="T7" fmla="*/ 7772 h 12133"/>
                <a:gd name="T8" fmla="*/ 4799 w 17008"/>
                <a:gd name="T9" fmla="*/ 3630 h 12133"/>
                <a:gd name="T10" fmla="*/ 4799 w 17008"/>
                <a:gd name="T11" fmla="*/ 12322 h 12133"/>
                <a:gd name="T12" fmla="*/ 9506 w 17008"/>
                <a:gd name="T13" fmla="*/ 12322 h 12133"/>
                <a:gd name="T14" fmla="*/ 9506 w 17008"/>
                <a:gd name="T15" fmla="*/ 5689 h 12133"/>
                <a:gd name="T16" fmla="*/ 14255 w 17008"/>
                <a:gd name="T17" fmla="*/ 1569 h 12133"/>
                <a:gd name="T18" fmla="*/ 14255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AutoShape 16">
              <a:extLst>
                <a:ext uri="{FF2B5EF4-FFF2-40B4-BE49-F238E27FC236}">
                  <a16:creationId xmlns:a16="http://schemas.microsoft.com/office/drawing/2014/main" id="{8F63080B-B168-0F43-BC8A-E41AD4539935}"/>
                </a:ext>
              </a:extLst>
            </p:cNvPr>
            <p:cNvSpPr>
              <a:spLocks/>
            </p:cNvSpPr>
            <p:nvPr/>
          </p:nvSpPr>
          <p:spPr bwMode="auto">
            <a:xfrm>
              <a:off x="0" y="-10"/>
              <a:ext cx="17008" cy="12142"/>
            </a:xfrm>
            <a:custGeom>
              <a:avLst/>
              <a:gdLst>
                <a:gd name="T0" fmla="*/ 10167 w 17008"/>
                <a:gd name="T1" fmla="*/ 0 h 12133"/>
                <a:gd name="T2" fmla="*/ 0 w 17008"/>
                <a:gd name="T3" fmla="*/ 0 h 12133"/>
                <a:gd name="T4" fmla="*/ 0 w 17008"/>
                <a:gd name="T5" fmla="*/ 7372 h 12133"/>
                <a:gd name="T6" fmla="*/ 10167 w 17008"/>
                <a:gd name="T7" fmla="*/ 0 h 12133"/>
                <a:gd name="T8" fmla="*/ 17008 w 17008"/>
                <a:gd name="T9" fmla="*/ 6185 h 12133"/>
                <a:gd name="T10" fmla="*/ 8504 w 17008"/>
                <a:gd name="T11" fmla="*/ 12348 h 12133"/>
                <a:gd name="T12" fmla="*/ 17008 w 17008"/>
                <a:gd name="T13" fmla="*/ 12348 h 12133"/>
                <a:gd name="T14" fmla="*/ 17008 w 17008"/>
                <a:gd name="T15" fmla="*/ 6185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0" name="Freeform 19">
              <a:extLst>
                <a:ext uri="{FF2B5EF4-FFF2-40B4-BE49-F238E27FC236}">
                  <a16:creationId xmlns:a16="http://schemas.microsoft.com/office/drawing/2014/main" id="{EB22BEB2-5CE9-E14B-ACD8-D49955CD2D06}"/>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19" name="Freeform 19">
            <a:extLst>
              <a:ext uri="{FF2B5EF4-FFF2-40B4-BE49-F238E27FC236}">
                <a16:creationId xmlns:a16="http://schemas.microsoft.com/office/drawing/2014/main" id="{5D598531-1D77-FE4F-9DB3-1FFBCB90CEA0}"/>
              </a:ext>
            </a:extLst>
          </p:cNvPr>
          <p:cNvSpPr>
            <a:spLocks/>
          </p:cNvSpPr>
          <p:nvPr/>
        </p:nvSpPr>
        <p:spPr bwMode="auto">
          <a:xfrm>
            <a:off x="2149475" y="855663"/>
            <a:ext cx="7015163" cy="5010150"/>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4820" name="Picture 17">
            <a:extLst>
              <a:ext uri="{FF2B5EF4-FFF2-40B4-BE49-F238E27FC236}">
                <a16:creationId xmlns:a16="http://schemas.microsoft.com/office/drawing/2014/main" id="{C91D5068-013B-C845-8CEB-AF8383DF1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3" y="1743075"/>
            <a:ext cx="3205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34C67816-A37D-4D4B-B7CE-5D27AE7963DB}"/>
              </a:ext>
            </a:extLst>
          </p:cNvPr>
          <p:cNvSpPr txBox="1">
            <a:spLocks/>
          </p:cNvSpPr>
          <p:nvPr/>
        </p:nvSpPr>
        <p:spPr>
          <a:xfrm>
            <a:off x="1329100" y="297459"/>
            <a:ext cx="7303756" cy="1429393"/>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eaLnBrk="1" hangingPunct="1">
              <a:lnSpc>
                <a:spcPct val="150000"/>
              </a:lnSpc>
              <a:defRPr/>
            </a:pPr>
            <a:endPar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lnSpc>
                <a:spcPct val="150000"/>
              </a:lnSpc>
              <a:defRPr/>
            </a:pPr>
            <a:r>
              <a:rPr lang="en-US" sz="22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uk-UA" altLang="uk-UA" sz="22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1" name="Прямокутник 16">
            <a:extLst>
              <a:ext uri="{FF2B5EF4-FFF2-40B4-BE49-F238E27FC236}">
                <a16:creationId xmlns:a16="http://schemas.microsoft.com/office/drawing/2014/main" id="{2625FCFC-2BA2-814A-9F06-BFD893982850}"/>
              </a:ext>
            </a:extLst>
          </p:cNvPr>
          <p:cNvSpPr/>
          <p:nvPr/>
        </p:nvSpPr>
        <p:spPr>
          <a:xfrm>
            <a:off x="797369" y="2100623"/>
            <a:ext cx="7424737" cy="1667123"/>
          </a:xfrm>
          <a:prstGeom prst="rect">
            <a:avLst/>
          </a:prstGeom>
        </p:spPr>
        <p:txBody>
          <a:bodyPr>
            <a:spAutoFit/>
          </a:bodyPr>
          <a:lstStyle/>
          <a:p>
            <a:pPr>
              <a:defRPr/>
            </a:pPr>
            <a:endParaRPr lang="en-GB" sz="2200" spc="50" dirty="0">
              <a:ln w="11430">
                <a:solidFill>
                  <a:schemeClr val="tx1"/>
                </a:solidFill>
              </a:ln>
              <a:solidFill>
                <a:schemeClr val="accent6">
                  <a:lumMod val="75000"/>
                </a:schemeClr>
              </a:solidFill>
              <a:latin typeface="Times New Roman" panose="02020603050405020304" pitchFamily="18" charset="0"/>
              <a:cs typeface="Times New Roman" panose="02020603050405020304" pitchFamily="18" charset="0"/>
            </a:endParaRPr>
          </a:p>
          <a:p>
            <a:pPr algn="ctr" eaLnBrk="1" hangingPunct="1">
              <a:lnSpc>
                <a:spcPct val="150000"/>
              </a:lnSpc>
              <a:defRPr/>
            </a:pPr>
            <a:endParaRPr lang="en-GB"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j-ea"/>
              <a:cs typeface="Times New Roman" panose="02020603050405020304" pitchFamily="18" charset="0"/>
            </a:endParaRPr>
          </a:p>
          <a:p>
            <a:pPr algn="ctr" eaLnBrk="1" hangingPunct="1">
              <a:lnSpc>
                <a:spcPct val="150000"/>
              </a:lnSpc>
              <a:defRPr/>
            </a:pPr>
            <a:r>
              <a:rPr lang="en-GB"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j-ea"/>
                <a:cs typeface="Times New Roman" panose="02020603050405020304" pitchFamily="18" charset="0"/>
              </a:rPr>
              <a:t>THANK YOU FOR YOUR COOPERATION AND SUPPORT!!!</a:t>
            </a:r>
            <a:r>
              <a:rPr lang="en-US" altLang="uk-UA"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j-ea"/>
                <a:cs typeface="Times New Roman" panose="02020603050405020304" pitchFamily="18" charset="0"/>
              </a:rPr>
              <a:t> </a:t>
            </a:r>
          </a:p>
          <a:p>
            <a:pPr eaLnBrk="1" hangingPunct="1">
              <a:lnSpc>
                <a:spcPct val="150000"/>
              </a:lnSpc>
              <a:defRPr/>
            </a:pPr>
            <a:endParaRPr lang="uk-UA" altLang="uk-UA" sz="2000" b="1" dirty="0">
              <a:solidFill>
                <a:schemeClr val="accent6">
                  <a:lumMod val="50000"/>
                </a:schemeClr>
              </a:solidFill>
              <a:latin typeface="+mj-lt"/>
            </a:endParaRPr>
          </a:p>
        </p:txBody>
      </p:sp>
      <p:pic>
        <p:nvPicPr>
          <p:cNvPr id="34823" name="Picture 2">
            <a:extLst>
              <a:ext uri="{FF2B5EF4-FFF2-40B4-BE49-F238E27FC236}">
                <a16:creationId xmlns:a16="http://schemas.microsoft.com/office/drawing/2014/main" id="{71DADF81-4E8F-664F-8A9E-66DEAFB24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539750"/>
            <a:ext cx="16383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Рисунок 1">
            <a:extLst>
              <a:ext uri="{FF2B5EF4-FFF2-40B4-BE49-F238E27FC236}">
                <a16:creationId xmlns:a16="http://schemas.microsoft.com/office/drawing/2014/main" id="{6DEA7D01-2590-6D46-A791-2C6C14C5BD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5002213"/>
            <a:ext cx="18097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3">
            <a:extLst>
              <a:ext uri="{FF2B5EF4-FFF2-40B4-BE49-F238E27FC236}">
                <a16:creationId xmlns:a16="http://schemas.microsoft.com/office/drawing/2014/main" id="{4BF24089-CAD1-B94A-900A-D32F71D6D5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4975225"/>
            <a:ext cx="15208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Рисунок 3">
            <a:extLst>
              <a:ext uri="{FF2B5EF4-FFF2-40B4-BE49-F238E27FC236}">
                <a16:creationId xmlns:a16="http://schemas.microsoft.com/office/drawing/2014/main" id="{3CE3E36C-A5ED-4344-8A99-D4BE9FC2C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9188" y="4227513"/>
            <a:ext cx="141605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Группа 19">
            <a:extLst>
              <a:ext uri="{FF2B5EF4-FFF2-40B4-BE49-F238E27FC236}">
                <a16:creationId xmlns:a16="http://schemas.microsoft.com/office/drawing/2014/main" id="{DA2C6C3B-1EF0-8647-87D6-DE8C51DE156C}"/>
              </a:ext>
            </a:extLst>
          </p:cNvPr>
          <p:cNvGrpSpPr>
            <a:grpSpLocks/>
          </p:cNvGrpSpPr>
          <p:nvPr/>
        </p:nvGrpSpPr>
        <p:grpSpPr bwMode="auto">
          <a:xfrm>
            <a:off x="0" y="-9525"/>
            <a:ext cx="9144000" cy="6858000"/>
            <a:chOff x="0" y="-2"/>
            <a:chExt cx="17008" cy="12135"/>
          </a:xfrm>
        </p:grpSpPr>
        <p:sp>
          <p:nvSpPr>
            <p:cNvPr id="14345" name="Rectangle 14">
              <a:extLst>
                <a:ext uri="{FF2B5EF4-FFF2-40B4-BE49-F238E27FC236}">
                  <a16:creationId xmlns:a16="http://schemas.microsoft.com/office/drawing/2014/main" id="{8D9E2B33-9919-274F-92B9-8D1729BE048E}"/>
                </a:ext>
              </a:extLst>
            </p:cNvPr>
            <p:cNvSpPr>
              <a:spLocks noChangeArrowheads="1"/>
            </p:cNvSpPr>
            <p:nvPr/>
          </p:nvSpPr>
          <p:spPr bwMode="auto">
            <a:xfrm>
              <a:off x="33"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4346" name="Freeform 15">
              <a:extLst>
                <a:ext uri="{FF2B5EF4-FFF2-40B4-BE49-F238E27FC236}">
                  <a16:creationId xmlns:a16="http://schemas.microsoft.com/office/drawing/2014/main" id="{CDE6AA0F-6792-2842-9396-774386D31FE9}"/>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7" name="AutoShape 16">
              <a:extLst>
                <a:ext uri="{FF2B5EF4-FFF2-40B4-BE49-F238E27FC236}">
                  <a16:creationId xmlns:a16="http://schemas.microsoft.com/office/drawing/2014/main" id="{FE29C1A0-D1BE-E14A-AD99-BE927ACCB753}"/>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19">
              <a:extLst>
                <a:ext uri="{FF2B5EF4-FFF2-40B4-BE49-F238E27FC236}">
                  <a16:creationId xmlns:a16="http://schemas.microsoft.com/office/drawing/2014/main" id="{4A6763BB-A768-314E-9270-8E01E486EC15}"/>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39" name="Freeform 19">
            <a:extLst>
              <a:ext uri="{FF2B5EF4-FFF2-40B4-BE49-F238E27FC236}">
                <a16:creationId xmlns:a16="http://schemas.microsoft.com/office/drawing/2014/main" id="{EF6883D9-F439-D243-8EDF-4252A5AFCA2B}"/>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4340" name="Picture 17">
            <a:extLst>
              <a:ext uri="{FF2B5EF4-FFF2-40B4-BE49-F238E27FC236}">
                <a16:creationId xmlns:a16="http://schemas.microsoft.com/office/drawing/2014/main" id="{2AF73DC3-9C23-3348-9475-AA9778023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3" y="1743075"/>
            <a:ext cx="3205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EFCE80E9-9E3C-1B47-9F55-04F031481514}"/>
              </a:ext>
            </a:extLst>
          </p:cNvPr>
          <p:cNvSpPr txBox="1">
            <a:spLocks/>
          </p:cNvSpPr>
          <p:nvPr/>
        </p:nvSpPr>
        <p:spPr>
          <a:xfrm>
            <a:off x="0" y="93663"/>
            <a:ext cx="9144000" cy="539750"/>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400" b="1" spc="50" dirty="0">
              <a:ln w="11430">
                <a:solidFill>
                  <a:schemeClr val="tx1"/>
                </a:solidFill>
              </a:ln>
              <a:solidFill>
                <a:srgbClr val="002060"/>
              </a:solidFill>
              <a:effectLst/>
              <a:cs typeface="Arial" charset="0"/>
            </a:endParaRPr>
          </a:p>
        </p:txBody>
      </p:sp>
      <p:sp>
        <p:nvSpPr>
          <p:cNvPr id="14342" name="Прямокутник 2">
            <a:extLst>
              <a:ext uri="{FF2B5EF4-FFF2-40B4-BE49-F238E27FC236}">
                <a16:creationId xmlns:a16="http://schemas.microsoft.com/office/drawing/2014/main" id="{F5A71DAA-911E-484A-B4DB-66C3CCC03598}"/>
              </a:ext>
            </a:extLst>
          </p:cNvPr>
          <p:cNvSpPr>
            <a:spLocks noChangeArrowheads="1"/>
          </p:cNvSpPr>
          <p:nvPr/>
        </p:nvSpPr>
        <p:spPr bwMode="auto">
          <a:xfrm>
            <a:off x="39688" y="696913"/>
            <a:ext cx="44323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buFont typeface="Wingdings 2" pitchFamily="2" charset="2"/>
              <a:buNone/>
            </a:pPr>
            <a:r>
              <a:rPr lang="en-GB" altLang="uk-UA" sz="1500" b="1" dirty="0">
                <a:solidFill>
                  <a:srgbClr val="603B14"/>
                </a:solidFill>
                <a:latin typeface="Times New Roman" panose="02020603050405020304" pitchFamily="18" charset="0"/>
                <a:cs typeface="Times New Roman" panose="02020603050405020304" pitchFamily="18" charset="0"/>
              </a:rPr>
              <a:t>PERSON WITH SPECIAL EDUCATIONAL NEEDS </a:t>
            </a:r>
            <a:r>
              <a:rPr lang="uk-UA" altLang="uk-UA" sz="1500" dirty="0">
                <a:solidFill>
                  <a:srgbClr val="603B14"/>
                </a:solidFill>
                <a:latin typeface="Times New Roman" panose="02020603050405020304" pitchFamily="18" charset="0"/>
                <a:cs typeface="Times New Roman" panose="02020603050405020304" pitchFamily="18" charset="0"/>
              </a:rPr>
              <a:t>–</a:t>
            </a:r>
            <a:r>
              <a:rPr lang="en-GB" altLang="uk-UA" sz="1500" dirty="0">
                <a:solidFill>
                  <a:srgbClr val="603B14"/>
                </a:solidFill>
                <a:latin typeface="Times New Roman" panose="02020603050405020304" pitchFamily="18" charset="0"/>
                <a:cs typeface="Times New Roman" panose="02020603050405020304" pitchFamily="18" charset="0"/>
              </a:rPr>
              <a:t> an individual who needs additional permanent or temporary support in the process of studies in order to ensure her/his right to education</a:t>
            </a:r>
          </a:p>
          <a:p>
            <a:pPr>
              <a:buFont typeface="Wingdings 2" pitchFamily="2" charset="2"/>
              <a:buNone/>
            </a:pPr>
            <a:endParaRPr lang="uk-UA" altLang="uk-UA" sz="1500"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r>
              <a:rPr lang="en-GB" altLang="uk-UA" sz="1500" b="1" dirty="0">
                <a:solidFill>
                  <a:srgbClr val="603B14"/>
                </a:solidFill>
                <a:latin typeface="Times New Roman" panose="02020603050405020304" pitchFamily="18" charset="0"/>
                <a:cs typeface="Times New Roman" panose="02020603050405020304" pitchFamily="18" charset="0"/>
              </a:rPr>
              <a:t>WAR VETERAN </a:t>
            </a:r>
            <a:r>
              <a:rPr lang="uk-UA" altLang="uk-UA" sz="1500" dirty="0">
                <a:solidFill>
                  <a:srgbClr val="603B14"/>
                </a:solidFill>
                <a:latin typeface="Times New Roman" panose="02020603050405020304" pitchFamily="18" charset="0"/>
                <a:cs typeface="Times New Roman" panose="02020603050405020304" pitchFamily="18" charset="0"/>
              </a:rPr>
              <a:t>–</a:t>
            </a:r>
            <a:r>
              <a:rPr lang="en-GB" altLang="uk-UA" sz="1500" dirty="0">
                <a:solidFill>
                  <a:srgbClr val="603B14"/>
                </a:solidFill>
                <a:latin typeface="Times New Roman" panose="02020603050405020304" pitchFamily="18" charset="0"/>
                <a:cs typeface="Times New Roman" panose="02020603050405020304" pitchFamily="18" charset="0"/>
              </a:rPr>
              <a:t> a person who has participated in hostilities to defend the Motherland or in fighting operations on the territory of other states. The war veterans include combatants, persons with disabilities due to the war, and participants in the war</a:t>
            </a:r>
          </a:p>
          <a:p>
            <a:pPr eaLnBrk="1" hangingPunct="1">
              <a:spcBef>
                <a:spcPct val="0"/>
              </a:spcBef>
              <a:buClrTx/>
              <a:buSzTx/>
              <a:buFont typeface="Wingdings 2" pitchFamily="2" charset="2"/>
              <a:buNone/>
            </a:pPr>
            <a:endParaRPr lang="en-GB" altLang="uk-UA" sz="1500"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r>
              <a:rPr lang="en-US" altLang="uk-UA" sz="1500" b="1" dirty="0">
                <a:solidFill>
                  <a:srgbClr val="603B14"/>
                </a:solidFill>
                <a:latin typeface="Times New Roman" panose="02020603050405020304" pitchFamily="18" charset="0"/>
                <a:cs typeface="Times New Roman" panose="02020603050405020304" pitchFamily="18" charset="0"/>
              </a:rPr>
              <a:t>DEPENDENCE</a:t>
            </a:r>
            <a:r>
              <a:rPr lang="en-US" altLang="uk-UA" sz="1500" dirty="0">
                <a:solidFill>
                  <a:srgbClr val="603B14"/>
                </a:solidFill>
                <a:latin typeface="Times New Roman" panose="02020603050405020304" pitchFamily="18" charset="0"/>
                <a:cs typeface="Times New Roman" panose="02020603050405020304" pitchFamily="18" charset="0"/>
              </a:rPr>
              <a:t> is a complex of physiological, behavioral and cognitive phenomena, among which the behavior associated with the use of a psychoactive substance receives a significant advantage over other forms of behavior that were characteristic of a given person (</a:t>
            </a:r>
            <a:r>
              <a:rPr lang="en-US" altLang="uk-UA" sz="1500" i="1" dirty="0">
                <a:solidFill>
                  <a:srgbClr val="603B14"/>
                </a:solidFill>
                <a:latin typeface="Times New Roman" panose="02020603050405020304" pitchFamily="18" charset="0"/>
                <a:cs typeface="Times New Roman" panose="02020603050405020304" pitchFamily="18" charset="0"/>
              </a:rPr>
              <a:t>International Classification of Diseases ICD-10</a:t>
            </a:r>
            <a:r>
              <a:rPr lang="en-US" altLang="uk-UA" sz="1500" dirty="0">
                <a:solidFill>
                  <a:srgbClr val="603B14"/>
                </a:solidFill>
                <a:latin typeface="Times New Roman" panose="02020603050405020304" pitchFamily="18" charset="0"/>
                <a:cs typeface="Times New Roman" panose="02020603050405020304" pitchFamily="18" charset="0"/>
              </a:rPr>
              <a:t>) </a:t>
            </a:r>
          </a:p>
          <a:p>
            <a:pPr eaLnBrk="1" hangingPunct="1">
              <a:spcBef>
                <a:spcPct val="0"/>
              </a:spcBef>
              <a:buClrTx/>
              <a:buSzTx/>
              <a:buFont typeface="Wingdings 2" pitchFamily="2" charset="2"/>
              <a:buNone/>
            </a:pPr>
            <a:endParaRPr lang="en-GB" altLang="uk-UA" sz="1500"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r>
              <a:rPr lang="en-US" altLang="uk-UA" sz="1500" b="1" dirty="0">
                <a:solidFill>
                  <a:srgbClr val="603B14"/>
                </a:solidFill>
                <a:latin typeface="Times New Roman" panose="02020603050405020304" pitchFamily="18" charset="0"/>
                <a:cs typeface="Times New Roman" panose="02020603050405020304" pitchFamily="18" charset="0"/>
              </a:rPr>
              <a:t>HUMAN IN DIFFICULT LIFE CIRCUMSTANCES </a:t>
            </a:r>
            <a:r>
              <a:rPr lang="uk-UA" altLang="uk-UA" sz="1500" dirty="0">
                <a:solidFill>
                  <a:srgbClr val="603B14"/>
                </a:solidFill>
                <a:latin typeface="Times New Roman" panose="02020603050405020304" pitchFamily="18" charset="0"/>
                <a:cs typeface="Times New Roman" panose="02020603050405020304" pitchFamily="18" charset="0"/>
              </a:rPr>
              <a:t>–</a:t>
            </a:r>
            <a:r>
              <a:rPr lang="uk-UA" altLang="uk-UA" sz="1500" b="1" dirty="0">
                <a:solidFill>
                  <a:srgbClr val="603B14"/>
                </a:solidFill>
                <a:latin typeface="Times New Roman" panose="02020603050405020304" pitchFamily="18" charset="0"/>
                <a:cs typeface="Times New Roman" panose="02020603050405020304" pitchFamily="18" charset="0"/>
              </a:rPr>
              <a:t> </a:t>
            </a:r>
            <a:r>
              <a:rPr lang="en-US" altLang="uk-UA" sz="1500" dirty="0">
                <a:latin typeface="Times New Roman" panose="02020603050405020304" pitchFamily="18" charset="0"/>
                <a:cs typeface="Times New Roman" panose="02020603050405020304" pitchFamily="18" charset="0"/>
              </a:rPr>
              <a:t>a person in the circumstances that adversely affect life, health and his/her development, which a person cannot overcome independently (</a:t>
            </a:r>
            <a:r>
              <a:rPr lang="en-US" altLang="uk-UA" sz="1500" i="1" dirty="0">
                <a:latin typeface="Times New Roman" panose="02020603050405020304" pitchFamily="18" charset="0"/>
                <a:cs typeface="Times New Roman" panose="02020603050405020304" pitchFamily="18" charset="0"/>
              </a:rPr>
              <a:t>The Law “On Social Services” of 17.01.2019</a:t>
            </a:r>
            <a:r>
              <a:rPr lang="en-US" altLang="uk-UA" sz="1500" dirty="0">
                <a:latin typeface="Times New Roman" panose="02020603050405020304" pitchFamily="18" charset="0"/>
                <a:cs typeface="Times New Roman" panose="02020603050405020304" pitchFamily="18" charset="0"/>
              </a:rPr>
              <a:t>)</a:t>
            </a:r>
            <a:endParaRPr lang="uk-UA" altLang="uk-UA" sz="1500"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uk-UA" altLang="uk-UA" sz="1500" b="1" dirty="0">
                <a:solidFill>
                  <a:srgbClr val="603B14"/>
                </a:solidFill>
                <a:latin typeface="Times New Roman" panose="02020603050405020304" pitchFamily="18" charset="0"/>
                <a:cs typeface="Times New Roman" panose="02020603050405020304" pitchFamily="18" charset="0"/>
              </a:rPr>
              <a:t>    </a:t>
            </a:r>
            <a:r>
              <a:rPr lang="en-US" altLang="uk-UA" sz="1500" b="1" dirty="0">
                <a:solidFill>
                  <a:srgbClr val="603B14"/>
                </a:solidFill>
                <a:latin typeface="Times New Roman" panose="02020603050405020304" pitchFamily="18" charset="0"/>
                <a:cs typeface="Times New Roman" panose="02020603050405020304" pitchFamily="18" charset="0"/>
              </a:rPr>
              <a:t> </a:t>
            </a:r>
            <a:endParaRPr lang="uk-UA" altLang="uk-UA" sz="1500" dirty="0">
              <a:solidFill>
                <a:schemeClr val="tx1"/>
              </a:solidFill>
              <a:latin typeface="Times New Roman" panose="02020603050405020304" pitchFamily="18" charset="0"/>
              <a:cs typeface="Times New Roman" panose="02020603050405020304" pitchFamily="18" charset="0"/>
            </a:endParaRPr>
          </a:p>
        </p:txBody>
      </p:sp>
      <p:sp>
        <p:nvSpPr>
          <p:cNvPr id="14343" name="Прямокутник 15">
            <a:extLst>
              <a:ext uri="{FF2B5EF4-FFF2-40B4-BE49-F238E27FC236}">
                <a16:creationId xmlns:a16="http://schemas.microsoft.com/office/drawing/2014/main" id="{865A1E20-FB88-3048-9D1F-8FDC134EB5C9}"/>
              </a:ext>
            </a:extLst>
          </p:cNvPr>
          <p:cNvSpPr>
            <a:spLocks noChangeArrowheads="1"/>
          </p:cNvSpPr>
          <p:nvPr/>
        </p:nvSpPr>
        <p:spPr bwMode="auto">
          <a:xfrm>
            <a:off x="4471988" y="696913"/>
            <a:ext cx="456723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eaLnBrk="1" hangingPunct="1">
              <a:spcBef>
                <a:spcPct val="0"/>
              </a:spcBef>
              <a:buClrTx/>
              <a:buSzTx/>
              <a:buFont typeface="Wingdings 2" pitchFamily="2" charset="2"/>
              <a:buNone/>
            </a:pPr>
            <a:endParaRPr lang="en-GB" altLang="uk-UA" sz="1700" b="1"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r>
              <a:rPr lang="en-GB" altLang="uk-UA" sz="1500" b="1" dirty="0">
                <a:solidFill>
                  <a:srgbClr val="603B14"/>
                </a:solidFill>
                <a:latin typeface="Times New Roman" panose="02020603050405020304" pitchFamily="18" charset="0"/>
                <a:cs typeface="Times New Roman" panose="02020603050405020304" pitchFamily="18" charset="0"/>
              </a:rPr>
              <a:t>INCLUSIVE EDUCATION POLICY  </a:t>
            </a:r>
            <a:r>
              <a:rPr lang="uk-UA" altLang="uk-UA" sz="1500" dirty="0">
                <a:solidFill>
                  <a:srgbClr val="603B14"/>
                </a:solidFill>
                <a:latin typeface="Times New Roman" panose="02020603050405020304" pitchFamily="18" charset="0"/>
                <a:cs typeface="Times New Roman" panose="02020603050405020304" pitchFamily="18" charset="0"/>
              </a:rPr>
              <a:t>–</a:t>
            </a:r>
            <a:r>
              <a:rPr lang="en-GB" altLang="uk-UA" sz="1500" dirty="0">
                <a:solidFill>
                  <a:srgbClr val="603B14"/>
                </a:solidFill>
                <a:latin typeface="Times New Roman" panose="02020603050405020304" pitchFamily="18" charset="0"/>
                <a:cs typeface="Times New Roman" panose="02020603050405020304" pitchFamily="18" charset="0"/>
              </a:rPr>
              <a:t> purposeful activities at the international, national, regional and local levels associated with the adoption of responsible decisions, i.e.,  laws, regulations, orders and procedures in the field of inclusive education</a:t>
            </a:r>
          </a:p>
          <a:p>
            <a:pPr eaLnBrk="1" hangingPunct="1">
              <a:spcBef>
                <a:spcPct val="0"/>
              </a:spcBef>
              <a:buClrTx/>
              <a:buSzTx/>
              <a:buFont typeface="Wingdings 2" pitchFamily="2" charset="2"/>
              <a:buNone/>
            </a:pPr>
            <a:endParaRPr lang="en-US" altLang="uk-UA" sz="1500" b="1"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r>
              <a:rPr lang="en-GB" altLang="uk-UA" sz="1500" b="1" dirty="0">
                <a:solidFill>
                  <a:srgbClr val="603B14"/>
                </a:solidFill>
                <a:latin typeface="Times New Roman" panose="02020603050405020304" pitchFamily="18" charset="0"/>
                <a:cs typeface="Times New Roman" panose="02020603050405020304" pitchFamily="18" charset="0"/>
              </a:rPr>
              <a:t>SOCIAL INCLUSION </a:t>
            </a:r>
            <a:r>
              <a:rPr lang="uk-UA" altLang="uk-UA" sz="1500" dirty="0">
                <a:solidFill>
                  <a:srgbClr val="603B14"/>
                </a:solidFill>
                <a:latin typeface="Times New Roman" panose="02020603050405020304" pitchFamily="18" charset="0"/>
                <a:cs typeface="Times New Roman" panose="02020603050405020304" pitchFamily="18" charset="0"/>
              </a:rPr>
              <a:t>–</a:t>
            </a:r>
            <a:r>
              <a:rPr lang="uk-UA" altLang="uk-UA" sz="1500" dirty="0">
                <a:latin typeface="Times New Roman" panose="02020603050405020304" pitchFamily="18" charset="0"/>
                <a:cs typeface="Times New Roman" panose="02020603050405020304" pitchFamily="18" charset="0"/>
              </a:rPr>
              <a:t> </a:t>
            </a:r>
            <a:r>
              <a:rPr lang="en-GB" altLang="uk-UA" sz="1500" dirty="0">
                <a:solidFill>
                  <a:srgbClr val="603B14"/>
                </a:solidFill>
                <a:latin typeface="Times New Roman" panose="02020603050405020304" pitchFamily="18" charset="0"/>
                <a:cs typeface="Times New Roman" panose="02020603050405020304" pitchFamily="18" charset="0"/>
              </a:rPr>
              <a:t>a process aimed at providing vulnerable individuals and groups with the opportunities and resources needed to fully participate in social, economic and cultural life and to enjoy a standard of living and wellness in line with the quality of life standards</a:t>
            </a:r>
            <a:endParaRPr lang="uk-UA" altLang="uk-UA" sz="1500"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endParaRPr lang="uk-UA" altLang="uk-UA" sz="1500" b="1"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r>
              <a:rPr lang="en-GB" altLang="uk-UA" sz="1500" b="1" dirty="0">
                <a:solidFill>
                  <a:srgbClr val="603B14"/>
                </a:solidFill>
                <a:latin typeface="Times New Roman" panose="02020603050405020304" pitchFamily="18" charset="0"/>
                <a:cs typeface="Times New Roman" panose="02020603050405020304" pitchFamily="18" charset="0"/>
              </a:rPr>
              <a:t>INCLUSIVE</a:t>
            </a:r>
            <a:r>
              <a:rPr lang="uk-UA" altLang="uk-UA" sz="1500" b="1" dirty="0">
                <a:solidFill>
                  <a:srgbClr val="603B14"/>
                </a:solidFill>
                <a:latin typeface="Times New Roman" panose="02020603050405020304" pitchFamily="18" charset="0"/>
                <a:cs typeface="Times New Roman" panose="02020603050405020304" pitchFamily="18" charset="0"/>
              </a:rPr>
              <a:t>, </a:t>
            </a:r>
            <a:r>
              <a:rPr lang="en-US" altLang="uk-UA" sz="1500" b="1" dirty="0">
                <a:solidFill>
                  <a:srgbClr val="603B14"/>
                </a:solidFill>
                <a:latin typeface="Times New Roman" panose="02020603050405020304" pitchFamily="18" charset="0"/>
                <a:cs typeface="Times New Roman" panose="02020603050405020304" pitchFamily="18" charset="0"/>
              </a:rPr>
              <a:t>ACCESSIBLE, </a:t>
            </a:r>
            <a:r>
              <a:rPr lang="en-GB" altLang="uk-UA" sz="1500" b="1" dirty="0">
                <a:solidFill>
                  <a:srgbClr val="603B14"/>
                </a:solidFill>
                <a:latin typeface="Times New Roman" panose="02020603050405020304" pitchFamily="18" charset="0"/>
                <a:cs typeface="Times New Roman" panose="02020603050405020304" pitchFamily="18" charset="0"/>
              </a:rPr>
              <a:t>HEALTHY</a:t>
            </a:r>
            <a:r>
              <a:rPr lang="uk-UA" altLang="uk-UA" sz="1500" b="1" dirty="0">
                <a:solidFill>
                  <a:srgbClr val="603B14"/>
                </a:solidFill>
                <a:latin typeface="Times New Roman" panose="02020603050405020304" pitchFamily="18" charset="0"/>
                <a:cs typeface="Times New Roman" panose="02020603050405020304" pitchFamily="18" charset="0"/>
              </a:rPr>
              <a:t> </a:t>
            </a:r>
            <a:r>
              <a:rPr lang="en-GB" altLang="uk-UA" sz="1500" b="1" dirty="0">
                <a:solidFill>
                  <a:srgbClr val="603B14"/>
                </a:solidFill>
                <a:latin typeface="Times New Roman" panose="02020603050405020304" pitchFamily="18" charset="0"/>
                <a:cs typeface="Times New Roman" panose="02020603050405020304" pitchFamily="18" charset="0"/>
              </a:rPr>
              <a:t>EDUCATIONAL ENVIRONMENT </a:t>
            </a:r>
            <a:r>
              <a:rPr lang="en-GB" altLang="uk-UA" sz="1500" dirty="0">
                <a:solidFill>
                  <a:srgbClr val="603B14"/>
                </a:solidFill>
                <a:latin typeface="Times New Roman" panose="02020603050405020304" pitchFamily="18" charset="0"/>
                <a:cs typeface="Times New Roman" panose="02020603050405020304" pitchFamily="18" charset="0"/>
              </a:rPr>
              <a:t>- a set of conditions, methods and means of their implementation for joint training, educational activities and development of education applicants, based on their needs and capabilities</a:t>
            </a:r>
            <a:endParaRPr lang="uk-UA" altLang="uk-UA" sz="1500"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endParaRPr lang="en-GB" altLang="uk-UA" sz="1500" b="1"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r>
              <a:rPr lang="en-GB" altLang="uk-UA" sz="1500" b="1" dirty="0">
                <a:solidFill>
                  <a:srgbClr val="603B14"/>
                </a:solidFill>
                <a:latin typeface="Times New Roman" panose="02020603050405020304" pitchFamily="18" charset="0"/>
                <a:cs typeface="Times New Roman" panose="02020603050405020304" pitchFamily="18" charset="0"/>
              </a:rPr>
              <a:t>INCLUSIVE</a:t>
            </a:r>
            <a:r>
              <a:rPr lang="uk-UA" altLang="uk-UA" sz="1500" b="1" dirty="0">
                <a:solidFill>
                  <a:srgbClr val="603B14"/>
                </a:solidFill>
                <a:latin typeface="Times New Roman" panose="02020603050405020304" pitchFamily="18" charset="0"/>
                <a:cs typeface="Times New Roman" panose="02020603050405020304" pitchFamily="18" charset="0"/>
              </a:rPr>
              <a:t>, </a:t>
            </a:r>
            <a:r>
              <a:rPr lang="en-US" altLang="uk-UA" sz="1500" b="1" dirty="0">
                <a:solidFill>
                  <a:srgbClr val="603B14"/>
                </a:solidFill>
                <a:latin typeface="Times New Roman" panose="02020603050405020304" pitchFamily="18" charset="0"/>
                <a:cs typeface="Times New Roman" panose="02020603050405020304" pitchFamily="18" charset="0"/>
              </a:rPr>
              <a:t>ACCESSIBLE, </a:t>
            </a:r>
            <a:r>
              <a:rPr lang="en-GB" altLang="uk-UA" sz="1500" b="1" dirty="0">
                <a:solidFill>
                  <a:srgbClr val="603B14"/>
                </a:solidFill>
                <a:latin typeface="Times New Roman" panose="02020603050405020304" pitchFamily="18" charset="0"/>
                <a:cs typeface="Times New Roman" panose="02020603050405020304" pitchFamily="18" charset="0"/>
              </a:rPr>
              <a:t>HEALTHY</a:t>
            </a:r>
            <a:r>
              <a:rPr lang="uk-UA" altLang="uk-UA" sz="1500" b="1" dirty="0">
                <a:solidFill>
                  <a:srgbClr val="603B14"/>
                </a:solidFill>
                <a:latin typeface="Times New Roman" panose="02020603050405020304" pitchFamily="18" charset="0"/>
                <a:cs typeface="Times New Roman" panose="02020603050405020304" pitchFamily="18" charset="0"/>
              </a:rPr>
              <a:t> </a:t>
            </a:r>
            <a:r>
              <a:rPr lang="en-US" altLang="uk-UA" sz="1500" b="1" dirty="0">
                <a:solidFill>
                  <a:srgbClr val="603B14"/>
                </a:solidFill>
                <a:latin typeface="Times New Roman" panose="02020603050405020304" pitchFamily="18" charset="0"/>
                <a:cs typeface="Times New Roman" panose="02020603050405020304" pitchFamily="18" charset="0"/>
              </a:rPr>
              <a:t>UNIVERSITY   </a:t>
            </a:r>
            <a:endParaRPr lang="en-GB" altLang="uk-UA" sz="1500" dirty="0">
              <a:solidFill>
                <a:srgbClr val="603B14"/>
              </a:solidFill>
              <a:latin typeface="Times New Roman" panose="02020603050405020304" pitchFamily="18" charset="0"/>
              <a:cs typeface="Times New Roman" panose="02020603050405020304" pitchFamily="18" charset="0"/>
            </a:endParaRPr>
          </a:p>
          <a:p>
            <a:pPr eaLnBrk="1" hangingPunct="1">
              <a:spcBef>
                <a:spcPct val="0"/>
              </a:spcBef>
              <a:buClrTx/>
              <a:buSzTx/>
              <a:buFont typeface="Wingdings 2" pitchFamily="2" charset="2"/>
              <a:buNone/>
            </a:pPr>
            <a:endParaRPr lang="en-US" altLang="uk-UA" sz="1700" b="1" dirty="0">
              <a:solidFill>
                <a:srgbClr val="603B14"/>
              </a:solidFill>
              <a:latin typeface="Times New Roman" panose="02020603050405020304" pitchFamily="18" charset="0"/>
              <a:cs typeface="Times New Roman" panose="02020603050405020304" pitchFamily="18" charset="0"/>
            </a:endParaRPr>
          </a:p>
        </p:txBody>
      </p:sp>
      <p:sp>
        <p:nvSpPr>
          <p:cNvPr id="13" name="Прямокутник 12">
            <a:extLst>
              <a:ext uri="{FF2B5EF4-FFF2-40B4-BE49-F238E27FC236}">
                <a16:creationId xmlns:a16="http://schemas.microsoft.com/office/drawing/2014/main" id="{3B219B38-4D31-184F-A94F-A21193B3D9C7}"/>
              </a:ext>
            </a:extLst>
          </p:cNvPr>
          <p:cNvSpPr/>
          <p:nvPr/>
        </p:nvSpPr>
        <p:spPr>
          <a:xfrm>
            <a:off x="3218883" y="195459"/>
            <a:ext cx="3138423" cy="369332"/>
          </a:xfrm>
          <a:prstGeom prst="rect">
            <a:avLst/>
          </a:prstGeom>
        </p:spPr>
        <p:txBody>
          <a:bodyPr wrap="none">
            <a:spAutoFit/>
          </a:bodyPr>
          <a:lstStyle/>
          <a:p>
            <a:pPr algn="ctr" eaLnBrk="1" hangingPunct="1">
              <a:defRPr/>
            </a:pP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DEFINING KEY NOTIONS</a:t>
            </a:r>
            <a:endPar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3C0B7F29-BCCC-EE45-BAC0-7102336E75FE}"/>
              </a:ext>
            </a:extLst>
          </p:cNvPr>
          <p:cNvCxnSpPr/>
          <p:nvPr/>
        </p:nvCxnSpPr>
        <p:spPr>
          <a:xfrm>
            <a:off x="5955028" y="5934765"/>
            <a:ext cx="1045150" cy="0"/>
          </a:xfrm>
          <a:prstGeom prst="straightConnector1">
            <a:avLst/>
          </a:prstGeom>
          <a:ln w="38100">
            <a:miter lim="800000"/>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4E8E72-BB10-7B4E-AB30-43E4C405BF84}"/>
              </a:ext>
            </a:extLst>
          </p:cNvPr>
          <p:cNvSpPr>
            <a:spLocks noGrp="1"/>
          </p:cNvSpPr>
          <p:nvPr>
            <p:ph type="title"/>
          </p:nvPr>
        </p:nvSpPr>
        <p:spPr>
          <a:xfrm>
            <a:off x="290945" y="235527"/>
            <a:ext cx="8686800" cy="576000"/>
          </a:xfrm>
        </p:spPr>
        <p:txBody>
          <a:bodyPr/>
          <a:lstStyle/>
          <a:p>
            <a:pPr algn="ctr">
              <a:defRPr/>
            </a:pPr>
            <a:r>
              <a:rPr lang="en-US"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The CONCEPT OF A HEALTHY UNIVERSITY</a:t>
            </a:r>
            <a:endParaRPr lang="uk-UA" sz="18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14339" name="Місце для вмісту 8">
            <a:extLst>
              <a:ext uri="{FF2B5EF4-FFF2-40B4-BE49-F238E27FC236}">
                <a16:creationId xmlns:a16="http://schemas.microsoft.com/office/drawing/2014/main" id="{EDF79452-9122-A148-9094-7C67D1A0BCA0}"/>
              </a:ext>
            </a:extLst>
          </p:cNvPr>
          <p:cNvPicPr>
            <a:picLocks noGrp="1" noChangeAspect="1" noChangeArrowheads="1"/>
          </p:cNvPicPr>
          <p:nvPr>
            <p:ph idx="1"/>
          </p:nvPr>
        </p:nvPicPr>
        <p:blipFill>
          <a:blip r:embed="rId2"/>
          <a:srcRect/>
          <a:stretch>
            <a:fillRect/>
          </a:stretch>
        </p:blipFill>
        <p:spPr>
          <a:xfrm>
            <a:off x="201613" y="1845642"/>
            <a:ext cx="3833812" cy="2900363"/>
          </a:xfrm>
          <a:effectLst>
            <a:outerShdw blurRad="292100" dist="139700" dir="2700000" algn="tl" rotWithShape="0">
              <a:srgbClr val="333333">
                <a:alpha val="65000"/>
              </a:srgbClr>
            </a:outerShdw>
          </a:effectLst>
        </p:spPr>
      </p:pic>
      <p:sp>
        <p:nvSpPr>
          <p:cNvPr id="15364" name="Прямоугольник 3">
            <a:extLst>
              <a:ext uri="{FF2B5EF4-FFF2-40B4-BE49-F238E27FC236}">
                <a16:creationId xmlns:a16="http://schemas.microsoft.com/office/drawing/2014/main" id="{372F2B61-063F-184C-9D52-3678893D2CE2}"/>
              </a:ext>
            </a:extLst>
          </p:cNvPr>
          <p:cNvSpPr>
            <a:spLocks noChangeArrowheads="1"/>
          </p:cNvSpPr>
          <p:nvPr/>
        </p:nvSpPr>
        <p:spPr bwMode="auto">
          <a:xfrm>
            <a:off x="3935413" y="3717925"/>
            <a:ext cx="54721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uk-UA" altLang="uk-UA" sz="1800">
                <a:solidFill>
                  <a:schemeClr val="tx1"/>
                </a:solidFill>
                <a:latin typeface="Arial" panose="020B0604020202020204" pitchFamily="34" charset="0"/>
              </a:rPr>
              <a:t>-	</a:t>
            </a:r>
          </a:p>
          <a:p>
            <a:pPr>
              <a:spcBef>
                <a:spcPct val="0"/>
              </a:spcBef>
              <a:buClrTx/>
              <a:buSzTx/>
              <a:buFontTx/>
              <a:buNone/>
            </a:pPr>
            <a:r>
              <a:rPr lang="uk-UA" altLang="uk-UA" sz="1800">
                <a:solidFill>
                  <a:schemeClr val="tx1"/>
                </a:solidFill>
                <a:latin typeface="Arial" panose="020B0604020202020204" pitchFamily="34" charset="0"/>
              </a:rPr>
              <a:t>-	</a:t>
            </a:r>
          </a:p>
          <a:p>
            <a:pPr>
              <a:spcBef>
                <a:spcPct val="0"/>
              </a:spcBef>
              <a:buClrTx/>
              <a:buSzTx/>
              <a:buFontTx/>
              <a:buNone/>
            </a:pPr>
            <a:endParaRPr lang="uk-UA" altLang="uk-UA" sz="1800">
              <a:solidFill>
                <a:schemeClr val="tx1"/>
              </a:solidFill>
              <a:latin typeface="Arial" panose="020B0604020202020204" pitchFamily="34" charset="0"/>
            </a:endParaRPr>
          </a:p>
          <a:p>
            <a:pPr>
              <a:spcBef>
                <a:spcPct val="0"/>
              </a:spcBef>
              <a:buClrTx/>
              <a:buSzTx/>
              <a:buFontTx/>
              <a:buNone/>
            </a:pPr>
            <a:endParaRPr lang="uk-UA" altLang="uk-UA" sz="1800">
              <a:solidFill>
                <a:schemeClr val="tx1"/>
              </a:solidFill>
              <a:latin typeface="Arial" panose="020B0604020202020204" pitchFamily="34" charset="0"/>
            </a:endParaRPr>
          </a:p>
          <a:p>
            <a:pPr>
              <a:spcBef>
                <a:spcPct val="0"/>
              </a:spcBef>
              <a:buClrTx/>
              <a:buSzTx/>
              <a:buFontTx/>
              <a:buNone/>
            </a:pPr>
            <a:r>
              <a:rPr lang="uk-UA" altLang="uk-UA" sz="1800">
                <a:solidFill>
                  <a:schemeClr val="tx1"/>
                </a:solidFill>
                <a:latin typeface="Arial" panose="020B0604020202020204" pitchFamily="34" charset="0"/>
              </a:rPr>
              <a:t>-	</a:t>
            </a:r>
          </a:p>
          <a:p>
            <a:pPr>
              <a:spcBef>
                <a:spcPct val="0"/>
              </a:spcBef>
              <a:buClrTx/>
              <a:buSzTx/>
              <a:buFontTx/>
              <a:buNone/>
            </a:pPr>
            <a:r>
              <a:rPr lang="uk-UA" altLang="uk-UA" sz="1800">
                <a:solidFill>
                  <a:schemeClr val="tx1"/>
                </a:solidFill>
                <a:latin typeface="Arial" panose="020B0604020202020204" pitchFamily="34" charset="0"/>
              </a:rPr>
              <a:t>-	</a:t>
            </a:r>
          </a:p>
          <a:p>
            <a:pPr>
              <a:spcBef>
                <a:spcPct val="0"/>
              </a:spcBef>
              <a:buClrTx/>
              <a:buSzTx/>
              <a:buFontTx/>
              <a:buNone/>
            </a:pPr>
            <a:endParaRPr lang="uk-UA" altLang="uk-UA" sz="1800">
              <a:solidFill>
                <a:schemeClr val="tx1"/>
              </a:solidFill>
              <a:latin typeface="Arial" panose="020B0604020202020204" pitchFamily="34" charset="0"/>
            </a:endParaRPr>
          </a:p>
          <a:p>
            <a:pPr>
              <a:spcBef>
                <a:spcPct val="0"/>
              </a:spcBef>
              <a:buClrTx/>
              <a:buSzTx/>
              <a:buFontTx/>
              <a:buNone/>
            </a:pPr>
            <a:endParaRPr lang="uk-UA" altLang="uk-UA" sz="1800">
              <a:solidFill>
                <a:schemeClr val="tx1"/>
              </a:solidFill>
              <a:latin typeface="Arial" panose="020B0604020202020204" pitchFamily="34" charset="0"/>
            </a:endParaRPr>
          </a:p>
          <a:p>
            <a:pPr>
              <a:spcBef>
                <a:spcPct val="0"/>
              </a:spcBef>
              <a:buClrTx/>
              <a:buSzTx/>
              <a:buFontTx/>
              <a:buNone/>
            </a:pPr>
            <a:r>
              <a:rPr lang="uk-UA" altLang="uk-UA" sz="1800">
                <a:solidFill>
                  <a:schemeClr val="tx1"/>
                </a:solidFill>
                <a:latin typeface="Arial" panose="020B0604020202020204" pitchFamily="34" charset="0"/>
              </a:rPr>
              <a:t>-	</a:t>
            </a:r>
          </a:p>
          <a:p>
            <a:pPr>
              <a:spcBef>
                <a:spcPct val="0"/>
              </a:spcBef>
              <a:buClrTx/>
              <a:buSzTx/>
              <a:buFontTx/>
              <a:buNone/>
            </a:pPr>
            <a:endParaRPr lang="uk-UA" altLang="uk-UA" sz="1800">
              <a:solidFill>
                <a:schemeClr val="tx1"/>
              </a:solidFill>
              <a:latin typeface="Arial" panose="020B0604020202020204" pitchFamily="34" charset="0"/>
            </a:endParaRPr>
          </a:p>
          <a:p>
            <a:pPr>
              <a:spcBef>
                <a:spcPct val="0"/>
              </a:spcBef>
              <a:buClrTx/>
              <a:buSzTx/>
              <a:buFontTx/>
              <a:buNone/>
            </a:pPr>
            <a:r>
              <a:rPr lang="uk-UA" altLang="uk-UA" sz="1800">
                <a:solidFill>
                  <a:schemeClr val="tx1"/>
                </a:solidFill>
                <a:latin typeface="Arial" panose="020B0604020202020204" pitchFamily="34" charset="0"/>
              </a:rPr>
              <a:t>-	</a:t>
            </a:r>
          </a:p>
        </p:txBody>
      </p:sp>
      <p:sp>
        <p:nvSpPr>
          <p:cNvPr id="6" name="Прямоугольник 5">
            <a:extLst>
              <a:ext uri="{FF2B5EF4-FFF2-40B4-BE49-F238E27FC236}">
                <a16:creationId xmlns:a16="http://schemas.microsoft.com/office/drawing/2014/main" id="{203AEC5E-9B5F-824F-B34A-9DF70851AD37}"/>
              </a:ext>
            </a:extLst>
          </p:cNvPr>
          <p:cNvSpPr/>
          <p:nvPr/>
        </p:nvSpPr>
        <p:spPr>
          <a:xfrm>
            <a:off x="193675" y="990600"/>
            <a:ext cx="8756650" cy="5048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uk-UA" dirty="0"/>
          </a:p>
          <a:p>
            <a:pPr algn="ctr">
              <a:defRPr/>
            </a:pPr>
            <a:r>
              <a:rPr lang="en-US" dirty="0">
                <a:latin typeface="Times New Roman" panose="02020603050405020304" pitchFamily="18" charset="0"/>
                <a:cs typeface="Times New Roman" panose="02020603050405020304" pitchFamily="18" charset="0"/>
              </a:rPr>
              <a:t>Healthy policy of sustainable development at the University</a:t>
            </a:r>
            <a:endParaRPr lang="uk-UA" dirty="0">
              <a:latin typeface="Times New Roman" panose="02020603050405020304" pitchFamily="18" charset="0"/>
              <a:cs typeface="Times New Roman" panose="02020603050405020304" pitchFamily="18" charset="0"/>
            </a:endParaRPr>
          </a:p>
          <a:p>
            <a:pPr algn="ctr">
              <a:defRPr/>
            </a:pPr>
            <a:endParaRPr lang="uk-UA" dirty="0"/>
          </a:p>
        </p:txBody>
      </p:sp>
      <p:sp>
        <p:nvSpPr>
          <p:cNvPr id="7" name="Прямоугольник 6">
            <a:extLst>
              <a:ext uri="{FF2B5EF4-FFF2-40B4-BE49-F238E27FC236}">
                <a16:creationId xmlns:a16="http://schemas.microsoft.com/office/drawing/2014/main" id="{58C8066C-BFCB-F848-9151-1C575D8218AF}"/>
              </a:ext>
            </a:extLst>
          </p:cNvPr>
          <p:cNvSpPr/>
          <p:nvPr/>
        </p:nvSpPr>
        <p:spPr>
          <a:xfrm>
            <a:off x="4214189" y="1941254"/>
            <a:ext cx="4728197" cy="72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rPr>
              <a:t>Healthy working (academic, educational) environment</a:t>
            </a:r>
            <a:endParaRPr lang="uk-UA"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9ECA5B54-198E-4D42-A40A-0D2EBC3D506A}"/>
              </a:ext>
            </a:extLst>
          </p:cNvPr>
          <p:cNvSpPr/>
          <p:nvPr/>
        </p:nvSpPr>
        <p:spPr>
          <a:xfrm>
            <a:off x="4214189" y="2964381"/>
            <a:ext cx="4726800" cy="72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rPr>
              <a:t>Healthy personality, &amp; human and creative development of the involved</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individuals </a:t>
            </a:r>
            <a:endParaRPr lang="uk-UA"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C97B9A2B-B596-804C-930D-77A4CB52FD84}"/>
              </a:ext>
            </a:extLst>
          </p:cNvPr>
          <p:cNvSpPr/>
          <p:nvPr/>
        </p:nvSpPr>
        <p:spPr>
          <a:xfrm>
            <a:off x="4214189" y="3904282"/>
            <a:ext cx="4726800" cy="72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rPr>
              <a:t>Primary health care services to address the needs of students, faculty, &amp; support staff</a:t>
            </a:r>
            <a:endParaRPr lang="uk-UA"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00A44182-72B6-5445-804F-C6C7BC97F4E9}"/>
              </a:ext>
            </a:extLst>
          </p:cNvPr>
          <p:cNvSpPr/>
          <p:nvPr/>
        </p:nvSpPr>
        <p:spPr>
          <a:xfrm>
            <a:off x="169861" y="4898196"/>
            <a:ext cx="8809200" cy="503999"/>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rPr>
              <a:t>Healthy, safe, accessible physical environment</a:t>
            </a:r>
            <a:endParaRPr lang="uk-UA"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ABBDD90-3C29-4749-A7A0-9867A99036B7}"/>
              </a:ext>
            </a:extLst>
          </p:cNvPr>
          <p:cNvSpPr/>
          <p:nvPr/>
        </p:nvSpPr>
        <p:spPr>
          <a:xfrm>
            <a:off x="169862" y="5535094"/>
            <a:ext cx="8807883" cy="503999"/>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dirty="0">
                <a:latin typeface="Times New Roman" panose="02020603050405020304" pitchFamily="18" charset="0"/>
                <a:cs typeface="Times New Roman" panose="02020603050405020304" pitchFamily="18" charset="0"/>
              </a:rPr>
              <a:t>The wide academic community interest in the development &amp; promotion </a:t>
            </a:r>
            <a:r>
              <a:rPr lang="en-US">
                <a:latin typeface="Times New Roman" panose="02020603050405020304" pitchFamily="18" charset="0"/>
                <a:cs typeface="Times New Roman" panose="02020603050405020304" pitchFamily="18" charset="0"/>
              </a:rPr>
              <a:t>of health</a:t>
            </a:r>
            <a:endParaRPr lang="uk-UA"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EB4E8501-DC3D-7E40-9F1E-3FF7EC00BE24}"/>
              </a:ext>
            </a:extLst>
          </p:cNvPr>
          <p:cNvSpPr/>
          <p:nvPr/>
        </p:nvSpPr>
        <p:spPr>
          <a:xfrm>
            <a:off x="169862" y="6186488"/>
            <a:ext cx="8807883" cy="503999"/>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rPr>
              <a:t>The development of relations/partnerships with community</a:t>
            </a:r>
            <a:r>
              <a:rPr lang="uk-UA"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Группа 19">
            <a:extLst>
              <a:ext uri="{FF2B5EF4-FFF2-40B4-BE49-F238E27FC236}">
                <a16:creationId xmlns:a16="http://schemas.microsoft.com/office/drawing/2014/main" id="{6AB0E3AD-5C2B-2248-A95D-9D532BF96A8F}"/>
              </a:ext>
            </a:extLst>
          </p:cNvPr>
          <p:cNvGrpSpPr>
            <a:grpSpLocks/>
          </p:cNvGrpSpPr>
          <p:nvPr/>
        </p:nvGrpSpPr>
        <p:grpSpPr bwMode="auto">
          <a:xfrm>
            <a:off x="0" y="-9525"/>
            <a:ext cx="9144000" cy="6858000"/>
            <a:chOff x="0" y="-2"/>
            <a:chExt cx="17008" cy="12135"/>
          </a:xfrm>
        </p:grpSpPr>
        <p:sp>
          <p:nvSpPr>
            <p:cNvPr id="16392" name="Rectangle 14">
              <a:extLst>
                <a:ext uri="{FF2B5EF4-FFF2-40B4-BE49-F238E27FC236}">
                  <a16:creationId xmlns:a16="http://schemas.microsoft.com/office/drawing/2014/main" id="{B3314044-2C58-7A49-8BCA-21F189825FFE}"/>
                </a:ext>
              </a:extLst>
            </p:cNvPr>
            <p:cNvSpPr>
              <a:spLocks noChangeArrowheads="1"/>
            </p:cNvSpPr>
            <p:nvPr/>
          </p:nvSpPr>
          <p:spPr bwMode="auto">
            <a:xfrm>
              <a:off x="33"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6393" name="Freeform 15">
              <a:extLst>
                <a:ext uri="{FF2B5EF4-FFF2-40B4-BE49-F238E27FC236}">
                  <a16:creationId xmlns:a16="http://schemas.microsoft.com/office/drawing/2014/main" id="{E11160AB-761D-3B43-97C7-41BA9DCCF12D}"/>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4" name="AutoShape 16">
              <a:extLst>
                <a:ext uri="{FF2B5EF4-FFF2-40B4-BE49-F238E27FC236}">
                  <a16:creationId xmlns:a16="http://schemas.microsoft.com/office/drawing/2014/main" id="{535542A7-FF73-0849-987C-4BCCCE6DEF0E}"/>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5" name="Freeform 19">
              <a:extLst>
                <a:ext uri="{FF2B5EF4-FFF2-40B4-BE49-F238E27FC236}">
                  <a16:creationId xmlns:a16="http://schemas.microsoft.com/office/drawing/2014/main" id="{7A401865-5B94-5F4A-A882-ACA024EB2EDF}"/>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87" name="Freeform 19">
            <a:extLst>
              <a:ext uri="{FF2B5EF4-FFF2-40B4-BE49-F238E27FC236}">
                <a16:creationId xmlns:a16="http://schemas.microsoft.com/office/drawing/2014/main" id="{91BE5B0A-8541-C44F-B791-4F1779DB437F}"/>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6388" name="Picture 17">
            <a:extLst>
              <a:ext uri="{FF2B5EF4-FFF2-40B4-BE49-F238E27FC236}">
                <a16:creationId xmlns:a16="http://schemas.microsoft.com/office/drawing/2014/main" id="{0E040330-7BD6-3C44-9C96-A816E0A8F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3" y="1743075"/>
            <a:ext cx="32051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85224F25-AC9C-994C-B7F8-DEA463F44CC4}"/>
              </a:ext>
            </a:extLst>
          </p:cNvPr>
          <p:cNvSpPr txBox="1">
            <a:spLocks/>
          </p:cNvSpPr>
          <p:nvPr/>
        </p:nvSpPr>
        <p:spPr>
          <a:xfrm>
            <a:off x="-1588" y="93663"/>
            <a:ext cx="9144001" cy="736600"/>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400" b="1" spc="50" dirty="0">
              <a:ln w="11430">
                <a:solidFill>
                  <a:schemeClr val="tx1"/>
                </a:solidFill>
              </a:ln>
              <a:solidFill>
                <a:srgbClr val="002060"/>
              </a:solidFill>
              <a:effectLst/>
              <a:cs typeface="Arial" charset="0"/>
            </a:endParaRPr>
          </a:p>
        </p:txBody>
      </p:sp>
      <p:sp>
        <p:nvSpPr>
          <p:cNvPr id="13" name="Прямокутник 12">
            <a:extLst>
              <a:ext uri="{FF2B5EF4-FFF2-40B4-BE49-F238E27FC236}">
                <a16:creationId xmlns:a16="http://schemas.microsoft.com/office/drawing/2014/main" id="{2F30DFFC-C6BB-D341-B8F1-B1E6EE04A2B4}"/>
              </a:ext>
            </a:extLst>
          </p:cNvPr>
          <p:cNvSpPr/>
          <p:nvPr/>
        </p:nvSpPr>
        <p:spPr>
          <a:xfrm>
            <a:off x="1332649" y="94824"/>
            <a:ext cx="6449714" cy="646331"/>
          </a:xfrm>
          <a:prstGeom prst="rect">
            <a:avLst/>
          </a:prstGeom>
        </p:spPr>
        <p:txBody>
          <a:bodyPr wrap="none">
            <a:spAutoFit/>
          </a:bodyPr>
          <a:lstStyle/>
          <a:p>
            <a:pPr algn="ctr">
              <a:defRPr/>
            </a:pPr>
            <a:endParaRPr lang="en-US" alt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r>
              <a:rPr lang="en-US" alt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Adjust the Environment, but not the Person </a:t>
            </a:r>
            <a:endParaRPr lang="ru-RU" alt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16391" name="Picture 60" descr="Слайд1">
            <a:extLst>
              <a:ext uri="{FF2B5EF4-FFF2-40B4-BE49-F238E27FC236}">
                <a16:creationId xmlns:a16="http://schemas.microsoft.com/office/drawing/2014/main" id="{2E80D286-AC4D-C144-8631-564C53E48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31863"/>
            <a:ext cx="9126538" cy="58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Группа 19">
            <a:extLst>
              <a:ext uri="{FF2B5EF4-FFF2-40B4-BE49-F238E27FC236}">
                <a16:creationId xmlns:a16="http://schemas.microsoft.com/office/drawing/2014/main" id="{9B06F2CC-09F3-A146-AC8A-727A5040D77B}"/>
              </a:ext>
            </a:extLst>
          </p:cNvPr>
          <p:cNvGrpSpPr>
            <a:grpSpLocks/>
          </p:cNvGrpSpPr>
          <p:nvPr/>
        </p:nvGrpSpPr>
        <p:grpSpPr bwMode="auto">
          <a:xfrm>
            <a:off x="0" y="0"/>
            <a:ext cx="9144000" cy="6858000"/>
            <a:chOff x="-1" y="-1"/>
            <a:chExt cx="17009" cy="12135"/>
          </a:xfrm>
        </p:grpSpPr>
        <p:sp>
          <p:nvSpPr>
            <p:cNvPr id="17416" name="Rectangle 14">
              <a:extLst>
                <a:ext uri="{FF2B5EF4-FFF2-40B4-BE49-F238E27FC236}">
                  <a16:creationId xmlns:a16="http://schemas.microsoft.com/office/drawing/2014/main" id="{5A47B7B9-30CF-C24A-866D-1F180B437221}"/>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7417" name="Freeform 15">
              <a:extLst>
                <a:ext uri="{FF2B5EF4-FFF2-40B4-BE49-F238E27FC236}">
                  <a16:creationId xmlns:a16="http://schemas.microsoft.com/office/drawing/2014/main" id="{6E993532-C305-6B47-9C0F-218B1D0C81EB}"/>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8" name="AutoShape 16">
              <a:extLst>
                <a:ext uri="{FF2B5EF4-FFF2-40B4-BE49-F238E27FC236}">
                  <a16:creationId xmlns:a16="http://schemas.microsoft.com/office/drawing/2014/main" id="{8EA55A36-9248-DD46-BB26-79B3593E11C6}"/>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19">
              <a:extLst>
                <a:ext uri="{FF2B5EF4-FFF2-40B4-BE49-F238E27FC236}">
                  <a16:creationId xmlns:a16="http://schemas.microsoft.com/office/drawing/2014/main" id="{F247E188-3DB0-BD49-99D6-EABE86FFAA30}"/>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11" name="Freeform 19">
            <a:extLst>
              <a:ext uri="{FF2B5EF4-FFF2-40B4-BE49-F238E27FC236}">
                <a16:creationId xmlns:a16="http://schemas.microsoft.com/office/drawing/2014/main" id="{A4DFE5FB-17C1-E64B-A750-0678843D731A}"/>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7412" name="Picture 17">
            <a:extLst>
              <a:ext uri="{FF2B5EF4-FFF2-40B4-BE49-F238E27FC236}">
                <a16:creationId xmlns:a16="http://schemas.microsoft.com/office/drawing/2014/main" id="{31533D3F-4593-4B42-9A76-9776319AF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0" y="2470150"/>
            <a:ext cx="32051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Заголовок 1">
            <a:extLst>
              <a:ext uri="{FF2B5EF4-FFF2-40B4-BE49-F238E27FC236}">
                <a16:creationId xmlns:a16="http://schemas.microsoft.com/office/drawing/2014/main" id="{5F462D4B-DCEE-1B42-81FB-A9F2FE96551F}"/>
              </a:ext>
            </a:extLst>
          </p:cNvPr>
          <p:cNvSpPr txBox="1">
            <a:spLocks/>
          </p:cNvSpPr>
          <p:nvPr/>
        </p:nvSpPr>
        <p:spPr>
          <a:xfrm>
            <a:off x="0" y="354013"/>
            <a:ext cx="9144000" cy="523875"/>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400" b="1" spc="50" dirty="0">
              <a:ln w="11430">
                <a:solidFill>
                  <a:schemeClr val="tx1"/>
                </a:solidFill>
              </a:ln>
              <a:solidFill>
                <a:srgbClr val="002060"/>
              </a:solidFill>
              <a:effectLst/>
              <a:cs typeface="Arial" charset="0"/>
            </a:endParaRPr>
          </a:p>
        </p:txBody>
      </p:sp>
      <p:sp>
        <p:nvSpPr>
          <p:cNvPr id="14" name="Прямокутник 13">
            <a:extLst>
              <a:ext uri="{FF2B5EF4-FFF2-40B4-BE49-F238E27FC236}">
                <a16:creationId xmlns:a16="http://schemas.microsoft.com/office/drawing/2014/main" id="{A31CB08B-4B74-C346-B182-96F72764C3AD}"/>
              </a:ext>
            </a:extLst>
          </p:cNvPr>
          <p:cNvSpPr/>
          <p:nvPr/>
        </p:nvSpPr>
        <p:spPr>
          <a:xfrm>
            <a:off x="2395832" y="354545"/>
            <a:ext cx="4089645" cy="369332"/>
          </a:xfrm>
          <a:prstGeom prst="rect">
            <a:avLst/>
          </a:prstGeom>
        </p:spPr>
        <p:txBody>
          <a:bodyPr wrap="none">
            <a:spAutoFit/>
          </a:bodyPr>
          <a:lstStyle/>
          <a:p>
            <a:pPr algn="ctr">
              <a:defRPr/>
            </a:pP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RESEARCH. NEEDS ASSESSMENT</a:t>
            </a:r>
            <a:endPar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2" name="Прямокутник 1">
            <a:extLst>
              <a:ext uri="{FF2B5EF4-FFF2-40B4-BE49-F238E27FC236}">
                <a16:creationId xmlns:a16="http://schemas.microsoft.com/office/drawing/2014/main" id="{4A910EB6-CEA2-434F-8824-08109951BB87}"/>
              </a:ext>
            </a:extLst>
          </p:cNvPr>
          <p:cNvSpPr/>
          <p:nvPr/>
        </p:nvSpPr>
        <p:spPr>
          <a:xfrm>
            <a:off x="189539" y="973138"/>
            <a:ext cx="9029199" cy="6232475"/>
          </a:xfrm>
          <a:prstGeom prst="rect">
            <a:avLst/>
          </a:prstGeom>
        </p:spPr>
        <p:txBody>
          <a:bodyPr>
            <a:spAutoFit/>
          </a:bodyPr>
          <a:lstStyle/>
          <a:p>
            <a:pPr>
              <a:defRPr/>
            </a:pPr>
            <a:r>
              <a:rPr lang="en-US" sz="2100" dirty="0">
                <a:solidFill>
                  <a:schemeClr val="accent6">
                    <a:lumMod val="50000"/>
                  </a:schemeClr>
                </a:solidFill>
                <a:latin typeface="Times New Roman" panose="02020603050405020304" pitchFamily="18" charset="0"/>
                <a:cs typeface="Times New Roman" panose="02020603050405020304" pitchFamily="18" charset="0"/>
              </a:rPr>
              <a:t>In </a:t>
            </a:r>
            <a:r>
              <a:rPr lang="uk-UA" sz="2100" b="1" dirty="0">
                <a:solidFill>
                  <a:srgbClr val="002060"/>
                </a:solidFill>
                <a:latin typeface="Times New Roman" panose="02020603050405020304" pitchFamily="18" charset="0"/>
                <a:cs typeface="Times New Roman" panose="02020603050405020304" pitchFamily="18" charset="0"/>
              </a:rPr>
              <a:t>2018-2019</a:t>
            </a:r>
            <a:r>
              <a:rPr lang="en-US" sz="2100" dirty="0">
                <a:solidFill>
                  <a:srgbClr val="002060"/>
                </a:solidFill>
                <a:latin typeface="Times New Roman" panose="02020603050405020304" pitchFamily="18" charset="0"/>
                <a:cs typeface="Times New Roman" panose="02020603050405020304" pitchFamily="18" charset="0"/>
              </a:rPr>
              <a:t>, a</a:t>
            </a:r>
            <a:r>
              <a:rPr lang="en-US" sz="2100" dirty="0">
                <a:solidFill>
                  <a:schemeClr val="accent6">
                    <a:lumMod val="50000"/>
                  </a:schemeClr>
                </a:solidFill>
                <a:latin typeface="Times New Roman" panose="02020603050405020304" pitchFamily="18" charset="0"/>
                <a:cs typeface="Times New Roman" panose="02020603050405020304" pitchFamily="18" charset="0"/>
              </a:rPr>
              <a:t>t </a:t>
            </a:r>
            <a:r>
              <a:rPr lang="en-US" sz="2100" dirty="0" err="1">
                <a:solidFill>
                  <a:schemeClr val="accent6">
                    <a:lumMod val="50000"/>
                  </a:schemeClr>
                </a:solidFill>
                <a:latin typeface="Times New Roman" panose="02020603050405020304" pitchFamily="18" charset="0"/>
                <a:cs typeface="Times New Roman" panose="02020603050405020304" pitchFamily="18" charset="0"/>
              </a:rPr>
              <a:t>Lviv</a:t>
            </a:r>
            <a:r>
              <a:rPr lang="en-US" sz="2100" dirty="0">
                <a:solidFill>
                  <a:schemeClr val="accent6">
                    <a:lumMod val="50000"/>
                  </a:schemeClr>
                </a:solidFill>
                <a:latin typeface="Times New Roman" panose="02020603050405020304" pitchFamily="18" charset="0"/>
                <a:cs typeface="Times New Roman" panose="02020603050405020304" pitchFamily="18" charset="0"/>
              </a:rPr>
              <a:t> Polytechnic </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endParaRPr lang="en-US" sz="2100" dirty="0">
              <a:solidFill>
                <a:schemeClr val="accent6">
                  <a:lumMod val="50000"/>
                </a:schemeClr>
              </a:solidFill>
              <a:latin typeface="Times New Roman" panose="02020603050405020304" pitchFamily="18" charset="0"/>
              <a:cs typeface="Times New Roman" panose="02020603050405020304" pitchFamily="18" charset="0"/>
            </a:endParaRPr>
          </a:p>
          <a:p>
            <a:pPr>
              <a:defRPr/>
            </a:pPr>
            <a:r>
              <a:rPr lang="en-US" sz="2100" dirty="0">
                <a:solidFill>
                  <a:schemeClr val="accent6">
                    <a:lumMod val="50000"/>
                  </a:schemeClr>
                </a:solidFill>
                <a:latin typeface="Times New Roman" panose="02020603050405020304" pitchFamily="18" charset="0"/>
                <a:cs typeface="Times New Roman" panose="02020603050405020304" pitchFamily="18" charset="0"/>
              </a:rPr>
              <a:t>- there are </a:t>
            </a:r>
            <a:r>
              <a:rPr lang="en-US" sz="2100" i="1" u="sng" dirty="0">
                <a:solidFill>
                  <a:schemeClr val="accent6">
                    <a:lumMod val="50000"/>
                  </a:schemeClr>
                </a:solidFill>
                <a:latin typeface="Times New Roman" panose="02020603050405020304" pitchFamily="18" charset="0"/>
                <a:cs typeface="Times New Roman" panose="02020603050405020304" pitchFamily="18" charset="0"/>
              </a:rPr>
              <a:t>studying</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in the full-time education programs</a:t>
            </a:r>
            <a:r>
              <a:rPr lang="uk-UA" sz="2100" dirty="0">
                <a:solidFill>
                  <a:schemeClr val="accent6">
                    <a:lumMod val="50000"/>
                  </a:schemeClr>
                </a:solidFill>
                <a:latin typeface="Times New Roman" panose="02020603050405020304" pitchFamily="18" charset="0"/>
                <a:cs typeface="Times New Roman" panose="02020603050405020304" pitchFamily="18" charset="0"/>
              </a:rPr>
              <a:t>:</a:t>
            </a:r>
          </a:p>
          <a:p>
            <a:pPr marL="285750" indent="-285750">
              <a:buClr>
                <a:schemeClr val="accent6">
                  <a:lumMod val="75000"/>
                </a:schemeClr>
              </a:buClr>
              <a:buFont typeface="Arial" panose="020B0604020202020204" pitchFamily="34" charset="0"/>
              <a:buChar char="•"/>
              <a:defRPr/>
            </a:pP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225</a:t>
            </a:r>
            <a:r>
              <a:rPr lang="uk-UA" sz="2100" b="1" spc="50" dirty="0">
                <a:ln w="11430">
                  <a:solidFill>
                    <a:schemeClr val="tx1"/>
                  </a:solidFill>
                </a:ln>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students with disabilities</a:t>
            </a:r>
            <a:r>
              <a:rPr lang="uk-UA" sz="2100" dirty="0">
                <a:solidFill>
                  <a:schemeClr val="accent6">
                    <a:lumMod val="50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defRPr/>
            </a:pP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2</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students</a:t>
            </a:r>
            <a:r>
              <a:rPr lang="uk-UA" sz="2100" dirty="0">
                <a:solidFill>
                  <a:schemeClr val="accent6">
                    <a:lumMod val="50000"/>
                  </a:schemeClr>
                </a:solidFill>
                <a:latin typeface="Times New Roman" panose="02020603050405020304" pitchFamily="18" charset="0"/>
                <a:cs typeface="Times New Roman" panose="02020603050405020304" pitchFamily="18" charset="0"/>
              </a:rPr>
              <a:t> – </a:t>
            </a:r>
            <a:r>
              <a:rPr lang="en-US" sz="2100" dirty="0">
                <a:solidFill>
                  <a:schemeClr val="accent6">
                    <a:lumMod val="50000"/>
                  </a:schemeClr>
                </a:solidFill>
                <a:latin typeface="Times New Roman" panose="02020603050405020304" pitchFamily="18" charset="0"/>
                <a:cs typeface="Times New Roman" panose="02020603050405020304" pitchFamily="18" charset="0"/>
              </a:rPr>
              <a:t>participants of</a:t>
            </a:r>
            <a:r>
              <a:rPr lang="uk-UA" sz="2100" dirty="0">
                <a:solidFill>
                  <a:schemeClr val="accent6">
                    <a:lumMod val="50000"/>
                  </a:schemeClr>
                </a:solidFill>
                <a:latin typeface="Times New Roman" panose="02020603050405020304" pitchFamily="18" charset="0"/>
                <a:cs typeface="Times New Roman" panose="02020603050405020304" pitchFamily="18" charset="0"/>
              </a:rPr>
              <a:t> АТО</a:t>
            </a:r>
            <a:r>
              <a:rPr lang="en-US" sz="2100" dirty="0">
                <a:solidFill>
                  <a:schemeClr val="accent6">
                    <a:lumMod val="50000"/>
                  </a:schemeClr>
                </a:solidFill>
                <a:latin typeface="Times New Roman" panose="02020603050405020304" pitchFamily="18" charset="0"/>
                <a:cs typeface="Times New Roman" panose="02020603050405020304" pitchFamily="18" charset="0"/>
              </a:rPr>
              <a:t> (Antiterrorist operation)</a:t>
            </a:r>
            <a:r>
              <a:rPr lang="uk-UA" sz="2100" dirty="0">
                <a:solidFill>
                  <a:schemeClr val="accent6">
                    <a:lumMod val="50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defRPr/>
            </a:pP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508</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students</a:t>
            </a:r>
            <a:r>
              <a:rPr lang="uk-UA" sz="2100" dirty="0">
                <a:solidFill>
                  <a:schemeClr val="accent6">
                    <a:lumMod val="50000"/>
                  </a:schemeClr>
                </a:solidFill>
                <a:latin typeface="Times New Roman" panose="02020603050405020304" pitchFamily="18" charset="0"/>
                <a:cs typeface="Times New Roman" panose="02020603050405020304" pitchFamily="18" charset="0"/>
              </a:rPr>
              <a:t> – </a:t>
            </a:r>
            <a:r>
              <a:rPr lang="en-US" sz="2100" dirty="0">
                <a:solidFill>
                  <a:schemeClr val="accent6">
                    <a:lumMod val="50000"/>
                  </a:schemeClr>
                </a:solidFill>
                <a:latin typeface="Times New Roman" panose="02020603050405020304" pitchFamily="18" charset="0"/>
                <a:cs typeface="Times New Roman" panose="02020603050405020304" pitchFamily="18" charset="0"/>
              </a:rPr>
              <a:t>children of participants of </a:t>
            </a:r>
            <a:r>
              <a:rPr lang="uk-UA" sz="2100" dirty="0">
                <a:solidFill>
                  <a:schemeClr val="accent6">
                    <a:lumMod val="50000"/>
                  </a:schemeClr>
                </a:solidFill>
                <a:latin typeface="Times New Roman" panose="02020603050405020304" pitchFamily="18" charset="0"/>
                <a:cs typeface="Times New Roman" panose="02020603050405020304" pitchFamily="18" charset="0"/>
              </a:rPr>
              <a:t>АТО;</a:t>
            </a:r>
          </a:p>
          <a:p>
            <a:pPr marL="285750" indent="-285750">
              <a:buFont typeface="Arial" panose="020B0604020202020204" pitchFamily="34" charset="0"/>
              <a:buChar char="•"/>
              <a:defRPr/>
            </a:pP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8</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students</a:t>
            </a:r>
            <a:r>
              <a:rPr lang="uk-UA" sz="2100" dirty="0">
                <a:solidFill>
                  <a:schemeClr val="accent6">
                    <a:lumMod val="50000"/>
                  </a:schemeClr>
                </a:solidFill>
                <a:latin typeface="Times New Roman" panose="02020603050405020304" pitchFamily="18" charset="0"/>
                <a:cs typeface="Times New Roman" panose="02020603050405020304" pitchFamily="18" charset="0"/>
              </a:rPr>
              <a:t> – </a:t>
            </a:r>
            <a:r>
              <a:rPr lang="en-US" sz="2100" dirty="0">
                <a:solidFill>
                  <a:schemeClr val="accent6">
                    <a:lumMod val="50000"/>
                  </a:schemeClr>
                </a:solidFill>
                <a:latin typeface="Times New Roman" panose="02020603050405020304" pitchFamily="18" charset="0"/>
                <a:cs typeface="Times New Roman" panose="02020603050405020304" pitchFamily="18" charset="0"/>
              </a:rPr>
              <a:t>children of perished participants of </a:t>
            </a:r>
            <a:r>
              <a:rPr lang="uk-UA" sz="2100" dirty="0">
                <a:solidFill>
                  <a:schemeClr val="accent6">
                    <a:lumMod val="50000"/>
                  </a:schemeClr>
                </a:solidFill>
                <a:latin typeface="Times New Roman" panose="02020603050405020304" pitchFamily="18" charset="0"/>
                <a:cs typeface="Times New Roman" panose="02020603050405020304" pitchFamily="18" charset="0"/>
              </a:rPr>
              <a:t>АТО;</a:t>
            </a:r>
          </a:p>
          <a:p>
            <a:pPr marL="285750" indent="-285750">
              <a:buFont typeface="Arial" panose="020B0604020202020204" pitchFamily="34" charset="0"/>
              <a:buChar char="•"/>
              <a:defRPr/>
            </a:pP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153</a:t>
            </a:r>
            <a:r>
              <a:rPr lang="uk-UA" sz="2100" b="1" spc="50" dirty="0">
                <a:ln w="11430">
                  <a:solidFill>
                    <a:schemeClr val="tx1"/>
                  </a:solidFill>
                </a:ln>
                <a:solidFill>
                  <a:schemeClr val="accent6">
                    <a:lumMod val="50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students</a:t>
            </a:r>
            <a:r>
              <a:rPr lang="uk-UA" sz="2100" dirty="0">
                <a:solidFill>
                  <a:schemeClr val="accent6">
                    <a:lumMod val="50000"/>
                  </a:schemeClr>
                </a:solidFill>
                <a:latin typeface="Times New Roman" panose="02020603050405020304" pitchFamily="18" charset="0"/>
                <a:cs typeface="Times New Roman" panose="02020603050405020304" pitchFamily="18" charset="0"/>
              </a:rPr>
              <a:t> – </a:t>
            </a:r>
            <a:r>
              <a:rPr lang="en-US" sz="2100" dirty="0">
                <a:solidFill>
                  <a:schemeClr val="accent6">
                    <a:lumMod val="50000"/>
                  </a:schemeClr>
                </a:solidFill>
                <a:latin typeface="Times New Roman" panose="02020603050405020304" pitchFamily="18" charset="0"/>
                <a:cs typeface="Times New Roman" panose="02020603050405020304" pitchFamily="18" charset="0"/>
              </a:rPr>
              <a:t>IDPs (internally displaced persons)         </a:t>
            </a:r>
          </a:p>
          <a:p>
            <a:pPr>
              <a:defRPr/>
            </a:pPr>
            <a:endParaRPr lang="en-US" sz="2100" dirty="0">
              <a:solidFill>
                <a:schemeClr val="accent6">
                  <a:lumMod val="50000"/>
                </a:schemeClr>
              </a:solidFill>
              <a:latin typeface="Times New Roman" panose="02020603050405020304" pitchFamily="18" charset="0"/>
              <a:cs typeface="Times New Roman" panose="02020603050405020304" pitchFamily="18" charset="0"/>
            </a:endParaRPr>
          </a:p>
          <a:p>
            <a:pPr>
              <a:defRPr/>
            </a:pPr>
            <a:r>
              <a:rPr lang="en-US" sz="2100" dirty="0">
                <a:solidFill>
                  <a:schemeClr val="accent6">
                    <a:lumMod val="50000"/>
                  </a:schemeClr>
                </a:solidFill>
                <a:latin typeface="Times New Roman" panose="02020603050405020304" pitchFamily="18" charset="0"/>
                <a:cs typeface="Times New Roman" panose="02020603050405020304" pitchFamily="18" charset="0"/>
              </a:rPr>
              <a:t>- there are </a:t>
            </a:r>
            <a:r>
              <a:rPr lang="en-US" sz="2100" i="1" u="sng" dirty="0">
                <a:solidFill>
                  <a:schemeClr val="accent6">
                    <a:lumMod val="50000"/>
                  </a:schemeClr>
                </a:solidFill>
                <a:latin typeface="Times New Roman" panose="02020603050405020304" pitchFamily="18" charset="0"/>
                <a:cs typeface="Times New Roman" panose="02020603050405020304" pitchFamily="18" charset="0"/>
              </a:rPr>
              <a:t>working: </a:t>
            </a:r>
          </a:p>
          <a:p>
            <a:pPr marL="342900" indent="-342900">
              <a:buFont typeface="Arial" panose="020B0604020202020204" pitchFamily="34" charset="0"/>
              <a:buChar char="•"/>
              <a:defRPr/>
            </a:pP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227</a:t>
            </a:r>
            <a:r>
              <a:rPr lang="uk-UA" sz="2100" b="1" spc="50" dirty="0">
                <a:ln w="11430">
                  <a:solidFill>
                    <a:schemeClr val="tx1"/>
                  </a:solidFill>
                </a:ln>
                <a:solidFill>
                  <a:schemeClr val="accent6">
                    <a:lumMod val="50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staff members with disabilities</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endParaRPr lang="en-US" sz="2100" dirty="0">
              <a:solidFill>
                <a:schemeClr val="accent6">
                  <a:lumMod val="50000"/>
                </a:schemeClr>
              </a:solidFill>
              <a:latin typeface="Times New Roman" panose="02020603050405020304" pitchFamily="18" charset="0"/>
              <a:cs typeface="Times New Roman" panose="02020603050405020304" pitchFamily="18" charset="0"/>
            </a:endParaRPr>
          </a:p>
          <a:p>
            <a:pPr>
              <a:defRPr/>
            </a:pPr>
            <a:r>
              <a:rPr lang="en-US" sz="2100" dirty="0">
                <a:solidFill>
                  <a:schemeClr val="accent6">
                    <a:lumMod val="50000"/>
                  </a:schemeClr>
                </a:solidFill>
                <a:latin typeface="Times New Roman" panose="02020603050405020304" pitchFamily="18" charset="0"/>
                <a:cs typeface="Times New Roman" panose="02020603050405020304" pitchFamily="18" charset="0"/>
              </a:rPr>
              <a:t>including the faculty</a:t>
            </a:r>
            <a:r>
              <a:rPr lang="uk-UA" sz="2100" dirty="0">
                <a:solidFill>
                  <a:schemeClr val="accent6">
                    <a:lumMod val="50000"/>
                  </a:schemeClr>
                </a:solidFill>
                <a:latin typeface="Times New Roman" panose="02020603050405020304" pitchFamily="18" charset="0"/>
                <a:cs typeface="Times New Roman" panose="02020603050405020304" pitchFamily="18" charset="0"/>
              </a:rPr>
              <a:t> – </a:t>
            </a: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69 </a:t>
            </a: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persons</a:t>
            </a:r>
            <a:r>
              <a:rPr lang="uk-UA" sz="2100" dirty="0">
                <a:solidFill>
                  <a:schemeClr val="accent6">
                    <a:lumMod val="50000"/>
                  </a:schemeClr>
                </a:solidFill>
                <a:latin typeface="Times New Roman" panose="02020603050405020304" pitchFamily="18" charset="0"/>
                <a:cs typeface="Times New Roman" panose="02020603050405020304" pitchFamily="18" charset="0"/>
              </a:rPr>
              <a:t>;</a:t>
            </a:r>
            <a:r>
              <a:rPr lang="en-US" sz="2100" dirty="0">
                <a:solidFill>
                  <a:schemeClr val="accent6">
                    <a:lumMod val="50000"/>
                  </a:schemeClr>
                </a:solidFill>
                <a:latin typeface="Times New Roman" panose="02020603050405020304" pitchFamily="18" charset="0"/>
                <a:cs typeface="Times New Roman" panose="02020603050405020304" pitchFamily="18" charset="0"/>
              </a:rPr>
              <a:t> among them: </a:t>
            </a: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4 </a:t>
            </a: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persons</a:t>
            </a: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 </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1</a:t>
            </a:r>
            <a:r>
              <a:rPr lang="en-US" sz="2100" baseline="30000" dirty="0">
                <a:solidFill>
                  <a:schemeClr val="accent6">
                    <a:lumMod val="50000"/>
                  </a:schemeClr>
                </a:solidFill>
                <a:latin typeface="Times New Roman" panose="02020603050405020304" pitchFamily="18" charset="0"/>
                <a:cs typeface="Times New Roman" panose="02020603050405020304" pitchFamily="18" charset="0"/>
              </a:rPr>
              <a:t>st</a:t>
            </a:r>
            <a:r>
              <a:rPr lang="en-US" sz="2100" dirty="0">
                <a:solidFill>
                  <a:schemeClr val="accent6">
                    <a:lumMod val="50000"/>
                  </a:schemeClr>
                </a:solidFill>
                <a:latin typeface="Times New Roman" panose="02020603050405020304" pitchFamily="18" charset="0"/>
                <a:cs typeface="Times New Roman" panose="02020603050405020304" pitchFamily="18" charset="0"/>
              </a:rPr>
              <a:t> group of disability</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46 </a:t>
            </a: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persons</a:t>
            </a:r>
            <a:r>
              <a:rPr lang="uk-UA" sz="2100" dirty="0">
                <a:solidFill>
                  <a:schemeClr val="accent6">
                    <a:lumMod val="50000"/>
                  </a:schemeClr>
                </a:solidFill>
                <a:latin typeface="Times New Roman" panose="02020603050405020304" pitchFamily="18" charset="0"/>
                <a:cs typeface="Times New Roman" panose="02020603050405020304" pitchFamily="18" charset="0"/>
              </a:rPr>
              <a:t>  – </a:t>
            </a:r>
            <a:r>
              <a:rPr lang="en-US" sz="2100" dirty="0">
                <a:solidFill>
                  <a:schemeClr val="accent6">
                    <a:lumMod val="50000"/>
                  </a:schemeClr>
                </a:solidFill>
                <a:latin typeface="Times New Roman" panose="02020603050405020304" pitchFamily="18" charset="0"/>
                <a:cs typeface="Times New Roman" panose="02020603050405020304" pitchFamily="18" charset="0"/>
              </a:rPr>
              <a:t>2</a:t>
            </a:r>
            <a:r>
              <a:rPr lang="en-US" sz="2100" baseline="30000" dirty="0">
                <a:solidFill>
                  <a:schemeClr val="accent6">
                    <a:lumMod val="50000"/>
                  </a:schemeClr>
                </a:solidFill>
                <a:latin typeface="Times New Roman" panose="02020603050405020304" pitchFamily="18" charset="0"/>
                <a:cs typeface="Times New Roman" panose="02020603050405020304" pitchFamily="18" charset="0"/>
              </a:rPr>
              <a:t>nd</a:t>
            </a:r>
            <a:r>
              <a:rPr lang="en-US" sz="2100" dirty="0">
                <a:solidFill>
                  <a:schemeClr val="accent6">
                    <a:lumMod val="50000"/>
                  </a:schemeClr>
                </a:solidFill>
                <a:latin typeface="Times New Roman" panose="02020603050405020304" pitchFamily="18" charset="0"/>
                <a:cs typeface="Times New Roman" panose="02020603050405020304" pitchFamily="18" charset="0"/>
              </a:rPr>
              <a:t> group of disability</a:t>
            </a:r>
            <a:r>
              <a:rPr lang="uk-UA" sz="2100" dirty="0">
                <a:solidFill>
                  <a:schemeClr val="accent6">
                    <a:lumMod val="50000"/>
                  </a:schemeClr>
                </a:solidFill>
                <a:latin typeface="Times New Roman" panose="02020603050405020304" pitchFamily="18" charset="0"/>
                <a:cs typeface="Times New Roman" panose="02020603050405020304" pitchFamily="18" charset="0"/>
              </a:rPr>
              <a:t>,</a:t>
            </a:r>
            <a:r>
              <a:rPr lang="en-US" sz="2100" dirty="0">
                <a:solidFill>
                  <a:schemeClr val="accent6">
                    <a:lumMod val="50000"/>
                  </a:schemeClr>
                </a:solidFill>
                <a:latin typeface="Times New Roman" panose="02020603050405020304" pitchFamily="18" charset="0"/>
                <a:cs typeface="Times New Roman" panose="02020603050405020304" pitchFamily="18" charset="0"/>
              </a:rPr>
              <a:t> </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and   </a:t>
            </a:r>
            <a:r>
              <a:rPr lang="uk-UA"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177 </a:t>
            </a: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persons</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 3</a:t>
            </a:r>
            <a:r>
              <a:rPr lang="en-US" sz="2100" baseline="30000" dirty="0">
                <a:solidFill>
                  <a:schemeClr val="accent6">
                    <a:lumMod val="50000"/>
                  </a:schemeClr>
                </a:solidFill>
                <a:latin typeface="Times New Roman" panose="02020603050405020304" pitchFamily="18" charset="0"/>
                <a:cs typeface="Times New Roman" panose="02020603050405020304" pitchFamily="18" charset="0"/>
              </a:rPr>
              <a:t>rd</a:t>
            </a:r>
            <a:r>
              <a:rPr lang="en-US" sz="2100" dirty="0">
                <a:solidFill>
                  <a:schemeClr val="accent6">
                    <a:lumMod val="50000"/>
                  </a:schemeClr>
                </a:solidFill>
                <a:latin typeface="Times New Roman" panose="02020603050405020304" pitchFamily="18" charset="0"/>
                <a:cs typeface="Times New Roman" panose="02020603050405020304" pitchFamily="18" charset="0"/>
              </a:rPr>
              <a:t> group of disability</a:t>
            </a:r>
          </a:p>
          <a:p>
            <a:pPr>
              <a:defRPr/>
            </a:pPr>
            <a:r>
              <a:rPr lang="en-US" sz="2100" dirty="0">
                <a:solidFill>
                  <a:schemeClr val="accent6">
                    <a:lumMod val="50000"/>
                  </a:schemeClr>
                </a:solidFill>
                <a:latin typeface="Times New Roman" panose="02020603050405020304" pitchFamily="18" charset="0"/>
                <a:cs typeface="Times New Roman" panose="02020603050405020304" pitchFamily="18" charset="0"/>
              </a:rPr>
              <a:t>_____  </a:t>
            </a:r>
          </a:p>
          <a:p>
            <a:pPr marL="342900" indent="-342900">
              <a:buFont typeface="Arial" panose="020B0604020202020204" pitchFamily="34" charset="0"/>
              <a:buChar char="•"/>
              <a:defRPr/>
            </a:pP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1 </a:t>
            </a:r>
            <a:r>
              <a:rPr lang="en-US" sz="2100" spc="50" dirty="0">
                <a:ln w="11430">
                  <a:solidFill>
                    <a:schemeClr val="tx1"/>
                  </a:solidFill>
                </a:ln>
                <a:solidFill>
                  <a:srgbClr val="002060"/>
                </a:solidFill>
                <a:latin typeface="Times New Roman" panose="02020603050405020304" pitchFamily="18" charset="0"/>
                <a:cs typeface="Times New Roman" panose="02020603050405020304" pitchFamily="18" charset="0"/>
              </a:rPr>
              <a:t>in </a:t>
            </a: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4</a:t>
            </a:r>
            <a:r>
              <a:rPr lang="en-US" sz="2100" dirty="0">
                <a:solidFill>
                  <a:schemeClr val="accent6">
                    <a:lumMod val="50000"/>
                  </a:schemeClr>
                </a:solidFill>
                <a:latin typeface="Times New Roman" panose="02020603050405020304" pitchFamily="18" charset="0"/>
                <a:cs typeface="Times New Roman" panose="02020603050405020304" pitchFamily="18" charset="0"/>
              </a:rPr>
              <a:t> Ukrainians suffering from alcohol addiction is </a:t>
            </a: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under the age of 35</a:t>
            </a:r>
            <a:r>
              <a:rPr lang="en-US" sz="2100" dirty="0">
                <a:solidFill>
                  <a:schemeClr val="accent6">
                    <a:lumMod val="50000"/>
                  </a:schemeClr>
                </a:solidFill>
                <a:latin typeface="Times New Roman" panose="02020603050405020304" pitchFamily="18" charset="0"/>
                <a:cs typeface="Times New Roman" panose="02020603050405020304" pitchFamily="18" charset="0"/>
              </a:rPr>
              <a:t>.</a:t>
            </a: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defRPr/>
            </a:pPr>
            <a:r>
              <a:rPr lang="en-US" sz="2100" b="1" spc="50" dirty="0">
                <a:ln w="11430">
                  <a:solidFill>
                    <a:schemeClr val="tx1"/>
                  </a:solidFill>
                </a:ln>
                <a:solidFill>
                  <a:srgbClr val="002060"/>
                </a:solidFill>
                <a:latin typeface="Times New Roman" panose="02020603050405020304" pitchFamily="18" charset="0"/>
                <a:cs typeface="Times New Roman" panose="02020603050405020304" pitchFamily="18" charset="0"/>
              </a:rPr>
              <a:t>22% </a:t>
            </a:r>
            <a:r>
              <a:rPr lang="en-US" sz="2100" dirty="0">
                <a:solidFill>
                  <a:schemeClr val="accent6">
                    <a:lumMod val="50000"/>
                  </a:schemeClr>
                </a:solidFill>
                <a:latin typeface="Times New Roman" panose="02020603050405020304" pitchFamily="18" charset="0"/>
                <a:cs typeface="Times New Roman" panose="02020603050405020304" pitchFamily="18" charset="0"/>
              </a:rPr>
              <a:t>of school children and students of higher educational establishments drink alcohol almost every day or several times a week. </a:t>
            </a:r>
            <a:endParaRPr lang="uk-UA" sz="2100" dirty="0">
              <a:solidFill>
                <a:schemeClr val="accent6">
                  <a:lumMod val="50000"/>
                </a:schemeClr>
              </a:solidFill>
              <a:latin typeface="Times New Roman" panose="02020603050405020304" pitchFamily="18" charset="0"/>
              <a:cs typeface="Times New Roman" panose="02020603050405020304" pitchFamily="18" charset="0"/>
            </a:endParaRPr>
          </a:p>
          <a:p>
            <a:pPr algn="r">
              <a:defRPr/>
            </a:pPr>
            <a:endParaRPr lang="uk-UA" sz="2100" dirty="0">
              <a:solidFill>
                <a:srgbClr val="FF0000"/>
              </a:solidFill>
              <a:latin typeface="Times New Roman" panose="02020603050405020304" pitchFamily="18" charset="0"/>
              <a:cs typeface="Times New Roman" panose="02020603050405020304" pitchFamily="18" charset="0"/>
            </a:endParaRPr>
          </a:p>
          <a:p>
            <a:pPr algn="r">
              <a:defRPr/>
            </a:pPr>
            <a:r>
              <a:rPr lang="uk-UA" sz="21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Группа 19">
            <a:extLst>
              <a:ext uri="{FF2B5EF4-FFF2-40B4-BE49-F238E27FC236}">
                <a16:creationId xmlns:a16="http://schemas.microsoft.com/office/drawing/2014/main" id="{355ECB59-15B4-7D4B-AD81-93CF1B97E783}"/>
              </a:ext>
            </a:extLst>
          </p:cNvPr>
          <p:cNvGrpSpPr>
            <a:grpSpLocks/>
          </p:cNvGrpSpPr>
          <p:nvPr/>
        </p:nvGrpSpPr>
        <p:grpSpPr bwMode="auto">
          <a:xfrm>
            <a:off x="7938" y="-284163"/>
            <a:ext cx="9144000" cy="6858001"/>
            <a:chOff x="-1" y="-1"/>
            <a:chExt cx="17009" cy="12135"/>
          </a:xfrm>
        </p:grpSpPr>
        <p:sp>
          <p:nvSpPr>
            <p:cNvPr id="18442" name="Rectangle 14">
              <a:extLst>
                <a:ext uri="{FF2B5EF4-FFF2-40B4-BE49-F238E27FC236}">
                  <a16:creationId xmlns:a16="http://schemas.microsoft.com/office/drawing/2014/main" id="{C2ACD3FC-969F-1541-AFA8-B364F672DCFE}"/>
                </a:ext>
              </a:extLst>
            </p:cNvPr>
            <p:cNvSpPr>
              <a:spLocks noChangeArrowheads="1"/>
            </p:cNvSpPr>
            <p:nvPr/>
          </p:nvSpPr>
          <p:spPr bwMode="auto">
            <a:xfrm>
              <a:off x="-1" y="459"/>
              <a:ext cx="5726" cy="11675"/>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8443" name="Freeform 15">
              <a:extLst>
                <a:ext uri="{FF2B5EF4-FFF2-40B4-BE49-F238E27FC236}">
                  <a16:creationId xmlns:a16="http://schemas.microsoft.com/office/drawing/2014/main" id="{DD5D8DEC-555A-C043-B3A4-605D255B4F35}"/>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AutoShape 16">
              <a:extLst>
                <a:ext uri="{FF2B5EF4-FFF2-40B4-BE49-F238E27FC236}">
                  <a16:creationId xmlns:a16="http://schemas.microsoft.com/office/drawing/2014/main" id="{5CED1127-54E8-1F42-9EF1-8E787820879B}"/>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9">
              <a:extLst>
                <a:ext uri="{FF2B5EF4-FFF2-40B4-BE49-F238E27FC236}">
                  <a16:creationId xmlns:a16="http://schemas.microsoft.com/office/drawing/2014/main" id="{DD9C288A-06A7-E344-BFD9-6AF5851D8BD3}"/>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35" name="Freeform 19">
            <a:extLst>
              <a:ext uri="{FF2B5EF4-FFF2-40B4-BE49-F238E27FC236}">
                <a16:creationId xmlns:a16="http://schemas.microsoft.com/office/drawing/2014/main" id="{435D07FA-329F-D043-8595-D3A9BCEC9BD0}"/>
              </a:ext>
            </a:extLst>
          </p:cNvPr>
          <p:cNvSpPr>
            <a:spLocks/>
          </p:cNvSpPr>
          <p:nvPr/>
        </p:nvSpPr>
        <p:spPr bwMode="auto">
          <a:xfrm>
            <a:off x="1909763" y="1435100"/>
            <a:ext cx="7015162" cy="5011738"/>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Объект 2">
            <a:extLst>
              <a:ext uri="{FF2B5EF4-FFF2-40B4-BE49-F238E27FC236}">
                <a16:creationId xmlns:a16="http://schemas.microsoft.com/office/drawing/2014/main" id="{5AC8B728-64DC-1240-87D3-980F991165E2}"/>
              </a:ext>
            </a:extLst>
          </p:cNvPr>
          <p:cNvSpPr txBox="1">
            <a:spLocks/>
          </p:cNvSpPr>
          <p:nvPr/>
        </p:nvSpPr>
        <p:spPr>
          <a:xfrm>
            <a:off x="236538" y="976313"/>
            <a:ext cx="8686800" cy="5675312"/>
          </a:xfrm>
          <a:prstGeom prst="rect">
            <a:avLst/>
          </a:prstGeom>
        </p:spPr>
        <p:txBody>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defRPr/>
            </a:pPr>
            <a:r>
              <a:rPr lang="uk-UA" altLang="uk-UA" sz="2200" b="1" dirty="0">
                <a:latin typeface="Times New Roman" panose="02020603050405020304" pitchFamily="18" charset="0"/>
                <a:cs typeface="Times New Roman" panose="02020603050405020304" pitchFamily="18" charset="0"/>
              </a:rPr>
              <a:t>2016</a:t>
            </a:r>
            <a:r>
              <a:rPr lang="uk-UA" altLang="uk-UA" sz="2200" dirty="0">
                <a:latin typeface="Times New Roman" panose="02020603050405020304" pitchFamily="18" charset="0"/>
                <a:cs typeface="Times New Roman" panose="02020603050405020304" pitchFamily="18" charset="0"/>
              </a:rPr>
              <a:t> – </a:t>
            </a:r>
            <a:r>
              <a:rPr lang="en-US" altLang="uk-UA" sz="2200" dirty="0">
                <a:latin typeface="Times New Roman" panose="02020603050405020304" pitchFamily="18" charset="0"/>
                <a:cs typeface="Times New Roman" panose="02020603050405020304" pitchFamily="18" charset="0"/>
              </a:rPr>
              <a:t>The first wave of </a:t>
            </a:r>
            <a:r>
              <a:rPr lang="uk-UA" altLang="uk-UA" sz="22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the “Research of Lifestyle Risks of the Contemporary Youth” was conducted. </a:t>
            </a:r>
          </a:p>
          <a:p>
            <a:pPr marL="0" indent="0">
              <a:buFont typeface="Wingdings 2" panose="05020102010507070707" pitchFamily="18" charset="2"/>
              <a:buNone/>
              <a:defRPr/>
            </a:pPr>
            <a:r>
              <a:rPr lang="en-GB" altLang="uk-UA" sz="2200" b="1" i="1" dirty="0">
                <a:latin typeface="Times New Roman" panose="02020603050405020304" pitchFamily="18" charset="0"/>
                <a:cs typeface="Times New Roman" panose="02020603050405020304" pitchFamily="18" charset="0"/>
              </a:rPr>
              <a:t>The purpose </a:t>
            </a:r>
            <a:r>
              <a:rPr lang="uk-UA" altLang="uk-UA" sz="2200" dirty="0">
                <a:latin typeface="Times New Roman" panose="02020603050405020304" pitchFamily="18" charset="0"/>
                <a:cs typeface="Times New Roman" panose="02020603050405020304" pitchFamily="18" charset="0"/>
              </a:rPr>
              <a:t>– </a:t>
            </a:r>
            <a:r>
              <a:rPr lang="en-US" altLang="uk-UA" sz="2200"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onitoring risk-taking behaviors and use of psychoactive substances by the student youth.   </a:t>
            </a:r>
          </a:p>
          <a:p>
            <a:pPr marL="0" indent="0">
              <a:buFont typeface="Wingdings 2" panose="05020102010507070707" pitchFamily="18" charset="2"/>
              <a:buNone/>
              <a:defRPr/>
            </a:pPr>
            <a:r>
              <a:rPr lang="en-GB" sz="2200" b="1" i="1" dirty="0">
                <a:latin typeface="Times New Roman" panose="02020603050405020304" pitchFamily="18" charset="0"/>
                <a:cs typeface="Times New Roman" panose="02020603050405020304" pitchFamily="18" charset="0"/>
              </a:rPr>
              <a:t>The methods</a:t>
            </a:r>
            <a:r>
              <a:rPr lang="en-GB" sz="2200" dirty="0">
                <a:latin typeface="Times New Roman" panose="02020603050405020304" pitchFamily="18" charset="0"/>
                <a:cs typeface="Times New Roman" panose="02020603050405020304" pitchFamily="18" charset="0"/>
              </a:rPr>
              <a:t> of the so-called “</a:t>
            </a:r>
            <a:r>
              <a:rPr lang="pl-PL" sz="2200" dirty="0">
                <a:latin typeface="Times New Roman" panose="02020603050405020304" pitchFamily="18" charset="0"/>
                <a:cs typeface="Times New Roman" panose="02020603050405020304" pitchFamily="18" charset="0"/>
              </a:rPr>
              <a:t>Mokotów</a:t>
            </a:r>
            <a:r>
              <a:rPr lang="en-GB" sz="2200" dirty="0">
                <a:latin typeface="Times New Roman" panose="02020603050405020304" pitchFamily="18" charset="0"/>
                <a:cs typeface="Times New Roman" panose="02020603050405020304" pitchFamily="18" charset="0"/>
              </a:rPr>
              <a:t> research”, conducted by the Institute of Psychiatry and Neurology (Warsaw, Poland) since 1984 and repeated every 4 years, were applied. </a:t>
            </a:r>
            <a:endParaRPr lang="uk-UA" altLang="uk-UA" sz="2200" dirty="0">
              <a:latin typeface="Times New Roman" panose="02020603050405020304" pitchFamily="18" charset="0"/>
              <a:cs typeface="Times New Roman" panose="02020603050405020304" pitchFamily="18" charset="0"/>
            </a:endParaRPr>
          </a:p>
          <a:p>
            <a:pPr>
              <a:defRPr/>
            </a:pPr>
            <a:r>
              <a:rPr lang="en-US" altLang="uk-UA" sz="2200" dirty="0">
                <a:latin typeface="Times New Roman" panose="02020603050405020304" pitchFamily="18" charset="0"/>
                <a:cs typeface="Times New Roman" panose="02020603050405020304" pitchFamily="18" charset="0"/>
              </a:rPr>
              <a:t>The following risk-taking behaviors were indicated</a:t>
            </a:r>
            <a:r>
              <a:rPr lang="uk-UA" altLang="uk-UA" sz="2200" dirty="0">
                <a:latin typeface="Times New Roman" panose="02020603050405020304" pitchFamily="18" charset="0"/>
                <a:cs typeface="Times New Roman" panose="02020603050405020304" pitchFamily="18" charset="0"/>
              </a:rPr>
              <a:t>:</a:t>
            </a:r>
          </a:p>
          <a:p>
            <a:pPr lvl="1">
              <a:defRPr/>
            </a:pPr>
            <a:r>
              <a:rPr lang="en-US" sz="2200" b="1" i="1" dirty="0">
                <a:latin typeface="Times New Roman" panose="02020603050405020304" pitchFamily="18" charset="0"/>
                <a:cs typeface="Times New Roman" panose="02020603050405020304" pitchFamily="18" charset="0"/>
              </a:rPr>
              <a:t>abuse of alcohol</a:t>
            </a:r>
            <a:r>
              <a:rPr lang="uk-UA" sz="2200" b="1" i="1" dirty="0">
                <a:latin typeface="Times New Roman" panose="02020603050405020304" pitchFamily="18" charset="0"/>
                <a:cs typeface="Times New Roman" panose="02020603050405020304" pitchFamily="18" charset="0"/>
              </a:rPr>
              <a:t>, </a:t>
            </a:r>
            <a:endParaRPr lang="uk-UA" altLang="uk-UA" sz="2200" dirty="0">
              <a:latin typeface="Times New Roman" panose="02020603050405020304" pitchFamily="18" charset="0"/>
              <a:cs typeface="Times New Roman" panose="02020603050405020304" pitchFamily="18" charset="0"/>
            </a:endParaRPr>
          </a:p>
          <a:p>
            <a:pPr lvl="1">
              <a:defRPr/>
            </a:pPr>
            <a:r>
              <a:rPr lang="en-US" sz="2200" b="1" i="1" dirty="0">
                <a:latin typeface="Times New Roman" panose="02020603050405020304" pitchFamily="18" charset="0"/>
                <a:cs typeface="Times New Roman" panose="02020603050405020304" pitchFamily="18" charset="0"/>
              </a:rPr>
              <a:t>abuse of other psychoactive substances</a:t>
            </a:r>
            <a:r>
              <a:rPr lang="uk-UA" sz="2200" b="1" i="1" dirty="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&amp;</a:t>
            </a:r>
            <a:endParaRPr lang="uk-UA" altLang="uk-UA" sz="2200" b="1" i="1" dirty="0">
              <a:latin typeface="Times New Roman" panose="02020603050405020304" pitchFamily="18" charset="0"/>
              <a:cs typeface="Times New Roman" panose="02020603050405020304" pitchFamily="18" charset="0"/>
            </a:endParaRPr>
          </a:p>
          <a:p>
            <a:pPr lvl="1">
              <a:defRPr/>
            </a:pPr>
            <a:r>
              <a:rPr lang="en-US" sz="2200" b="1" i="1" dirty="0">
                <a:latin typeface="Times New Roman" panose="02020603050405020304" pitchFamily="18" charset="0"/>
                <a:cs typeface="Times New Roman" panose="02020603050405020304" pitchFamily="18" charset="0"/>
              </a:rPr>
              <a:t>“freeze on the Internet”</a:t>
            </a:r>
            <a:endParaRPr lang="uk-UA" altLang="uk-UA" sz="2200" b="1" i="1" dirty="0">
              <a:latin typeface="Times New Roman" panose="02020603050405020304" pitchFamily="18" charset="0"/>
              <a:cs typeface="Times New Roman" panose="02020603050405020304" pitchFamily="18" charset="0"/>
            </a:endParaRPr>
          </a:p>
        </p:txBody>
      </p:sp>
      <p:sp>
        <p:nvSpPr>
          <p:cNvPr id="13" name="Заголовок 1">
            <a:extLst>
              <a:ext uri="{FF2B5EF4-FFF2-40B4-BE49-F238E27FC236}">
                <a16:creationId xmlns:a16="http://schemas.microsoft.com/office/drawing/2014/main" id="{E266D642-597E-A24C-A63A-FBAE79A53960}"/>
              </a:ext>
            </a:extLst>
          </p:cNvPr>
          <p:cNvSpPr txBox="1">
            <a:spLocks/>
          </p:cNvSpPr>
          <p:nvPr/>
        </p:nvSpPr>
        <p:spPr>
          <a:xfrm>
            <a:off x="7938" y="215900"/>
            <a:ext cx="9144000" cy="606425"/>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alt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pic>
        <p:nvPicPr>
          <p:cNvPr id="18438" name="Рисунок 3">
            <a:extLst>
              <a:ext uri="{FF2B5EF4-FFF2-40B4-BE49-F238E27FC236}">
                <a16:creationId xmlns:a16="http://schemas.microsoft.com/office/drawing/2014/main" id="{2BEA2FC3-634D-7046-B227-762103B51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4288"/>
            <a:ext cx="232251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a:extLst>
              <a:ext uri="{FF2B5EF4-FFF2-40B4-BE49-F238E27FC236}">
                <a16:creationId xmlns:a16="http://schemas.microsoft.com/office/drawing/2014/main" id="{281BCD5E-9599-C84E-A99C-14D16E20B8E2}"/>
              </a:ext>
            </a:extLst>
          </p:cNvPr>
          <p:cNvSpPr txBox="1">
            <a:spLocks/>
          </p:cNvSpPr>
          <p:nvPr/>
        </p:nvSpPr>
        <p:spPr>
          <a:xfrm>
            <a:off x="2433638" y="61913"/>
            <a:ext cx="6813550" cy="608012"/>
          </a:xfrm>
          <a:prstGeom prst="rect">
            <a:avLst/>
          </a:prstGeom>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defRPr/>
            </a:pPr>
            <a:endParaRPr lang="uk-UA"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ea typeface="+mn-ea"/>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C6C6B323-7875-C148-8ABB-222E8B025578}"/>
              </a:ext>
            </a:extLst>
          </p:cNvPr>
          <p:cNvSpPr/>
          <p:nvPr/>
        </p:nvSpPr>
        <p:spPr>
          <a:xfrm>
            <a:off x="2318196" y="283838"/>
            <a:ext cx="6827953" cy="400110"/>
          </a:xfrm>
          <a:prstGeom prst="rect">
            <a:avLst/>
          </a:prstGeom>
        </p:spPr>
        <p:txBody>
          <a:bodyPr>
            <a:spAutoFit/>
          </a:bodyPr>
          <a:lstStyle/>
          <a:p>
            <a:pPr>
              <a:defRPr/>
            </a:pPr>
            <a:r>
              <a:rPr lang="en-US" sz="2000"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RESEARCH. NEEDS ASSESSMENT</a:t>
            </a:r>
            <a:endParaRPr lang="uk-UA" b="1"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8441" name="Rectangle 2">
            <a:extLst>
              <a:ext uri="{FF2B5EF4-FFF2-40B4-BE49-F238E27FC236}">
                <a16:creationId xmlns:a16="http://schemas.microsoft.com/office/drawing/2014/main" id="{F87095AB-95DB-C24E-8815-2FBD51925075}"/>
              </a:ext>
            </a:extLst>
          </p:cNvPr>
          <p:cNvSpPr>
            <a:spLocks noChangeArrowheads="1"/>
          </p:cNvSpPr>
          <p:nvPr/>
        </p:nvSpPr>
        <p:spPr bwMode="auto">
          <a:xfrm>
            <a:off x="4143375" y="4649788"/>
            <a:ext cx="46386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628650" indent="-1714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uk-UA" sz="1700">
                <a:latin typeface="Times New Roman" panose="02020603050405020304" pitchFamily="18" charset="0"/>
                <a:cs typeface="Times New Roman" panose="02020603050405020304" pitchFamily="18" charset="0"/>
              </a:rPr>
              <a:t>Among respondents (</a:t>
            </a:r>
            <a:r>
              <a:rPr lang="en-US" altLang="uk-UA" sz="1700" b="1">
                <a:latin typeface="Times New Roman" panose="02020603050405020304" pitchFamily="18" charset="0"/>
                <a:cs typeface="Times New Roman" panose="02020603050405020304" pitchFamily="18" charset="0"/>
              </a:rPr>
              <a:t>15-year-old school children</a:t>
            </a:r>
            <a:r>
              <a:rPr lang="en-US" altLang="uk-UA" sz="1700">
                <a:latin typeface="Times New Roman" panose="02020603050405020304" pitchFamily="18" charset="0"/>
                <a:cs typeface="Times New Roman" panose="02020603050405020304" pitchFamily="18" charset="0"/>
              </a:rPr>
              <a:t>): </a:t>
            </a:r>
            <a:endParaRPr lang="uk-UA" altLang="uk-UA" sz="1700">
              <a:latin typeface="Times New Roman" panose="02020603050405020304" pitchFamily="18" charset="0"/>
              <a:cs typeface="Times New Roman" panose="02020603050405020304" pitchFamily="18" charset="0"/>
            </a:endParaRPr>
          </a:p>
          <a:p>
            <a:pPr lvl="1">
              <a:spcBef>
                <a:spcPct val="0"/>
              </a:spcBef>
              <a:buClrTx/>
              <a:buSzTx/>
              <a:buFont typeface="Arial" panose="020B0604020202020204" pitchFamily="34" charset="0"/>
              <a:buChar char="•"/>
            </a:pPr>
            <a:r>
              <a:rPr lang="en-US" altLang="uk-UA" sz="1700">
                <a:latin typeface="Times New Roman" panose="02020603050405020304" pitchFamily="18" charset="0"/>
                <a:cs typeface="Times New Roman" panose="02020603050405020304" pitchFamily="18" charset="0"/>
              </a:rPr>
              <a:t>have tried alcohol</a:t>
            </a:r>
            <a:r>
              <a:rPr lang="uk-UA" altLang="uk-UA" sz="1700">
                <a:latin typeface="Times New Roman" panose="02020603050405020304" pitchFamily="18" charset="0"/>
                <a:cs typeface="Times New Roman" panose="02020603050405020304" pitchFamily="18" charset="0"/>
              </a:rPr>
              <a:t> – </a:t>
            </a:r>
            <a:r>
              <a:rPr lang="uk-UA" altLang="uk-UA" sz="1700" b="1">
                <a:latin typeface="Times New Roman" panose="02020603050405020304" pitchFamily="18" charset="0"/>
                <a:cs typeface="Times New Roman" panose="02020603050405020304" pitchFamily="18" charset="0"/>
              </a:rPr>
              <a:t>47%</a:t>
            </a:r>
            <a:r>
              <a:rPr lang="uk-UA" altLang="uk-UA" sz="1700">
                <a:latin typeface="Times New Roman" panose="02020603050405020304" pitchFamily="18" charset="0"/>
                <a:cs typeface="Times New Roman" panose="02020603050405020304" pitchFamily="18" charset="0"/>
              </a:rPr>
              <a:t>;</a:t>
            </a:r>
          </a:p>
          <a:p>
            <a:pPr lvl="1">
              <a:spcBef>
                <a:spcPct val="0"/>
              </a:spcBef>
              <a:buClrTx/>
              <a:buSzTx/>
              <a:buFont typeface="Arial" panose="020B0604020202020204" pitchFamily="34" charset="0"/>
              <a:buChar char="•"/>
            </a:pPr>
            <a:r>
              <a:rPr lang="en-US" altLang="uk-UA" sz="1700">
                <a:latin typeface="Times New Roman" panose="02020603050405020304" pitchFamily="18" charset="0"/>
                <a:cs typeface="Times New Roman" panose="02020603050405020304" pitchFamily="18" charset="0"/>
              </a:rPr>
              <a:t>have the experience of using drugs</a:t>
            </a:r>
            <a:r>
              <a:rPr lang="uk-UA" altLang="uk-UA" sz="1700">
                <a:latin typeface="Times New Roman" panose="02020603050405020304" pitchFamily="18" charset="0"/>
                <a:cs typeface="Times New Roman" panose="02020603050405020304" pitchFamily="18" charset="0"/>
              </a:rPr>
              <a:t> – </a:t>
            </a:r>
            <a:r>
              <a:rPr lang="uk-UA" altLang="uk-UA" sz="1700" b="1">
                <a:latin typeface="Times New Roman" panose="02020603050405020304" pitchFamily="18" charset="0"/>
                <a:cs typeface="Times New Roman" panose="02020603050405020304" pitchFamily="18" charset="0"/>
              </a:rPr>
              <a:t>4%</a:t>
            </a:r>
            <a:r>
              <a:rPr lang="uk-UA" altLang="uk-UA" sz="1700">
                <a:latin typeface="Times New Roman" panose="02020603050405020304" pitchFamily="18" charset="0"/>
                <a:cs typeface="Times New Roman" panose="02020603050405020304" pitchFamily="18" charset="0"/>
              </a:rPr>
              <a:t>;</a:t>
            </a:r>
          </a:p>
          <a:p>
            <a:pPr lvl="1">
              <a:spcBef>
                <a:spcPct val="0"/>
              </a:spcBef>
              <a:buClrTx/>
              <a:buSzTx/>
              <a:buFont typeface="Arial" panose="020B0604020202020204" pitchFamily="34" charset="0"/>
              <a:buChar char="•"/>
            </a:pPr>
            <a:r>
              <a:rPr lang="en-US" altLang="uk-UA" sz="1700">
                <a:latin typeface="Times New Roman" panose="02020603050405020304" pitchFamily="18" charset="0"/>
                <a:cs typeface="Times New Roman" panose="02020603050405020304" pitchFamily="18" charset="0"/>
              </a:rPr>
              <a:t>have smoked cigarettes</a:t>
            </a:r>
            <a:r>
              <a:rPr lang="uk-UA" altLang="uk-UA" sz="1700">
                <a:latin typeface="Times New Roman" panose="02020603050405020304" pitchFamily="18" charset="0"/>
                <a:cs typeface="Times New Roman" panose="02020603050405020304" pitchFamily="18" charset="0"/>
              </a:rPr>
              <a:t> – </a:t>
            </a:r>
            <a:r>
              <a:rPr lang="uk-UA" altLang="uk-UA" sz="1700" b="1">
                <a:latin typeface="Times New Roman" panose="02020603050405020304" pitchFamily="18" charset="0"/>
                <a:cs typeface="Times New Roman" panose="02020603050405020304" pitchFamily="18" charset="0"/>
              </a:rPr>
              <a:t>10%</a:t>
            </a:r>
            <a:r>
              <a:rPr lang="uk-UA" altLang="uk-UA" sz="1700">
                <a:latin typeface="Times New Roman" panose="02020603050405020304" pitchFamily="18" charset="0"/>
                <a:cs typeface="Times New Roman" panose="02020603050405020304" pitchFamily="18" charset="0"/>
              </a:rPr>
              <a:t>;</a:t>
            </a:r>
          </a:p>
          <a:p>
            <a:pPr lvl="1">
              <a:spcBef>
                <a:spcPct val="0"/>
              </a:spcBef>
              <a:buClrTx/>
              <a:buSzTx/>
              <a:buFont typeface="Arial" panose="020B0604020202020204" pitchFamily="34" charset="0"/>
              <a:buChar char="•"/>
            </a:pPr>
            <a:r>
              <a:rPr lang="en-US" altLang="uk-UA" sz="1700">
                <a:latin typeface="Times New Roman" panose="02020603050405020304" pitchFamily="18" charset="0"/>
                <a:cs typeface="Times New Roman" panose="02020603050405020304" pitchFamily="18" charset="0"/>
              </a:rPr>
              <a:t>have used medicinal products for non-medicinal purposes</a:t>
            </a:r>
            <a:r>
              <a:rPr lang="uk-UA" altLang="uk-UA" sz="1700">
                <a:latin typeface="Times New Roman" panose="02020603050405020304" pitchFamily="18" charset="0"/>
                <a:cs typeface="Times New Roman" panose="02020603050405020304" pitchFamily="18" charset="0"/>
              </a:rPr>
              <a:t> – </a:t>
            </a:r>
            <a:r>
              <a:rPr lang="uk-UA" altLang="uk-UA" sz="1700" b="1">
                <a:latin typeface="Times New Roman" panose="02020603050405020304" pitchFamily="18" charset="0"/>
                <a:cs typeface="Times New Roman" panose="02020603050405020304" pitchFamily="18" charset="0"/>
              </a:rPr>
              <a:t>21 %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Группа 19">
            <a:extLst>
              <a:ext uri="{FF2B5EF4-FFF2-40B4-BE49-F238E27FC236}">
                <a16:creationId xmlns:a16="http://schemas.microsoft.com/office/drawing/2014/main" id="{60088E14-80A6-9740-A76C-DACC8D6F8E07}"/>
              </a:ext>
            </a:extLst>
          </p:cNvPr>
          <p:cNvGrpSpPr>
            <a:grpSpLocks/>
          </p:cNvGrpSpPr>
          <p:nvPr/>
        </p:nvGrpSpPr>
        <p:grpSpPr bwMode="auto">
          <a:xfrm>
            <a:off x="-82550" y="-1588"/>
            <a:ext cx="9226550" cy="6859588"/>
            <a:chOff x="-155" y="-3"/>
            <a:chExt cx="17163" cy="12136"/>
          </a:xfrm>
        </p:grpSpPr>
        <p:sp>
          <p:nvSpPr>
            <p:cNvPr id="19464" name="Rectangle 14">
              <a:extLst>
                <a:ext uri="{FF2B5EF4-FFF2-40B4-BE49-F238E27FC236}">
                  <a16:creationId xmlns:a16="http://schemas.microsoft.com/office/drawing/2014/main" id="{550ED3A7-2185-944A-BD0A-3635063DEA5E}"/>
                </a:ext>
              </a:extLst>
            </p:cNvPr>
            <p:cNvSpPr>
              <a:spLocks noChangeArrowheads="1"/>
            </p:cNvSpPr>
            <p:nvPr/>
          </p:nvSpPr>
          <p:spPr bwMode="auto">
            <a:xfrm>
              <a:off x="-71" y="-2"/>
              <a:ext cx="5726" cy="121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19465" name="Freeform 15">
              <a:extLst>
                <a:ext uri="{FF2B5EF4-FFF2-40B4-BE49-F238E27FC236}">
                  <a16:creationId xmlns:a16="http://schemas.microsoft.com/office/drawing/2014/main" id="{515B1A00-1751-E54B-B1EC-6AE058D6E94E}"/>
                </a:ext>
              </a:extLst>
            </p:cNvPr>
            <p:cNvSpPr>
              <a:spLocks/>
            </p:cNvSpPr>
            <p:nvPr/>
          </p:nvSpPr>
          <p:spPr bwMode="auto">
            <a:xfrm>
              <a:off x="-155" y="-3"/>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AutoShape 16">
              <a:extLst>
                <a:ext uri="{FF2B5EF4-FFF2-40B4-BE49-F238E27FC236}">
                  <a16:creationId xmlns:a16="http://schemas.microsoft.com/office/drawing/2014/main" id="{35C5CC12-B5ED-5C48-8A22-1537776CDD93}"/>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7" name="Freeform 19">
              <a:extLst>
                <a:ext uri="{FF2B5EF4-FFF2-40B4-BE49-F238E27FC236}">
                  <a16:creationId xmlns:a16="http://schemas.microsoft.com/office/drawing/2014/main" id="{78199794-751A-4747-9C14-0D5D38501D34}"/>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459" name="Freeform 19">
            <a:extLst>
              <a:ext uri="{FF2B5EF4-FFF2-40B4-BE49-F238E27FC236}">
                <a16:creationId xmlns:a16="http://schemas.microsoft.com/office/drawing/2014/main" id="{7458D823-55D7-AF48-B1FD-F6C4B761A047}"/>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9460" name="Picture 17">
            <a:extLst>
              <a:ext uri="{FF2B5EF4-FFF2-40B4-BE49-F238E27FC236}">
                <a16:creationId xmlns:a16="http://schemas.microsoft.com/office/drawing/2014/main" id="{F0FD57CE-8FD2-FD49-9D7D-4610E5065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0" y="2470150"/>
            <a:ext cx="32051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Заголовок 1">
            <a:extLst>
              <a:ext uri="{FF2B5EF4-FFF2-40B4-BE49-F238E27FC236}">
                <a16:creationId xmlns:a16="http://schemas.microsoft.com/office/drawing/2014/main" id="{1C9A20D7-7921-AD4F-8960-91C480D098E6}"/>
              </a:ext>
            </a:extLst>
          </p:cNvPr>
          <p:cNvSpPr txBox="1">
            <a:spLocks/>
          </p:cNvSpPr>
          <p:nvPr/>
        </p:nvSpPr>
        <p:spPr>
          <a:xfrm>
            <a:off x="-38100" y="385763"/>
            <a:ext cx="9144000" cy="523875"/>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400" b="1" spc="50" dirty="0">
              <a:ln w="11430">
                <a:solidFill>
                  <a:schemeClr val="tx1"/>
                </a:solidFill>
              </a:ln>
              <a:solidFill>
                <a:srgbClr val="002060"/>
              </a:solidFill>
              <a:effectLst/>
              <a:cs typeface="Arial" charset="0"/>
            </a:endParaRPr>
          </a:p>
        </p:txBody>
      </p:sp>
      <p:sp>
        <p:nvSpPr>
          <p:cNvPr id="15" name="Прямокутник 14">
            <a:extLst>
              <a:ext uri="{FF2B5EF4-FFF2-40B4-BE49-F238E27FC236}">
                <a16:creationId xmlns:a16="http://schemas.microsoft.com/office/drawing/2014/main" id="{89D6ED8E-E6AF-0045-8CB4-0D6B38C29DAA}"/>
              </a:ext>
            </a:extLst>
          </p:cNvPr>
          <p:cNvSpPr/>
          <p:nvPr/>
        </p:nvSpPr>
        <p:spPr>
          <a:xfrm>
            <a:off x="538748" y="447889"/>
            <a:ext cx="7930440" cy="369332"/>
          </a:xfrm>
          <a:prstGeom prst="rect">
            <a:avLst/>
          </a:prstGeom>
        </p:spPr>
        <p:txBody>
          <a:bodyPr wrap="none">
            <a:spAutoFit/>
          </a:bodyPr>
          <a:lstStyle/>
          <a:p>
            <a:pPr algn="ctr">
              <a:defRPr/>
            </a:pP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What HAS BEEN implemented</a:t>
            </a:r>
            <a:r>
              <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Resources IDENTIFICATION</a:t>
            </a:r>
            <a:r>
              <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p:txBody>
      </p:sp>
      <p:sp>
        <p:nvSpPr>
          <p:cNvPr id="14" name="Прямокутник 13">
            <a:extLst>
              <a:ext uri="{FF2B5EF4-FFF2-40B4-BE49-F238E27FC236}">
                <a16:creationId xmlns:a16="http://schemas.microsoft.com/office/drawing/2014/main" id="{1D8BC745-EE2F-CE42-9824-66AD6112CCDC}"/>
              </a:ext>
            </a:extLst>
          </p:cNvPr>
          <p:cNvSpPr/>
          <p:nvPr/>
        </p:nvSpPr>
        <p:spPr>
          <a:xfrm>
            <a:off x="387350" y="1651000"/>
            <a:ext cx="8566150" cy="4139595"/>
          </a:xfrm>
          <a:prstGeom prst="rect">
            <a:avLst/>
          </a:prstGeom>
        </p:spPr>
        <p:txBody>
          <a:bodyPr>
            <a:spAutoFit/>
          </a:bodyPr>
          <a:lstStyle/>
          <a:p>
            <a:pPr marL="342900" indent="-342900">
              <a:buFont typeface="Wingdings" panose="05000000000000000000" pitchFamily="2" charset="2"/>
              <a:buChar char="v"/>
              <a:defRPr/>
            </a:pPr>
            <a:r>
              <a:rPr lang="en-US" sz="2200" dirty="0">
                <a:solidFill>
                  <a:schemeClr val="accent6">
                    <a:lumMod val="50000"/>
                  </a:schemeClr>
                </a:solidFill>
                <a:latin typeface="Times New Roman" panose="02020603050405020304" pitchFamily="18" charset="0"/>
                <a:cs typeface="Times New Roman" panose="02020603050405020304" pitchFamily="18" charset="0"/>
              </a:rPr>
              <a:t>The transformation of the learning environment </a:t>
            </a:r>
            <a:r>
              <a:rPr 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the development of </a:t>
            </a:r>
          </a:p>
          <a:p>
            <a:pPr>
              <a:defRPr/>
            </a:pPr>
            <a:r>
              <a:rPr lang="en-US" sz="2200" dirty="0">
                <a:solidFill>
                  <a:schemeClr val="accent6">
                    <a:lumMod val="50000"/>
                  </a:schemeClr>
                </a:solidFill>
                <a:latin typeface="Times New Roman" panose="02020603050405020304" pitchFamily="18" charset="0"/>
                <a:cs typeface="Times New Roman" panose="02020603050405020304" pitchFamily="18" charset="0"/>
              </a:rPr>
              <a:t>     a barrier-free architectural space is going on</a:t>
            </a:r>
            <a:r>
              <a:rPr lang="uk-UA" sz="2200" dirty="0">
                <a:solidFill>
                  <a:schemeClr val="accent6">
                    <a:lumMod val="50000"/>
                  </a:schemeClr>
                </a:solidFill>
                <a:latin typeface="Times New Roman" panose="02020603050405020304" pitchFamily="18" charset="0"/>
                <a:cs typeface="Times New Roman" panose="02020603050405020304" pitchFamily="18" charset="0"/>
              </a:rPr>
              <a:t>:</a:t>
            </a:r>
          </a:p>
          <a:p>
            <a:pPr marL="504000" indent="-468000">
              <a:buFont typeface="Arial" panose="020B0604020202020204" pitchFamily="34" charset="0"/>
              <a:buChar char="•"/>
              <a:defRPr/>
            </a:pPr>
            <a:r>
              <a:rPr lang="en-US" sz="2200" dirty="0">
                <a:solidFill>
                  <a:schemeClr val="accent6">
                    <a:lumMod val="50000"/>
                  </a:schemeClr>
                </a:solidFill>
                <a:latin typeface="Times New Roman" panose="02020603050405020304" pitchFamily="18" charset="0"/>
                <a:cs typeface="Times New Roman" panose="02020603050405020304" pitchFamily="18" charset="0"/>
              </a:rPr>
              <a:t>The work is done to ensure the architectural accessibility of academic buildings </a:t>
            </a:r>
            <a:r>
              <a:rPr lang="en-US" sz="2200" b="1" dirty="0">
                <a:solidFill>
                  <a:srgbClr val="002060"/>
                </a:solidFill>
                <a:latin typeface="Times New Roman" panose="02020603050405020304" pitchFamily="18" charset="0"/>
                <a:cs typeface="Times New Roman" panose="02020603050405020304" pitchFamily="18" charset="0"/>
              </a:rPr>
              <a:t># </a:t>
            </a:r>
            <a:r>
              <a:rPr lang="uk-UA" sz="2200" b="1" dirty="0">
                <a:solidFill>
                  <a:srgbClr val="002060"/>
                </a:solidFill>
                <a:latin typeface="Times New Roman" panose="02020603050405020304" pitchFamily="18" charset="0"/>
                <a:cs typeface="Times New Roman" panose="02020603050405020304" pitchFamily="18" charset="0"/>
              </a:rPr>
              <a:t>1</a:t>
            </a:r>
            <a:r>
              <a:rPr 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and</a:t>
            </a:r>
            <a:r>
              <a:rPr 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 </a:t>
            </a:r>
            <a:r>
              <a:rPr lang="uk-UA" sz="2200" b="1" dirty="0">
                <a:solidFill>
                  <a:srgbClr val="002060"/>
                </a:solidFill>
                <a:latin typeface="Times New Roman" panose="02020603050405020304" pitchFamily="18" charset="0"/>
                <a:cs typeface="Times New Roman" panose="02020603050405020304" pitchFamily="18" charset="0"/>
              </a:rPr>
              <a:t>5</a:t>
            </a:r>
            <a:r>
              <a:rPr 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and hostel </a:t>
            </a:r>
            <a:r>
              <a:rPr lang="en-US" sz="2200" b="1" dirty="0">
                <a:solidFill>
                  <a:srgbClr val="002060"/>
                </a:solidFill>
                <a:latin typeface="Times New Roman" panose="02020603050405020304" pitchFamily="18" charset="0"/>
                <a:cs typeface="Times New Roman" panose="02020603050405020304" pitchFamily="18" charset="0"/>
              </a:rPr>
              <a:t># </a:t>
            </a:r>
            <a:r>
              <a:rPr lang="uk-UA" sz="2200" b="1" dirty="0">
                <a:solidFill>
                  <a:srgbClr val="002060"/>
                </a:solidFill>
                <a:latin typeface="Times New Roman" panose="02020603050405020304" pitchFamily="18" charset="0"/>
                <a:cs typeface="Times New Roman" panose="02020603050405020304" pitchFamily="18" charset="0"/>
              </a:rPr>
              <a:t>8</a:t>
            </a:r>
            <a:r>
              <a:rPr lang="uk-UA" sz="2200" dirty="0">
                <a:solidFill>
                  <a:schemeClr val="accent6">
                    <a:lumMod val="50000"/>
                  </a:schemeClr>
                </a:solidFill>
                <a:latin typeface="Times New Roman" panose="02020603050405020304" pitchFamily="18" charset="0"/>
                <a:cs typeface="Times New Roman" panose="02020603050405020304" pitchFamily="18" charset="0"/>
              </a:rPr>
              <a:t>;</a:t>
            </a:r>
          </a:p>
          <a:p>
            <a:pPr marL="504000" indent="-468000">
              <a:buFont typeface="Arial" panose="020B0604020202020204" pitchFamily="34" charset="0"/>
              <a:buChar char="•"/>
              <a:defRPr/>
            </a:pPr>
            <a:r>
              <a:rPr lang="en-US" sz="2200" dirty="0">
                <a:solidFill>
                  <a:schemeClr val="accent6">
                    <a:lumMod val="50000"/>
                  </a:schemeClr>
                </a:solidFill>
                <a:latin typeface="Times New Roman" panose="02020603050405020304" pitchFamily="18" charset="0"/>
                <a:cs typeface="Times New Roman" panose="02020603050405020304" pitchFamily="18" charset="0"/>
              </a:rPr>
              <a:t>The project to transform hostel </a:t>
            </a:r>
            <a:r>
              <a:rPr lang="en-US" sz="2200" b="1" dirty="0">
                <a:solidFill>
                  <a:srgbClr val="002060"/>
                </a:solidFill>
                <a:latin typeface="Times New Roman" panose="02020603050405020304" pitchFamily="18" charset="0"/>
                <a:cs typeface="Times New Roman" panose="02020603050405020304" pitchFamily="18" charset="0"/>
              </a:rPr>
              <a:t># </a:t>
            </a:r>
            <a:r>
              <a:rPr lang="uk-UA" sz="2200" b="1" dirty="0">
                <a:solidFill>
                  <a:srgbClr val="002060"/>
                </a:solidFill>
                <a:latin typeface="Times New Roman" panose="02020603050405020304" pitchFamily="18" charset="0"/>
                <a:cs typeface="Times New Roman" panose="02020603050405020304" pitchFamily="18" charset="0"/>
              </a:rPr>
              <a:t>6</a:t>
            </a:r>
            <a:r>
              <a:rPr lang="en-US" sz="2200" b="1" dirty="0">
                <a:solidFill>
                  <a:srgbClr val="002060"/>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is developed</a:t>
            </a:r>
            <a:r>
              <a:rPr lang="uk-UA" sz="2200" dirty="0">
                <a:solidFill>
                  <a:schemeClr val="accent6">
                    <a:lumMod val="50000"/>
                  </a:schemeClr>
                </a:solidFill>
                <a:latin typeface="Times New Roman" panose="02020603050405020304" pitchFamily="18" charset="0"/>
                <a:cs typeface="Times New Roman" panose="02020603050405020304" pitchFamily="18" charset="0"/>
              </a:rPr>
              <a:t>;</a:t>
            </a:r>
          </a:p>
          <a:p>
            <a:pPr marL="504000" indent="-468000">
              <a:buFont typeface="Arial" panose="020B0604020202020204" pitchFamily="34" charset="0"/>
              <a:buChar char="•"/>
              <a:defRPr/>
            </a:pPr>
            <a:r>
              <a:rPr lang="en-US" sz="2200" dirty="0">
                <a:solidFill>
                  <a:schemeClr val="accent6">
                    <a:lumMod val="50000"/>
                  </a:schemeClr>
                </a:solidFill>
                <a:latin typeface="Times New Roman" panose="02020603050405020304" pitchFamily="18" charset="0"/>
                <a:cs typeface="Times New Roman" panose="02020603050405020304" pitchFamily="18" charset="0"/>
              </a:rPr>
              <a:t>The monitoring of the University infrastructure accessibility is taking place</a:t>
            </a:r>
            <a:r>
              <a:rPr lang="uk-UA" sz="2200" dirty="0">
                <a:solidFill>
                  <a:schemeClr val="accent6">
                    <a:lumMod val="50000"/>
                  </a:schemeClr>
                </a:solidFill>
                <a:latin typeface="Times New Roman" panose="02020603050405020304" pitchFamily="18" charset="0"/>
                <a:cs typeface="Times New Roman" panose="02020603050405020304" pitchFamily="18" charset="0"/>
              </a:rPr>
              <a:t>.</a:t>
            </a:r>
          </a:p>
          <a:p>
            <a:pPr>
              <a:defRPr/>
            </a:pPr>
            <a:endParaRPr lang="uk-UA" sz="22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defRPr/>
            </a:pPr>
            <a:r>
              <a:rPr lang="en-US" sz="2200" dirty="0">
                <a:solidFill>
                  <a:schemeClr val="accent6">
                    <a:lumMod val="50000"/>
                  </a:schemeClr>
                </a:solidFill>
                <a:latin typeface="Times New Roman" panose="02020603050405020304" pitchFamily="18" charset="0"/>
                <a:cs typeface="Times New Roman" panose="02020603050405020304" pitchFamily="18" charset="0"/>
              </a:rPr>
              <a:t>Educational and</a:t>
            </a:r>
            <a:r>
              <a:rPr 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scientific institutes are developing innovative strategies</a:t>
            </a:r>
            <a:r>
              <a:rPr lang="uk-UA" sz="2200" dirty="0">
                <a:solidFill>
                  <a:schemeClr val="accent6">
                    <a:lumMod val="50000"/>
                  </a:schemeClr>
                </a:solidFill>
                <a:latin typeface="Times New Roman" panose="02020603050405020304" pitchFamily="18" charset="0"/>
                <a:cs typeface="Times New Roman" panose="02020603050405020304" pitchFamily="18" charset="0"/>
              </a:rPr>
              <a:t>, </a:t>
            </a:r>
            <a:r>
              <a:rPr lang="en-US" sz="2200" dirty="0">
                <a:solidFill>
                  <a:schemeClr val="accent6">
                    <a:lumMod val="50000"/>
                  </a:schemeClr>
                </a:solidFill>
                <a:latin typeface="Times New Roman" panose="02020603050405020304" pitchFamily="18" charset="0"/>
                <a:cs typeface="Times New Roman" panose="02020603050405020304" pitchFamily="18" charset="0"/>
              </a:rPr>
              <a:t>technologies and acquiring new experience in teaching students with disabilities and chronic illnesses</a:t>
            </a:r>
            <a:r>
              <a:rPr lang="uk-UA" sz="2200" dirty="0">
                <a:solidFill>
                  <a:schemeClr val="accent6">
                    <a:lumMod val="50000"/>
                  </a:schemeClr>
                </a:solidFill>
                <a:latin typeface="Times New Roman" panose="02020603050405020304" pitchFamily="18" charset="0"/>
                <a:cs typeface="Times New Roman" panose="02020603050405020304" pitchFamily="18" charset="0"/>
              </a:rPr>
              <a:t>.</a:t>
            </a:r>
          </a:p>
          <a:p>
            <a:pPr>
              <a:defRPr/>
            </a:pPr>
            <a:endParaRPr lang="uk-UA" sz="21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Группа 19">
            <a:extLst>
              <a:ext uri="{FF2B5EF4-FFF2-40B4-BE49-F238E27FC236}">
                <a16:creationId xmlns:a16="http://schemas.microsoft.com/office/drawing/2014/main" id="{F50BB25E-776D-5740-B598-699568EDDE29}"/>
              </a:ext>
            </a:extLst>
          </p:cNvPr>
          <p:cNvGrpSpPr>
            <a:grpSpLocks/>
          </p:cNvGrpSpPr>
          <p:nvPr/>
        </p:nvGrpSpPr>
        <p:grpSpPr bwMode="auto">
          <a:xfrm>
            <a:off x="0" y="0"/>
            <a:ext cx="9144000" cy="6858000"/>
            <a:chOff x="-1" y="-1"/>
            <a:chExt cx="17009" cy="12134"/>
          </a:xfrm>
        </p:grpSpPr>
        <p:sp>
          <p:nvSpPr>
            <p:cNvPr id="20495" name="Rectangle 14">
              <a:extLst>
                <a:ext uri="{FF2B5EF4-FFF2-40B4-BE49-F238E27FC236}">
                  <a16:creationId xmlns:a16="http://schemas.microsoft.com/office/drawing/2014/main" id="{D0DC907B-B29F-F74C-AED1-4EC34734A2A0}"/>
                </a:ext>
              </a:extLst>
            </p:cNvPr>
            <p:cNvSpPr>
              <a:spLocks noChangeArrowheads="1"/>
            </p:cNvSpPr>
            <p:nvPr/>
          </p:nvSpPr>
          <p:spPr bwMode="auto">
            <a:xfrm>
              <a:off x="-1" y="399"/>
              <a:ext cx="5726" cy="117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0496" name="Freeform 15">
              <a:extLst>
                <a:ext uri="{FF2B5EF4-FFF2-40B4-BE49-F238E27FC236}">
                  <a16:creationId xmlns:a16="http://schemas.microsoft.com/office/drawing/2014/main" id="{1715672B-4DD8-5345-B58A-41588A6FBA9F}"/>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7" name="AutoShape 16">
              <a:extLst>
                <a:ext uri="{FF2B5EF4-FFF2-40B4-BE49-F238E27FC236}">
                  <a16:creationId xmlns:a16="http://schemas.microsoft.com/office/drawing/2014/main" id="{583319AA-2718-6448-92DE-A2D61CC9AD07}"/>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8" name="Freeform 19">
              <a:extLst>
                <a:ext uri="{FF2B5EF4-FFF2-40B4-BE49-F238E27FC236}">
                  <a16:creationId xmlns:a16="http://schemas.microsoft.com/office/drawing/2014/main" id="{DEF361DE-4D95-8742-A8BA-CC0C34503D3B}"/>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83" name="Freeform 19">
            <a:extLst>
              <a:ext uri="{FF2B5EF4-FFF2-40B4-BE49-F238E27FC236}">
                <a16:creationId xmlns:a16="http://schemas.microsoft.com/office/drawing/2014/main" id="{D3BE7327-DC41-8F4B-8160-BBFC6EA628DD}"/>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484" name="Picture 17">
            <a:extLst>
              <a:ext uri="{FF2B5EF4-FFF2-40B4-BE49-F238E27FC236}">
                <a16:creationId xmlns:a16="http://schemas.microsoft.com/office/drawing/2014/main" id="{BDECEC2E-039B-0D4D-83E7-186F3D241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0" y="2470150"/>
            <a:ext cx="32051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Группа 19">
            <a:extLst>
              <a:ext uri="{FF2B5EF4-FFF2-40B4-BE49-F238E27FC236}">
                <a16:creationId xmlns:a16="http://schemas.microsoft.com/office/drawing/2014/main" id="{9DE51F0F-BFC4-8245-8858-AA7738B30555}"/>
              </a:ext>
            </a:extLst>
          </p:cNvPr>
          <p:cNvGrpSpPr>
            <a:grpSpLocks/>
          </p:cNvGrpSpPr>
          <p:nvPr/>
        </p:nvGrpSpPr>
        <p:grpSpPr bwMode="auto">
          <a:xfrm>
            <a:off x="0" y="0"/>
            <a:ext cx="9144000" cy="6858000"/>
            <a:chOff x="-1" y="-1"/>
            <a:chExt cx="17009" cy="12134"/>
          </a:xfrm>
        </p:grpSpPr>
        <p:sp>
          <p:nvSpPr>
            <p:cNvPr id="20491" name="Rectangle 14">
              <a:extLst>
                <a:ext uri="{FF2B5EF4-FFF2-40B4-BE49-F238E27FC236}">
                  <a16:creationId xmlns:a16="http://schemas.microsoft.com/office/drawing/2014/main" id="{45532DD6-ACB7-C94B-A0F8-7B6917B14E9D}"/>
                </a:ext>
              </a:extLst>
            </p:cNvPr>
            <p:cNvSpPr>
              <a:spLocks noChangeArrowheads="1"/>
            </p:cNvSpPr>
            <p:nvPr/>
          </p:nvSpPr>
          <p:spPr bwMode="auto">
            <a:xfrm>
              <a:off x="-1" y="399"/>
              <a:ext cx="5726" cy="11733"/>
            </a:xfrm>
            <a:prstGeom prst="rect">
              <a:avLst/>
            </a:prstGeom>
            <a:solidFill>
              <a:srgbClr val="F1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2"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itchFamily="2"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itchFamily="2"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itchFamily="2"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itchFamily="2"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itchFamily="2"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uk-UA" altLang="uk-UA" sz="1800">
                <a:solidFill>
                  <a:schemeClr val="tx1"/>
                </a:solidFill>
                <a:latin typeface="Arial" panose="020B0604020202020204" pitchFamily="34" charset="0"/>
              </a:endParaRPr>
            </a:p>
          </p:txBody>
        </p:sp>
        <p:sp>
          <p:nvSpPr>
            <p:cNvPr id="20492" name="Freeform 15">
              <a:extLst>
                <a:ext uri="{FF2B5EF4-FFF2-40B4-BE49-F238E27FC236}">
                  <a16:creationId xmlns:a16="http://schemas.microsoft.com/office/drawing/2014/main" id="{E6B81EAD-569E-A94F-B906-FAB4290848B5}"/>
                </a:ext>
              </a:extLst>
            </p:cNvPr>
            <p:cNvSpPr>
              <a:spLocks/>
            </p:cNvSpPr>
            <p:nvPr/>
          </p:nvSpPr>
          <p:spPr bwMode="auto">
            <a:xfrm>
              <a:off x="0" y="-1"/>
              <a:ext cx="17008" cy="12133"/>
            </a:xfrm>
            <a:custGeom>
              <a:avLst/>
              <a:gdLst>
                <a:gd name="T0" fmla="*/ 17008 w 17008"/>
                <a:gd name="T1" fmla="*/ 0 h 12133"/>
                <a:gd name="T2" fmla="*/ 17008 w 17008"/>
                <a:gd name="T3" fmla="*/ 0 h 12133"/>
                <a:gd name="T4" fmla="*/ 0 w 17008"/>
                <a:gd name="T5" fmla="*/ 0 h 12133"/>
                <a:gd name="T6" fmla="*/ 0 w 17008"/>
                <a:gd name="T7" fmla="*/ 7658 h 12133"/>
                <a:gd name="T8" fmla="*/ 5726 w 17008"/>
                <a:gd name="T9" fmla="*/ 3573 h 12133"/>
                <a:gd name="T10" fmla="*/ 5726 w 17008"/>
                <a:gd name="T11" fmla="*/ 12132 h 12133"/>
                <a:gd name="T12" fmla="*/ 11339 w 17008"/>
                <a:gd name="T13" fmla="*/ 12132 h 12133"/>
                <a:gd name="T14" fmla="*/ 11339 w 17008"/>
                <a:gd name="T15" fmla="*/ 5594 h 12133"/>
                <a:gd name="T16" fmla="*/ 17008 w 17008"/>
                <a:gd name="T17" fmla="*/ 1550 h 12133"/>
                <a:gd name="T18" fmla="*/ 17008 w 17008"/>
                <a:gd name="T19" fmla="*/ 0 h 12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08"/>
                <a:gd name="T31" fmla="*/ 0 h 12133"/>
                <a:gd name="T32" fmla="*/ 17008 w 17008"/>
                <a:gd name="T33" fmla="*/ 12133 h 12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08" h="12133">
                  <a:moveTo>
                    <a:pt x="17008" y="0"/>
                  </a:moveTo>
                  <a:lnTo>
                    <a:pt x="17008" y="0"/>
                  </a:lnTo>
                  <a:lnTo>
                    <a:pt x="0" y="0"/>
                  </a:lnTo>
                  <a:lnTo>
                    <a:pt x="0" y="7658"/>
                  </a:lnTo>
                  <a:lnTo>
                    <a:pt x="5726" y="3573"/>
                  </a:lnTo>
                  <a:lnTo>
                    <a:pt x="5726" y="12132"/>
                  </a:lnTo>
                  <a:lnTo>
                    <a:pt x="11339" y="12132"/>
                  </a:lnTo>
                  <a:lnTo>
                    <a:pt x="11339" y="5594"/>
                  </a:lnTo>
                  <a:lnTo>
                    <a:pt x="17008" y="1550"/>
                  </a:lnTo>
                  <a:lnTo>
                    <a:pt x="17008" y="0"/>
                  </a:lnTo>
                </a:path>
              </a:pathLst>
            </a:custGeom>
            <a:solidFill>
              <a:srgbClr val="E7F6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3" name="AutoShape 16">
              <a:extLst>
                <a:ext uri="{FF2B5EF4-FFF2-40B4-BE49-F238E27FC236}">
                  <a16:creationId xmlns:a16="http://schemas.microsoft.com/office/drawing/2014/main" id="{0ED883A2-6AD2-5C4A-B580-B29B2ED57A9F}"/>
                </a:ext>
              </a:extLst>
            </p:cNvPr>
            <p:cNvSpPr>
              <a:spLocks/>
            </p:cNvSpPr>
            <p:nvPr/>
          </p:nvSpPr>
          <p:spPr bwMode="auto">
            <a:xfrm>
              <a:off x="0" y="-1"/>
              <a:ext cx="17008" cy="12133"/>
            </a:xfrm>
            <a:custGeom>
              <a:avLst/>
              <a:gdLst>
                <a:gd name="T0" fmla="*/ 10167 w 17008"/>
                <a:gd name="T1" fmla="*/ 0 h 12133"/>
                <a:gd name="T2" fmla="*/ 0 w 17008"/>
                <a:gd name="T3" fmla="*/ 0 h 12133"/>
                <a:gd name="T4" fmla="*/ 0 w 17008"/>
                <a:gd name="T5" fmla="*/ 7252 h 12133"/>
                <a:gd name="T6" fmla="*/ 10167 w 17008"/>
                <a:gd name="T7" fmla="*/ 0 h 12133"/>
                <a:gd name="T8" fmla="*/ 17008 w 17008"/>
                <a:gd name="T9" fmla="*/ 6066 h 12133"/>
                <a:gd name="T10" fmla="*/ 8504 w 17008"/>
                <a:gd name="T11" fmla="*/ 12132 h 12133"/>
                <a:gd name="T12" fmla="*/ 17008 w 17008"/>
                <a:gd name="T13" fmla="*/ 12132 h 12133"/>
                <a:gd name="T14" fmla="*/ 17008 w 17008"/>
                <a:gd name="T15" fmla="*/ 6066 h 12133"/>
                <a:gd name="T16" fmla="*/ 0 60000 65536"/>
                <a:gd name="T17" fmla="*/ 0 60000 65536"/>
                <a:gd name="T18" fmla="*/ 0 60000 65536"/>
                <a:gd name="T19" fmla="*/ 0 60000 65536"/>
                <a:gd name="T20" fmla="*/ 0 60000 65536"/>
                <a:gd name="T21" fmla="*/ 0 60000 65536"/>
                <a:gd name="T22" fmla="*/ 0 60000 65536"/>
                <a:gd name="T23" fmla="*/ 0 60000 65536"/>
                <a:gd name="T24" fmla="*/ 0 w 17008"/>
                <a:gd name="T25" fmla="*/ 0 h 12133"/>
                <a:gd name="T26" fmla="*/ 17008 w 17008"/>
                <a:gd name="T27" fmla="*/ 12133 h 12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8" h="12133">
                  <a:moveTo>
                    <a:pt x="10167" y="0"/>
                  </a:moveTo>
                  <a:lnTo>
                    <a:pt x="0" y="0"/>
                  </a:lnTo>
                  <a:lnTo>
                    <a:pt x="0" y="7252"/>
                  </a:lnTo>
                  <a:lnTo>
                    <a:pt x="10167" y="0"/>
                  </a:lnTo>
                  <a:moveTo>
                    <a:pt x="17008" y="6066"/>
                  </a:moveTo>
                  <a:lnTo>
                    <a:pt x="8504" y="12132"/>
                  </a:lnTo>
                  <a:lnTo>
                    <a:pt x="17008" y="12132"/>
                  </a:lnTo>
                  <a:lnTo>
                    <a:pt x="17008" y="6066"/>
                  </a:lnTo>
                </a:path>
              </a:pathLst>
            </a:custGeom>
            <a:solidFill>
              <a:srgbClr val="C7E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4" name="Freeform 19">
              <a:extLst>
                <a:ext uri="{FF2B5EF4-FFF2-40B4-BE49-F238E27FC236}">
                  <a16:creationId xmlns:a16="http://schemas.microsoft.com/office/drawing/2014/main" id="{DB343E6A-4C40-9941-BA44-1278491BB0CF}"/>
                </a:ext>
              </a:extLst>
            </p:cNvPr>
            <p:cNvSpPr>
              <a:spLocks/>
            </p:cNvSpPr>
            <p:nvPr/>
          </p:nvSpPr>
          <p:spPr bwMode="auto">
            <a:xfrm>
              <a:off x="13193" y="9414"/>
              <a:ext cx="3812" cy="2719"/>
            </a:xfrm>
            <a:custGeom>
              <a:avLst/>
              <a:gdLst>
                <a:gd name="T0" fmla="*/ 3812 w 3812"/>
                <a:gd name="T1" fmla="*/ 9413 h 2719"/>
                <a:gd name="T2" fmla="*/ 0 w 3812"/>
                <a:gd name="T3" fmla="*/ 12132 h 2719"/>
                <a:gd name="T4" fmla="*/ 3812 w 3812"/>
                <a:gd name="T5" fmla="*/ 12132 h 2719"/>
                <a:gd name="T6" fmla="*/ 3812 w 3812"/>
                <a:gd name="T7" fmla="*/ 9413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C5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86" name="Freeform 19">
            <a:extLst>
              <a:ext uri="{FF2B5EF4-FFF2-40B4-BE49-F238E27FC236}">
                <a16:creationId xmlns:a16="http://schemas.microsoft.com/office/drawing/2014/main" id="{8E703888-7F2F-104D-B9AE-0F0C52B8F2CC}"/>
              </a:ext>
            </a:extLst>
          </p:cNvPr>
          <p:cNvSpPr>
            <a:spLocks/>
          </p:cNvSpPr>
          <p:nvPr/>
        </p:nvSpPr>
        <p:spPr bwMode="auto">
          <a:xfrm>
            <a:off x="2128838" y="830263"/>
            <a:ext cx="7015162" cy="5011737"/>
          </a:xfrm>
          <a:custGeom>
            <a:avLst/>
            <a:gdLst>
              <a:gd name="T0" fmla="*/ 2147483646 w 3812"/>
              <a:gd name="T1" fmla="*/ 2147483646 h 2719"/>
              <a:gd name="T2" fmla="*/ 0 w 3812"/>
              <a:gd name="T3" fmla="*/ 2147483646 h 2719"/>
              <a:gd name="T4" fmla="*/ 2147483646 w 3812"/>
              <a:gd name="T5" fmla="*/ 2147483646 h 2719"/>
              <a:gd name="T6" fmla="*/ 2147483646 w 3812"/>
              <a:gd name="T7" fmla="*/ 2147483646 h 2719"/>
              <a:gd name="T8" fmla="*/ 0 60000 65536"/>
              <a:gd name="T9" fmla="*/ 0 60000 65536"/>
              <a:gd name="T10" fmla="*/ 0 60000 65536"/>
              <a:gd name="T11" fmla="*/ 0 60000 65536"/>
              <a:gd name="T12" fmla="*/ 0 w 3812"/>
              <a:gd name="T13" fmla="*/ 0 h 2719"/>
              <a:gd name="T14" fmla="*/ 3812 w 3812"/>
              <a:gd name="T15" fmla="*/ 2719 h 2719"/>
            </a:gdLst>
            <a:ahLst/>
            <a:cxnLst>
              <a:cxn ang="T8">
                <a:pos x="T0" y="T1"/>
              </a:cxn>
              <a:cxn ang="T9">
                <a:pos x="T2" y="T3"/>
              </a:cxn>
              <a:cxn ang="T10">
                <a:pos x="T4" y="T5"/>
              </a:cxn>
              <a:cxn ang="T11">
                <a:pos x="T6" y="T7"/>
              </a:cxn>
            </a:cxnLst>
            <a:rect l="T12" t="T13" r="T14" b="T15"/>
            <a:pathLst>
              <a:path w="3812" h="2719">
                <a:moveTo>
                  <a:pt x="3812" y="0"/>
                </a:moveTo>
                <a:lnTo>
                  <a:pt x="0" y="2719"/>
                </a:lnTo>
                <a:lnTo>
                  <a:pt x="3812" y="2719"/>
                </a:lnTo>
                <a:lnTo>
                  <a:pt x="3812" y="0"/>
                </a:lnTo>
                <a:close/>
              </a:path>
            </a:pathLst>
          </a:custGeom>
          <a:solidFill>
            <a:srgbClr val="ECF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487" name="Picture 17">
            <a:extLst>
              <a:ext uri="{FF2B5EF4-FFF2-40B4-BE49-F238E27FC236}">
                <a16:creationId xmlns:a16="http://schemas.microsoft.com/office/drawing/2014/main" id="{C90DD962-0B60-E84E-8062-FA70D48DA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0" y="2470150"/>
            <a:ext cx="32051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Заголовок 1">
            <a:extLst>
              <a:ext uri="{FF2B5EF4-FFF2-40B4-BE49-F238E27FC236}">
                <a16:creationId xmlns:a16="http://schemas.microsoft.com/office/drawing/2014/main" id="{29ACE88D-B7BE-A34D-9762-08AEC9917E71}"/>
              </a:ext>
            </a:extLst>
          </p:cNvPr>
          <p:cNvSpPr txBox="1">
            <a:spLocks/>
          </p:cNvSpPr>
          <p:nvPr/>
        </p:nvSpPr>
        <p:spPr>
          <a:xfrm>
            <a:off x="-1588" y="65088"/>
            <a:ext cx="9144001" cy="538162"/>
          </a:xfrm>
          <a:prstGeom prst="rect">
            <a:avLst/>
          </a:prstGeom>
          <a:solidFill>
            <a:schemeClr val="accent1">
              <a:lumMod val="60000"/>
              <a:lumOff val="40000"/>
            </a:schemeClr>
          </a:solidFill>
          <a:ln w="19050">
            <a:solidFill>
              <a:srgbClr val="B8FCFA"/>
            </a:solidFill>
          </a:ln>
        </p:spPr>
        <p:txBody>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a:lstStyle>
          <a:p>
            <a:pPr algn="ctr">
              <a:defRPr/>
            </a:pPr>
            <a:endParaRPr lang="uk-UA" sz="2400" b="1" spc="50" dirty="0">
              <a:ln w="11430">
                <a:solidFill>
                  <a:schemeClr val="tx1"/>
                </a:solidFill>
              </a:ln>
              <a:solidFill>
                <a:srgbClr val="002060"/>
              </a:solidFill>
              <a:effectLst/>
              <a:cs typeface="Arial" charset="0"/>
            </a:endParaRPr>
          </a:p>
        </p:txBody>
      </p:sp>
      <p:sp>
        <p:nvSpPr>
          <p:cNvPr id="23" name="Прямокутник 14">
            <a:extLst>
              <a:ext uri="{FF2B5EF4-FFF2-40B4-BE49-F238E27FC236}">
                <a16:creationId xmlns:a16="http://schemas.microsoft.com/office/drawing/2014/main" id="{9B341595-5490-7E4D-8ACE-1D590E562094}"/>
              </a:ext>
            </a:extLst>
          </p:cNvPr>
          <p:cNvSpPr/>
          <p:nvPr/>
        </p:nvSpPr>
        <p:spPr>
          <a:xfrm>
            <a:off x="572341" y="144870"/>
            <a:ext cx="7930440" cy="369332"/>
          </a:xfrm>
          <a:prstGeom prst="rect">
            <a:avLst/>
          </a:prstGeom>
        </p:spPr>
        <p:txBody>
          <a:bodyPr wrap="none">
            <a:spAutoFit/>
          </a:bodyPr>
          <a:lstStyle/>
          <a:p>
            <a:pPr algn="ctr">
              <a:defRPr/>
            </a:pP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What HAS BEEN implemented</a:t>
            </a:r>
            <a:r>
              <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Resources IDENTIFICATION</a:t>
            </a:r>
            <a:r>
              <a:rPr lang="uk-UA" b="1" cap="all" spc="50" dirty="0">
                <a:ln w="11430">
                  <a:solidFill>
                    <a:schemeClr val="tx1"/>
                  </a:solidFill>
                </a:ln>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p:txBody>
      </p:sp>
      <p:sp>
        <p:nvSpPr>
          <p:cNvPr id="24" name="Прямокутник 16">
            <a:extLst>
              <a:ext uri="{FF2B5EF4-FFF2-40B4-BE49-F238E27FC236}">
                <a16:creationId xmlns:a16="http://schemas.microsoft.com/office/drawing/2014/main" id="{F1518C67-5AF2-1246-B2EE-A2350C2C2F05}"/>
              </a:ext>
            </a:extLst>
          </p:cNvPr>
          <p:cNvSpPr/>
          <p:nvPr/>
        </p:nvSpPr>
        <p:spPr>
          <a:xfrm>
            <a:off x="122238" y="544513"/>
            <a:ext cx="8770937" cy="6878637"/>
          </a:xfrm>
          <a:prstGeom prst="rect">
            <a:avLst/>
          </a:prstGeom>
        </p:spPr>
        <p:txBody>
          <a:bodyPr>
            <a:spAutoFit/>
          </a:bodyPr>
          <a:lstStyle/>
          <a:p>
            <a:pPr eaLnBrk="1" hangingPunct="1">
              <a:spcBef>
                <a:spcPct val="50000"/>
              </a:spcBef>
              <a:defRPr/>
            </a:pPr>
            <a:r>
              <a:rPr lang="ru-RU" altLang="uk-UA" sz="2100" b="1" dirty="0">
                <a:solidFill>
                  <a:srgbClr val="002060"/>
                </a:solidFill>
                <a:latin typeface="Times New Roman" panose="02020603050405020304" pitchFamily="18" charset="0"/>
                <a:cs typeface="Times New Roman" panose="02020603050405020304" pitchFamily="18" charset="0"/>
              </a:rPr>
              <a:t>2011</a:t>
            </a:r>
            <a:r>
              <a:rPr lang="ru-RU" altLang="uk-UA"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uk-UA"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The </a:t>
            </a:r>
            <a:r>
              <a:rPr lang="en-US" sz="2100" dirty="0">
                <a:solidFill>
                  <a:schemeClr val="accent6">
                    <a:lumMod val="50000"/>
                  </a:schemeClr>
                </a:solidFill>
                <a:latin typeface="Times New Roman" panose="02020603050405020304" pitchFamily="18" charset="0"/>
                <a:cs typeface="Times New Roman" panose="02020603050405020304" pitchFamily="18" charset="0"/>
              </a:rPr>
              <a:t>Resource Center for Educational Information Technology for Persons with Disabilities (</a:t>
            </a:r>
            <a:r>
              <a:rPr lang="en-US" sz="2100" i="1" u="sng" dirty="0">
                <a:solidFill>
                  <a:schemeClr val="accent6">
                    <a:lumMod val="50000"/>
                  </a:schemeClr>
                </a:solidFill>
                <a:latin typeface="Times New Roman" panose="02020603050405020304" pitchFamily="18" charset="0"/>
                <a:cs typeface="Times New Roman" panose="02020603050405020304" pitchFamily="18" charset="0"/>
              </a:rPr>
              <a:t>total visual impairment</a:t>
            </a:r>
            <a:r>
              <a:rPr lang="en-US" sz="2100" dirty="0">
                <a:solidFill>
                  <a:schemeClr val="accent6">
                    <a:lumMod val="50000"/>
                  </a:schemeClr>
                </a:solidFill>
                <a:latin typeface="Times New Roman" panose="02020603050405020304" pitchFamily="18" charset="0"/>
                <a:cs typeface="Times New Roman" panose="02020603050405020304" pitchFamily="18" charset="0"/>
              </a:rPr>
              <a:t>) of </a:t>
            </a:r>
            <a:r>
              <a:rPr lang="en-US" sz="2100" dirty="0" err="1">
                <a:solidFill>
                  <a:schemeClr val="accent6">
                    <a:lumMod val="50000"/>
                  </a:schemeClr>
                </a:solidFill>
                <a:latin typeface="Times New Roman" panose="02020603050405020304" pitchFamily="18" charset="0"/>
                <a:cs typeface="Times New Roman" panose="02020603050405020304" pitchFamily="18" charset="0"/>
              </a:rPr>
              <a:t>Lviv</a:t>
            </a:r>
            <a:r>
              <a:rPr lang="en-US" sz="2100" dirty="0">
                <a:solidFill>
                  <a:schemeClr val="accent6">
                    <a:lumMod val="50000"/>
                  </a:schemeClr>
                </a:solidFill>
                <a:latin typeface="Times New Roman" panose="02020603050405020304" pitchFamily="18" charset="0"/>
                <a:cs typeface="Times New Roman" panose="02020603050405020304" pitchFamily="18" charset="0"/>
              </a:rPr>
              <a:t> Polytechnic was established. </a:t>
            </a:r>
            <a:endParaRPr lang="uk-UA" sz="2100"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spcBef>
                <a:spcPct val="50000"/>
              </a:spcBef>
              <a:defRPr/>
            </a:pPr>
            <a:r>
              <a:rPr lang="en-US" altLang="uk-UA" sz="2100" b="1" dirty="0">
                <a:solidFill>
                  <a:srgbClr val="002060"/>
                </a:solidFill>
                <a:latin typeface="Times New Roman" panose="02020603050405020304" pitchFamily="18" charset="0"/>
                <a:cs typeface="Times New Roman" panose="02020603050405020304" pitchFamily="18" charset="0"/>
              </a:rPr>
              <a:t>December </a:t>
            </a:r>
            <a:r>
              <a:rPr lang="ru-RU" altLang="uk-UA" sz="2100" b="1" dirty="0">
                <a:solidFill>
                  <a:srgbClr val="002060"/>
                </a:solidFill>
                <a:latin typeface="Times New Roman" panose="02020603050405020304" pitchFamily="18" charset="0"/>
                <a:cs typeface="Times New Roman" panose="02020603050405020304" pitchFamily="18" charset="0"/>
              </a:rPr>
              <a:t>2015</a:t>
            </a:r>
            <a:r>
              <a:rPr lang="ru-RU" altLang="uk-UA" sz="2100" dirty="0">
                <a:solidFill>
                  <a:srgbClr val="002060"/>
                </a:solidFill>
                <a:latin typeface="Times New Roman" panose="02020603050405020304" pitchFamily="18" charset="0"/>
                <a:cs typeface="Times New Roman" panose="02020603050405020304" pitchFamily="18" charset="0"/>
              </a:rPr>
              <a:t> </a:t>
            </a:r>
            <a:r>
              <a:rPr lang="ru-RU" alt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International “INTEGRATION” Centre for Professional Partnerships was founded. </a:t>
            </a:r>
            <a:r>
              <a:rPr lang="uk-UA" altLang="uk-UA" sz="2100" dirty="0">
                <a:solidFill>
                  <a:schemeClr val="accent6">
                    <a:lumMod val="50000"/>
                  </a:schemeClr>
                </a:solidFill>
                <a:latin typeface="Times New Roman" panose="02020603050405020304" pitchFamily="18" charset="0"/>
                <a:cs typeface="Times New Roman" panose="02020603050405020304" pitchFamily="18" charset="0"/>
              </a:rPr>
              <a:t> </a:t>
            </a:r>
          </a:p>
          <a:p>
            <a:pPr eaLnBrk="1" hangingPunct="1">
              <a:spcBef>
                <a:spcPct val="50000"/>
              </a:spcBef>
              <a:defRPr/>
            </a:pPr>
            <a:r>
              <a:rPr lang="uk-UA" altLang="uk-UA" sz="2100" b="1" dirty="0">
                <a:solidFill>
                  <a:srgbClr val="002060"/>
                </a:solidFill>
                <a:latin typeface="Times New Roman" panose="02020603050405020304" pitchFamily="18" charset="0"/>
                <a:cs typeface="Times New Roman" panose="02020603050405020304" pitchFamily="18" charset="0"/>
              </a:rPr>
              <a:t>2016</a:t>
            </a:r>
            <a:r>
              <a:rPr lang="ru-RU" altLang="uk-UA" sz="2100" b="1" dirty="0">
                <a:solidFill>
                  <a:schemeClr val="accent6">
                    <a:lumMod val="50000"/>
                  </a:schemeClr>
                </a:solidFill>
                <a:latin typeface="Times New Roman" panose="02020603050405020304" pitchFamily="18" charset="0"/>
                <a:cs typeface="Times New Roman" panose="02020603050405020304" pitchFamily="18" charset="0"/>
              </a:rPr>
              <a:t> – </a:t>
            </a: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The</a:t>
            </a:r>
            <a:r>
              <a:rPr lang="en-US" altLang="uk-UA"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Model </a:t>
            </a:r>
            <a:r>
              <a:rPr lang="uk-UA" sz="2100" dirty="0">
                <a:solidFill>
                  <a:schemeClr val="accent6">
                    <a:lumMod val="50000"/>
                  </a:schemeClr>
                </a:solidFill>
                <a:latin typeface="Times New Roman" panose="02020603050405020304" pitchFamily="18" charset="0"/>
                <a:cs typeface="Times New Roman" panose="02020603050405020304" pitchFamily="18" charset="0"/>
              </a:rPr>
              <a:t>(</a:t>
            </a:r>
            <a:r>
              <a:rPr lang="en-US" sz="2100" i="1" dirty="0">
                <a:solidFill>
                  <a:schemeClr val="accent6">
                    <a:lumMod val="50000"/>
                  </a:schemeClr>
                </a:solidFill>
                <a:latin typeface="Times New Roman" panose="02020603050405020304" pitchFamily="18" charset="0"/>
                <a:cs typeface="Times New Roman" panose="02020603050405020304" pitchFamily="18" charset="0"/>
              </a:rPr>
              <a:t>PATHWAY</a:t>
            </a:r>
            <a:r>
              <a:rPr lang="uk-UA" sz="2100" dirty="0">
                <a:solidFill>
                  <a:schemeClr val="accent6">
                    <a:lumMod val="50000"/>
                  </a:schemeClr>
                </a:solidFill>
                <a:latin typeface="Times New Roman" panose="02020603050405020304" pitchFamily="18" charset="0"/>
                <a:cs typeface="Times New Roman" panose="02020603050405020304" pitchFamily="18" charset="0"/>
              </a:rPr>
              <a:t>) </a:t>
            </a:r>
            <a:r>
              <a:rPr lang="en-US" sz="2100" dirty="0">
                <a:solidFill>
                  <a:schemeClr val="accent6">
                    <a:lumMod val="50000"/>
                  </a:schemeClr>
                </a:solidFill>
                <a:latin typeface="Times New Roman" panose="02020603050405020304" pitchFamily="18" charset="0"/>
                <a:cs typeface="Times New Roman" panose="02020603050405020304" pitchFamily="18" charset="0"/>
              </a:rPr>
              <a:t>of individual support of persons with disabilities and chronic illnesses in their studies was developed. </a:t>
            </a:r>
          </a:p>
          <a:p>
            <a:pPr eaLnBrk="1" hangingPunct="1">
              <a:spcBef>
                <a:spcPct val="50000"/>
              </a:spcBef>
              <a:defRPr/>
            </a:pPr>
            <a:r>
              <a:rPr lang="en-US" sz="2100" b="1" i="1" dirty="0">
                <a:solidFill>
                  <a:schemeClr val="accent6">
                    <a:lumMod val="50000"/>
                  </a:schemeClr>
                </a:solidFill>
                <a:latin typeface="Times New Roman" panose="02020603050405020304" pitchFamily="18" charset="0"/>
                <a:cs typeface="Times New Roman" panose="02020603050405020304" pitchFamily="18" charset="0"/>
              </a:rPr>
              <a:t>“No Limits” </a:t>
            </a:r>
            <a:r>
              <a:rPr lang="en-US" sz="2100" b="1" dirty="0">
                <a:solidFill>
                  <a:schemeClr val="accent6">
                    <a:lumMod val="50000"/>
                  </a:schemeClr>
                </a:solidFill>
                <a:latin typeface="Times New Roman" panose="02020603050405020304" pitchFamily="18" charset="0"/>
                <a:cs typeface="Times New Roman" panose="02020603050405020304" pitchFamily="18" charset="0"/>
              </a:rPr>
              <a:t>Partnerships Networking </a:t>
            </a:r>
            <a:r>
              <a:rPr lang="en-US" sz="2100" dirty="0">
                <a:solidFill>
                  <a:schemeClr val="accent6">
                    <a:lumMod val="50000"/>
                  </a:schemeClr>
                </a:solidFill>
                <a:latin typeface="Times New Roman" panose="02020603050405020304" pitchFamily="18" charset="0"/>
                <a:cs typeface="Times New Roman" panose="02020603050405020304" pitchFamily="18" charset="0"/>
              </a:rPr>
              <a:t>was launched to reach out and involve partner universities and other institutions at the international, national, regional and local levels. </a:t>
            </a:r>
            <a:endParaRPr lang="uk-UA" sz="2100"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spcBef>
                <a:spcPct val="50000"/>
              </a:spcBef>
              <a:defRPr/>
            </a:pPr>
            <a:r>
              <a:rPr lang="uk-UA" altLang="uk-UA" sz="2100" b="1" dirty="0">
                <a:solidFill>
                  <a:srgbClr val="002060"/>
                </a:solidFill>
                <a:latin typeface="Times New Roman" panose="02020603050405020304" pitchFamily="18" charset="0"/>
                <a:cs typeface="Times New Roman" panose="02020603050405020304" pitchFamily="18" charset="0"/>
              </a:rPr>
              <a:t>2017</a:t>
            </a:r>
            <a:r>
              <a:rPr lang="ru-RU" altLang="uk-UA" sz="2100" b="1" dirty="0">
                <a:solidFill>
                  <a:srgbClr val="002060"/>
                </a:solidFill>
                <a:latin typeface="Times New Roman" panose="02020603050405020304" pitchFamily="18" charset="0"/>
                <a:cs typeface="Times New Roman" panose="02020603050405020304" pitchFamily="18" charset="0"/>
              </a:rPr>
              <a:t> </a:t>
            </a:r>
            <a:r>
              <a:rPr lang="ru-RU" altLang="uk-UA" sz="2100" dirty="0">
                <a:solidFill>
                  <a:schemeClr val="accent6">
                    <a:lumMod val="50000"/>
                  </a:schemeClr>
                </a:solidFill>
                <a:latin typeface="Times New Roman" panose="02020603050405020304" pitchFamily="18" charset="0"/>
                <a:cs typeface="Times New Roman" panose="02020603050405020304" pitchFamily="18" charset="0"/>
              </a:rPr>
              <a:t>–</a:t>
            </a:r>
            <a:r>
              <a:rPr lang="ru-RU" altLang="uk-UA"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At </a:t>
            </a:r>
            <a:r>
              <a:rPr lang="en-US" altLang="uk-UA" sz="2100" dirty="0" err="1">
                <a:solidFill>
                  <a:schemeClr val="accent6">
                    <a:lumMod val="50000"/>
                  </a:schemeClr>
                </a:solidFill>
                <a:latin typeface="Times New Roman" panose="02020603050405020304" pitchFamily="18" charset="0"/>
                <a:cs typeface="Times New Roman" panose="02020603050405020304" pitchFamily="18" charset="0"/>
              </a:rPr>
              <a:t>Lviv</a:t>
            </a: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 Polytechnic, there were organized:  </a:t>
            </a:r>
          </a:p>
          <a:p>
            <a:pPr marL="342900" indent="-342900" eaLnBrk="1" hangingPunct="1">
              <a:spcBef>
                <a:spcPct val="50000"/>
              </a:spcBef>
              <a:buFont typeface="Arial" panose="020B0604020202020204" pitchFamily="34" charset="0"/>
              <a:buChar char="•"/>
              <a:defRPr/>
            </a:pPr>
            <a:r>
              <a:rPr lang="en-US" altLang="uk-UA" sz="2100" b="1" i="1" dirty="0">
                <a:solidFill>
                  <a:schemeClr val="accent6">
                    <a:lumMod val="50000"/>
                  </a:schemeClr>
                </a:solidFill>
                <a:latin typeface="Times New Roman" panose="02020603050405020304" pitchFamily="18" charset="0"/>
                <a:cs typeface="Times New Roman" panose="02020603050405020304" pitchFamily="18" charset="0"/>
              </a:rPr>
              <a:t>“No Limits”</a:t>
            </a: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 Services of Accessibility to Learning Opportunities, as  introduced within the structure of International “INTEGRATION” Centre for Professional Partnerships;  </a:t>
            </a:r>
            <a:endParaRPr lang="uk-UA" altLang="uk-UA" sz="21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eaLnBrk="1" hangingPunct="1">
              <a:spcBef>
                <a:spcPct val="50000"/>
              </a:spcBef>
              <a:buFont typeface="Arial" panose="020B0604020202020204" pitchFamily="34" charset="0"/>
              <a:buChar char="•"/>
              <a:defRPr/>
            </a:pP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A </a:t>
            </a:r>
            <a:r>
              <a:rPr lang="en-US" altLang="uk-UA" sz="2100" i="1" dirty="0">
                <a:solidFill>
                  <a:schemeClr val="accent6">
                    <a:lumMod val="50000"/>
                  </a:schemeClr>
                </a:solidFill>
                <a:latin typeface="Times New Roman" panose="02020603050405020304" pitchFamily="18" charset="0"/>
                <a:cs typeface="Times New Roman" panose="02020603050405020304" pitchFamily="18" charset="0"/>
              </a:rPr>
              <a:t>Multidisciplinary Team </a:t>
            </a:r>
            <a:r>
              <a:rPr lang="en-US" altLang="uk-UA" sz="2100" dirty="0">
                <a:solidFill>
                  <a:schemeClr val="accent6">
                    <a:lumMod val="50000"/>
                  </a:schemeClr>
                </a:solidFill>
                <a:latin typeface="Times New Roman" panose="02020603050405020304" pitchFamily="18" charset="0"/>
                <a:cs typeface="Times New Roman" panose="02020603050405020304" pitchFamily="18" charset="0"/>
              </a:rPr>
              <a:t>consisting of representatives of different Educational and Scientific Institutes was formed.                                           </a:t>
            </a:r>
            <a:r>
              <a:rPr lang="uk-UA" altLang="uk-UA" sz="2100" dirty="0">
                <a:solidFill>
                  <a:schemeClr val="accent6">
                    <a:lumMod val="50000"/>
                  </a:schemeClr>
                </a:solidFill>
                <a:latin typeface="Times New Roman" panose="02020603050405020304" pitchFamily="18" charset="0"/>
                <a:cs typeface="Times New Roman" panose="02020603050405020304" pitchFamily="18" charset="0"/>
              </a:rPr>
              <a:t> </a:t>
            </a:r>
          </a:p>
          <a:p>
            <a:pPr>
              <a:defRPr/>
            </a:pPr>
            <a:endParaRPr lang="uk-UA" sz="2100" dirty="0">
              <a:solidFill>
                <a:schemeClr val="accent6">
                  <a:lumMod val="50000"/>
                </a:schemeClr>
              </a:solidFill>
              <a:latin typeface="Times New Roman" panose="02020603050405020304" pitchFamily="18" charset="0"/>
              <a:cs typeface="Times New Roman" panose="02020603050405020304" pitchFamily="18" charset="0"/>
            </a:endParaRPr>
          </a:p>
          <a:p>
            <a:pPr>
              <a:defRPr/>
            </a:pPr>
            <a:r>
              <a:rPr lang="uk-UA" sz="2100" dirty="0">
                <a:solidFill>
                  <a:schemeClr val="accent6">
                    <a:lumMod val="50000"/>
                  </a:schemeClr>
                </a:solidFill>
                <a:latin typeface="Times New Roman" panose="02020603050405020304" pitchFamily="18" charset="0"/>
                <a:cs typeface="Times New Roman" panose="02020603050405020304" pitchFamily="18" charset="0"/>
              </a:rPr>
              <a:t>    </a:t>
            </a:r>
            <a:endParaRPr lang="uk-UA" sz="2100" i="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23.10.2019. Presentation for Lviv_ Jubilee Conference-yh" id="{EA191E1F-E892-004A-90E3-36FA20E63ACD}" vid="{8EE01B3B-7E4C-F044-84B8-4867D2B2946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23.10.2019. Presentation for Lviv_ Jubilee Conference-yh</Template>
  <TotalTime>27</TotalTime>
  <Words>1795</Words>
  <Application>Microsoft Office PowerPoint</Application>
  <PresentationFormat>On-screen Show (4:3)</PresentationFormat>
  <Paragraphs>222</Paragraphs>
  <Slides>22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Franklin Gothic Book</vt:lpstr>
      <vt:lpstr>Franklin Gothic Medium</vt:lpstr>
      <vt:lpstr>Palatino Linotype</vt:lpstr>
      <vt:lpstr>Times New Roman</vt:lpstr>
      <vt:lpstr>Wingdings</vt:lpstr>
      <vt:lpstr>Wingdings 2</vt:lpstr>
      <vt:lpstr>Валка</vt:lpstr>
      <vt:lpstr>Clip</vt:lpstr>
      <vt:lpstr>PowerPoint Presentation</vt:lpstr>
      <vt:lpstr>PowerPoint Presentation</vt:lpstr>
      <vt:lpstr>PowerPoint Presentation</vt:lpstr>
      <vt:lpstr>The CONCEPT OF A HEALTHY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cp:lastPrinted>2019-01-21T10:05:11Z</cp:lastPrinted>
  <dcterms:created xsi:type="dcterms:W3CDTF">2019-10-23T03:49:19Z</dcterms:created>
  <dcterms:modified xsi:type="dcterms:W3CDTF">2019-10-23T04:25:10Z</dcterms:modified>
</cp:coreProperties>
</file>