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9"/>
  </p:handoutMasterIdLst>
  <p:sldIdLst>
    <p:sldId id="284" r:id="rId2"/>
    <p:sldId id="289" r:id="rId3"/>
    <p:sldId id="290" r:id="rId4"/>
    <p:sldId id="292" r:id="rId5"/>
    <p:sldId id="293" r:id="rId6"/>
    <p:sldId id="294" r:id="rId7"/>
    <p:sldId id="281" r:id="rId8"/>
  </p:sldIdLst>
  <p:sldSz cx="9906000" cy="6858000" type="A4"/>
  <p:notesSz cx="6858000" cy="9144000"/>
  <p:defaultTextStyle>
    <a:defPPr>
      <a:defRPr lang="en-US"/>
    </a:defPPr>
    <a:lvl1pPr marL="0" algn="l" defTabSz="8045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65" algn="l" defTabSz="8045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29" algn="l" defTabSz="8045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794" algn="l" defTabSz="8045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059" algn="l" defTabSz="8045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324" algn="l" defTabSz="8045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588" algn="l" defTabSz="8045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853" algn="l" defTabSz="8045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117" algn="l" defTabSz="80452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00A1E4"/>
    <a:srgbClr val="2E3192"/>
    <a:srgbClr val="000000"/>
    <a:srgbClr val="E6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4612"/>
  </p:normalViewPr>
  <p:slideViewPr>
    <p:cSldViewPr snapToGrid="0" snapToObjects="1" showGuides="1">
      <p:cViewPr varScale="1">
        <p:scale>
          <a:sx n="104" d="100"/>
          <a:sy n="104" d="100"/>
        </p:scale>
        <p:origin x="-714" y="-90"/>
      </p:cViewPr>
      <p:guideLst>
        <p:guide orient="horz" pos="2160"/>
        <p:guide pos="31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1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4127501"/>
            <a:ext cx="9906001" cy="27305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2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40224" tIns="20112" rIns="40224" bIns="20112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40224" tIns="20112" rIns="40224" bIns="20112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3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</p:sldLayoutIdLst>
  <p:txStyles>
    <p:titleStyle>
      <a:lvl1pPr algn="l" defTabSz="804489" rtl="0" eaLnBrk="1" latinLnBrk="0" hangingPunct="1">
        <a:lnSpc>
          <a:spcPct val="90000"/>
        </a:lnSpc>
        <a:spcBef>
          <a:spcPct val="0"/>
        </a:spcBef>
        <a:buNone/>
        <a:defRPr sz="29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1pPr>
    </p:titleStyle>
    <p:bodyStyle>
      <a:lvl1pPr marL="0" indent="0" algn="l" defTabSz="804489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None/>
        <a:defRPr sz="19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1pPr>
      <a:lvl2pPr marL="402245" indent="0" algn="l" defTabSz="80448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2pPr>
      <a:lvl3pPr marL="804489" indent="0" algn="l" defTabSz="80448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3pPr>
      <a:lvl4pPr marL="1206734" indent="0" algn="l" defTabSz="80448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4pPr>
      <a:lvl5pPr marL="1608978" indent="0" algn="l" defTabSz="80448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5pPr>
      <a:lvl6pPr marL="2212345" indent="-201122" algn="l" defTabSz="80448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590" indent="-201122" algn="l" defTabSz="80448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834" indent="-201122" algn="l" defTabSz="80448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079" indent="-201122" algn="l" defTabSz="80448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4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45" algn="l" defTabSz="8044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489" algn="l" defTabSz="8044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734" algn="l" defTabSz="8044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8978" algn="l" defTabSz="8044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223" algn="l" defTabSz="8044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467" algn="l" defTabSz="8044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712" algn="l" defTabSz="8044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7956" algn="l" defTabSz="8044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8" b="36548"/>
          <a:stretch>
            <a:fillRect/>
          </a:stretch>
        </p:blipFill>
        <p:spPr>
          <a:xfrm>
            <a:off x="0" y="-3175"/>
            <a:ext cx="9906000" cy="2730500"/>
          </a:xfrm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6087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7246" tIns="53623" rIns="107246" bIns="5362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6087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7246" tIns="53623" rIns="107246" bIns="5362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Блок-схема: узел 2"/>
          <p:cNvSpPr/>
          <p:nvPr/>
        </p:nvSpPr>
        <p:spPr>
          <a:xfrm>
            <a:off x="3978005" y="1371600"/>
            <a:ext cx="1949990" cy="24003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24" tIns="20112" rIns="40224" bIns="20112"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92" y="1480236"/>
            <a:ext cx="1658215" cy="15443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04900" y="3233290"/>
            <a:ext cx="7933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Проміжні результати опитування здобувачів вищої освіти </a:t>
            </a:r>
          </a:p>
          <a:p>
            <a:pPr algn="ctr"/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«Дистанційне навчання очима студентів»</a:t>
            </a:r>
          </a:p>
          <a:p>
            <a:pPr algn="ctr"/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(станом на 14.12.2020)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4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0097" y="270338"/>
            <a:ext cx="4784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1. ІНФОРМАЦІЯ ЩОДО ВІДПОВІДЕЙ РЕСПОНДЕНТІВ</a:t>
            </a:r>
            <a:endParaRPr lang="uk-UA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12288"/>
          <a:stretch/>
        </p:blipFill>
        <p:spPr bwMode="auto">
          <a:xfrm>
            <a:off x="254975" y="969057"/>
            <a:ext cx="5609493" cy="402932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9" y="969057"/>
            <a:ext cx="3761789" cy="2301681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31" y="3540857"/>
            <a:ext cx="2847390" cy="2525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92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r="9893"/>
          <a:stretch/>
        </p:blipFill>
        <p:spPr bwMode="auto">
          <a:xfrm>
            <a:off x="1283677" y="267799"/>
            <a:ext cx="7561386" cy="6308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788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3109" y="182415"/>
            <a:ext cx="27338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2. РЕЗУЛЬТАТИ ОПИТУВАННЯ</a:t>
            </a:r>
            <a:endParaRPr lang="uk-UA" dirty="0"/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8" y="520968"/>
            <a:ext cx="4561263" cy="2834879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54" y="641887"/>
            <a:ext cx="4485444" cy="2786794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0" y="3764260"/>
            <a:ext cx="4502980" cy="2776514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88" y="3657600"/>
            <a:ext cx="4411706" cy="2867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383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2" y="607499"/>
            <a:ext cx="4578424" cy="2733577"/>
          </a:xfrm>
          <a:prstGeom prst="rect">
            <a:avLst/>
          </a:prstGeom>
          <a:noFill/>
        </p:spPr>
      </p:pic>
      <p:pic>
        <p:nvPicPr>
          <p:cNvPr id="20" name="Рисунок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62" y="286373"/>
            <a:ext cx="4554416" cy="2746974"/>
          </a:xfrm>
          <a:prstGeom prst="rect">
            <a:avLst/>
          </a:prstGeom>
          <a:noFill/>
        </p:spPr>
      </p:pic>
      <p:pic>
        <p:nvPicPr>
          <p:cNvPr id="21" name="Рисунок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9" y="3792446"/>
            <a:ext cx="4268714" cy="2590769"/>
          </a:xfrm>
          <a:prstGeom prst="rect">
            <a:avLst/>
          </a:prstGeom>
          <a:noFill/>
        </p:spPr>
      </p:pic>
      <p:pic>
        <p:nvPicPr>
          <p:cNvPr id="22" name="Рисунок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4" y="3449546"/>
            <a:ext cx="4303653" cy="2696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337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984" y="366835"/>
            <a:ext cx="89271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УХВАЛЕННЯ РІШЕНЬ ЗА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</a:t>
            </a:r>
          </a:p>
          <a:p>
            <a:pPr algn="ctr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Директорам навчально-наукових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інститутів, завідувачам кафедр надано інформацію для перевірки обґрунтованості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зауважень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 щодо провадження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 діяльності в умовах дистанційного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 їх пропозицій (з дотриманням режиму конфіденційності), зокрема щодо: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 онлайн занять за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розкладом;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онлайн занять (доступність, наявність презентаційних матеріалів, використання доцільних методів навчання);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навчально-методичних комплексів дисциплін у Віртуальному навчальному середовищі, наповнених відповідно до вимог, а також їх доступності студентам.</a:t>
            </a:r>
          </a:p>
        </p:txBody>
      </p:sp>
    </p:spTree>
    <p:extLst>
      <p:ext uri="{BB962C8B-B14F-4D97-AF65-F5344CB8AC3E}">
        <p14:creationId xmlns:p14="http://schemas.microsoft.com/office/powerpoint/2010/main" val="2185916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8" b="29260"/>
          <a:stretch/>
        </p:blipFill>
        <p:spPr>
          <a:xfrm>
            <a:off x="0" y="0"/>
            <a:ext cx="9906000" cy="3543300"/>
          </a:xfrm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6087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7246" tIns="53623" rIns="107246" bIns="5362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6087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7246" tIns="53623" rIns="107246" bIns="5362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Блок-схема: узел 2"/>
          <p:cNvSpPr/>
          <p:nvPr/>
        </p:nvSpPr>
        <p:spPr>
          <a:xfrm>
            <a:off x="3596974" y="1969289"/>
            <a:ext cx="2927089" cy="361548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24" tIns="20112" rIns="40224" bIns="20112"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62" y="2086069"/>
            <a:ext cx="2497712" cy="2336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7426" y="4976961"/>
            <a:ext cx="4917773" cy="471504"/>
          </a:xfrm>
          <a:prstGeom prst="rect">
            <a:avLst/>
          </a:prstGeom>
          <a:noFill/>
        </p:spPr>
        <p:txBody>
          <a:bodyPr wrap="square" lIns="40224" tIns="20112" rIns="40224" bIns="20112" rtlCol="0">
            <a:spAutoFit/>
          </a:bodyPr>
          <a:lstStyle/>
          <a:p>
            <a:pPr algn="ctr"/>
            <a:r>
              <a:rPr lang="uk-UA" sz="2800" dirty="0" smtClean="0"/>
              <a:t>ДЯКУЄМО ЗА УВАГУ!</a:t>
            </a:r>
            <a:endParaRPr lang="ru-RU" sz="2800" baseline="30000" dirty="0">
              <a:solidFill>
                <a:schemeClr val="tx1">
                  <a:lumMod val="65000"/>
                  <a:lumOff val="35000"/>
                </a:schemeClr>
              </a:solidFill>
              <a:latin typeface="HeliosLight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05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P_NEW_Temp_Prez">
  <a:themeElements>
    <a:clrScheme name="Кольористика з брендбуку ЛП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E3195"/>
      </a:accent1>
      <a:accent2>
        <a:srgbClr val="00A1E4"/>
      </a:accent2>
      <a:accent3>
        <a:srgbClr val="38B28C"/>
      </a:accent3>
      <a:accent4>
        <a:srgbClr val="0070C0"/>
      </a:accent4>
      <a:accent5>
        <a:srgbClr val="6E71D2"/>
      </a:accent5>
      <a:accent6>
        <a:srgbClr val="A6CE39"/>
      </a:accent6>
      <a:hlink>
        <a:srgbClr val="00A1E4"/>
      </a:hlink>
      <a:folHlink>
        <a:srgbClr val="A6CE3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LP_NEW_Temp_Prez</Template>
  <TotalTime>190</TotalTime>
  <Words>114</Words>
  <Application>Microsoft Office PowerPoint</Application>
  <PresentationFormat>Лист A4 (210x297 мм)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LP_NEW_Temp_Prez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NULP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</dc:creator>
  <cp:lastModifiedBy>h</cp:lastModifiedBy>
  <cp:revision>17</cp:revision>
  <dcterms:created xsi:type="dcterms:W3CDTF">2020-12-11T09:43:02Z</dcterms:created>
  <dcterms:modified xsi:type="dcterms:W3CDTF">2020-12-24T14:18:44Z</dcterms:modified>
</cp:coreProperties>
</file>