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234D-16DF-494E-BC19-FDD2FE6E9DB2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56B6E-9196-4CA1-A859-00590F0E298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A9C5-F8EB-4507-8844-2A941ED89E80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EFC5A-B303-410B-B2A1-334CF756A42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9ADF-0D1B-40EF-AE42-21D19F7B77B5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395C-76AC-4F6E-9868-C52E1D7381E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78CD-47B3-4C2F-AFE5-599B0AF45E3F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D507-4F10-49D9-9FA3-38CC107C864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9788-1830-4F22-A234-521A97F55914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0F9FD-9D37-45AC-931F-238AA225DA5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1178-C451-4891-BF6F-E5A84A35C379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7136-6F5D-4148-A005-BE48674ABAD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2930-CEC5-4E8C-BFA9-1E9B2B6BD09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E7A1-C171-47EE-9EE3-DCFFDD9C238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221F-EC03-4D3C-ABA6-3219195C3891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7A13-F0C0-4E63-A8C4-419E3D88666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F578-609F-47FD-80F1-BE05DCF7A9B4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98F6-1345-4A30-AB86-B396DFEE4EB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5ABAF-B3BF-466D-BE6D-9FEA6F47A9A9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170BA-7654-4E52-BD48-CD86E029DD4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8FF9B-11ED-47D3-926D-9CF8BA57EE0E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B326-54C0-4086-A0A7-FD99D3CA825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B9AA-3B75-47AD-A8FD-B0B7C27C9500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33F6-8D23-46C2-8049-06F8F079C19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5793B-912A-42D4-AD89-CAC0ED5E3182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4B42-F644-49ED-A865-19D3197195F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BBA5-EF25-4A94-B045-AF8667E7DF8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9D694-67B5-4AEE-BAA2-27F40172393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1E9C0-3D4D-46D2-B166-0C8DB420533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D5BA-3931-41D6-992B-C03A26D3257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C24CE-0E88-4035-AC95-0FF048C33D69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0AC5-F2A8-4E66-8909-CD3FCE4736F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2BA09-FC70-4AFA-9C3C-374A1051882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29E5C0AC-9890-439F-9A19-4FD88F9DC96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95" r:id="rId11"/>
    <p:sldLayoutId id="2147483684" r:id="rId12"/>
    <p:sldLayoutId id="2147483696" r:id="rId13"/>
    <p:sldLayoutId id="2147483683" r:id="rId14"/>
    <p:sldLayoutId id="2147483682" r:id="rId15"/>
    <p:sldLayoutId id="2147483681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71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3663" y="134938"/>
            <a:ext cx="1219200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Перспективи ЄС та України: візії українських студентів</a:t>
            </a:r>
            <a:endParaRPr lang="ru-RU" sz="4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3963" y="5184775"/>
            <a:ext cx="4518025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Автори дослідження: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доктор Лариса </a:t>
            </a:r>
            <a:r>
              <a:rPr lang="uk-UA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Климанська</a:t>
            </a:r>
            <a:endParaRPr lang="uk-UA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доктор </a:t>
            </a:r>
            <a:r>
              <a:rPr lang="en-US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Phd</a:t>
            </a: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Богдана Гурій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Доповідач: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</a:t>
            </a: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октор </a:t>
            </a:r>
            <a:r>
              <a:rPr lang="en-US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Phd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Тетяна Шаповалова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Причини сповільнення вступу України в ЄС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563" y="1247775"/>
          <a:ext cx="11214100" cy="5121275"/>
        </p:xfrm>
        <a:graphic>
          <a:graphicData uri="http://schemas.openxmlformats.org/drawingml/2006/table">
            <a:tbl>
              <a:tblPr/>
              <a:tblGrid>
                <a:gridCol w="5608637"/>
                <a:gridCol w="1223963"/>
                <a:gridCol w="1924050"/>
                <a:gridCol w="2457450"/>
              </a:tblGrid>
              <a:tr h="160338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найбільшою мірою сповільнює процес інтеграції України до ЄС?, 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%)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Економічна криза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Повільні реформи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Слабкість політичної еліти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Політика ЄС щодо України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Політика Росії щодо України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в Україні АТО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Корупція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Ментальність українців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Переваги України від вступу в ЄС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458913"/>
          <a:ext cx="11833225" cy="4876800"/>
        </p:xfrm>
        <a:graphic>
          <a:graphicData uri="http://schemas.openxmlformats.org/drawingml/2006/table">
            <a:tbl>
              <a:tblPr/>
              <a:tblGrid>
                <a:gridCol w="3905250"/>
                <a:gridCol w="1339850"/>
                <a:gridCol w="1339850"/>
                <a:gridCol w="1338262"/>
                <a:gridCol w="1339850"/>
                <a:gridCol w="1384300"/>
                <a:gridCol w="1185863"/>
              </a:tblGrid>
              <a:tr h="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 вступ до ЄС змінить ситуацію в нищезазначених сферах Української держави?,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%)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Цілком негативно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Радше негативно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Радше позитивно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Цілком позитивно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/ Важко відповісти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Зміцнення політичної ваги у світі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Ефективність влади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Безпека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Міжнародний авторитет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Подолання корупції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Якість освіти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Обороноздатність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Інфраструктура (транспорт, мережі та ін.)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Мобільність і працевлаштування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Переваги України від вступу в ЄС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892175"/>
          <a:ext cx="11833225" cy="2560638"/>
        </p:xfrm>
        <a:graphic>
          <a:graphicData uri="http://schemas.openxmlformats.org/drawingml/2006/table">
            <a:tbl>
              <a:tblPr/>
              <a:tblGrid>
                <a:gridCol w="6292850"/>
                <a:gridCol w="1430337"/>
                <a:gridCol w="1227138"/>
                <a:gridCol w="2882900"/>
              </a:tblGrid>
              <a:tr h="165100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позитивного Україна може додати в розвиток ЄС?, 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%)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Культурну різноманітність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Посилення безпеки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 ресурсного потенціалу (людського, наукового, природнього)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Розвиток економіки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20738" y="4148138"/>
          <a:ext cx="9829800" cy="2193925"/>
        </p:xfrm>
        <a:graphic>
          <a:graphicData uri="http://schemas.openxmlformats.org/drawingml/2006/table">
            <a:tbl>
              <a:tblPr/>
              <a:tblGrid>
                <a:gridCol w="5759450"/>
                <a:gridCol w="2152650"/>
                <a:gridCol w="1917700"/>
              </a:tblGrid>
              <a:tr h="239713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Коли Україна, на Вашу думку, може розраховувати на вступ до ЄС?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 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Від 1 до 5 років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19.9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Від 5 до 10 років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407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44.8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Від 10 років і далі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283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31.1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Переваги України від вступу в ЄС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35138" y="1371600"/>
          <a:ext cx="9426575" cy="1828800"/>
        </p:xfrm>
        <a:graphic>
          <a:graphicData uri="http://schemas.openxmlformats.org/drawingml/2006/table">
            <a:tbl>
              <a:tblPr/>
              <a:tblGrid>
                <a:gridCol w="1751012"/>
                <a:gridCol w="1841500"/>
                <a:gridCol w="3684588"/>
                <a:gridCol w="2149475"/>
              </a:tblGrid>
              <a:tr h="74613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Якщо Україна вступить до ЄС, Ви особисто: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3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Виграєте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Програєте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На мені це ніяк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 позначиться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74613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342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259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241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36513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39.0%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29.5%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27.4%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8" y="3476625"/>
          <a:ext cx="11820525" cy="2927350"/>
        </p:xfrm>
        <a:graphic>
          <a:graphicData uri="http://schemas.openxmlformats.org/drawingml/2006/table">
            <a:tbl>
              <a:tblPr/>
              <a:tblGrid>
                <a:gridCol w="2114550"/>
                <a:gridCol w="1620837"/>
                <a:gridCol w="1458913"/>
                <a:gridCol w="2432050"/>
                <a:gridCol w="2432050"/>
                <a:gridCol w="1762125"/>
              </a:tblGrid>
              <a:tr h="8890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Якщо Україна вступить до ЄС, Ви особисто: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Виграєте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Програєте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мені це ніяк не позначиться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 rowSpan="3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Оцініть, будь ласка, Ваше ставлення до Європейського Союзу?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22.9%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Негативне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22.6%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Нейтральне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31.8%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Україно-російські відносини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7025" y="1893888"/>
          <a:ext cx="11537950" cy="3840162"/>
        </p:xfrm>
        <a:graphic>
          <a:graphicData uri="http://schemas.openxmlformats.org/drawingml/2006/table">
            <a:tbl>
              <a:tblPr/>
              <a:tblGrid>
                <a:gridCol w="7696200"/>
                <a:gridCol w="1552575"/>
                <a:gridCol w="2289175"/>
              </a:tblGrid>
              <a:tr h="107950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Як, на Вашу думку, позначиться вступ України до Європейського Союзу на розвитку українсько-російських відносин?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 %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539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Нормалізує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109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12.0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000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Посилить розбіжності інтересів нашої держави з Росією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525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57.8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Вирішить російсько-український конфлікт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123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13.5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 позначиться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124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13.6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Європейські цінності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41388" y="925513"/>
          <a:ext cx="9050337" cy="2193925"/>
        </p:xfrm>
        <a:graphic>
          <a:graphicData uri="http://schemas.openxmlformats.org/drawingml/2006/table">
            <a:tbl>
              <a:tblPr/>
              <a:tblGrid>
                <a:gridCol w="4732337"/>
                <a:gridCol w="2405063"/>
                <a:gridCol w="1912937"/>
              </a:tblGrid>
              <a:tr h="0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Ви вважаєте себе європейцем?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 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407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44.8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275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30.3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 знаю / 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370263"/>
          <a:ext cx="12192000" cy="2925762"/>
        </p:xfrm>
        <a:graphic>
          <a:graphicData uri="http://schemas.openxmlformats.org/drawingml/2006/table">
            <a:tbl>
              <a:tblPr/>
              <a:tblGrid>
                <a:gridCol w="6843713"/>
                <a:gridCol w="1303337"/>
                <a:gridCol w="1419225"/>
                <a:gridCol w="2625725"/>
              </a:tblGrid>
              <a:tr h="0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потрібно для того, щоб посилити відчуття європейськості українців?, 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%)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Вступити Україні в Європейський Союз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Встановити безвізовий режим з ЄС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Зміцнити в Україні демократичні цінності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Підвищити якість життя в Україні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Підняти рівень економіки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реформи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Європейські цінності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41388" y="925513"/>
          <a:ext cx="9050337" cy="2193925"/>
        </p:xfrm>
        <a:graphic>
          <a:graphicData uri="http://schemas.openxmlformats.org/drawingml/2006/table">
            <a:tbl>
              <a:tblPr/>
              <a:tblGrid>
                <a:gridCol w="4732337"/>
                <a:gridCol w="2405063"/>
                <a:gridCol w="1912937"/>
              </a:tblGrid>
              <a:tr h="0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Ви вважаєте себе європейцем?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 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407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44.8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275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30.3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 знаю / 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370263"/>
          <a:ext cx="12192000" cy="2925762"/>
        </p:xfrm>
        <a:graphic>
          <a:graphicData uri="http://schemas.openxmlformats.org/drawingml/2006/table">
            <a:tbl>
              <a:tblPr/>
              <a:tblGrid>
                <a:gridCol w="6843713"/>
                <a:gridCol w="1303337"/>
                <a:gridCol w="1419225"/>
                <a:gridCol w="2625725"/>
              </a:tblGrid>
              <a:tr h="0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 потрібно для того, щоб посилити відчуття європейськості українців?, 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%)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Вступити Україні в Європейський Союз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Встановити безвізовий режим з ЄС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Зміцнити в Україні демократичні цінності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Підвищити якість життя в Україні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Підняти рівень економіки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реформи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Соціально-демографічні характеристики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06450" y="836613"/>
          <a:ext cx="10340975" cy="2193925"/>
        </p:xfrm>
        <a:graphic>
          <a:graphicData uri="http://schemas.openxmlformats.org/drawingml/2006/table">
            <a:tbl>
              <a:tblPr/>
              <a:tblGrid>
                <a:gridCol w="2581275"/>
                <a:gridCol w="2579688"/>
                <a:gridCol w="1295400"/>
                <a:gridCol w="1295400"/>
                <a:gridCol w="1293812"/>
                <a:gridCol w="1295400"/>
              </a:tblGrid>
              <a:tr h="119063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Вік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 — 18 років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19 — 21 років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 — 24 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25 і більше років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Ваша стать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Чоловіча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18.8%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70.0%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03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Жіноча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68.9%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3.6%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638" y="3268663"/>
          <a:ext cx="4625975" cy="3403600"/>
        </p:xfrm>
        <a:graphic>
          <a:graphicData uri="http://schemas.openxmlformats.org/drawingml/2006/table">
            <a:tbl>
              <a:tblPr/>
              <a:tblGrid>
                <a:gridCol w="2447925"/>
                <a:gridCol w="1266825"/>
                <a:gridCol w="911225"/>
              </a:tblGrid>
              <a:tr h="636588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Напрям навчання / Факультет: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 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Технічний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396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43.6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Гуманітарний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496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54.6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Загалом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892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98.1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Загалом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909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100.0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48238" y="3268663"/>
          <a:ext cx="7115175" cy="3403600"/>
        </p:xfrm>
        <a:graphic>
          <a:graphicData uri="http://schemas.openxmlformats.org/drawingml/2006/table">
            <a:tbl>
              <a:tblPr/>
              <a:tblGrid>
                <a:gridCol w="3168650"/>
                <a:gridCol w="2022475"/>
                <a:gridCol w="1898650"/>
                <a:gridCol w="25400"/>
              </a:tblGrid>
              <a:tr h="352425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Університет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 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2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НПУ ім. М. П. Драгоманова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25,1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СНУ ім. В. Даля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ОНПУ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256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28,2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НУ «ЛП»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257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28,2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9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Загалом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909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100,0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54175"/>
            <a:ext cx="11545888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ЩИРО  ДЯКУЮ  ЗА  УВАГУ !</a:t>
            </a:r>
          </a:p>
          <a:p>
            <a:pPr algn="ctr"/>
            <a:endParaRPr lang="uk-UA" sz="4800" b="1" i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uk-UA" sz="4800" b="1" i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uk-UA" sz="4800" b="1" i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  <a:p>
            <a:pPr algn="ctr"/>
            <a:r>
              <a:rPr lang="en-US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DZIĘKUJĘ ZA UWAGĘ</a:t>
            </a:r>
            <a:r>
              <a:rPr lang="uk-UA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 !</a:t>
            </a:r>
            <a:endParaRPr lang="ru-RU" sz="48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Обізнаність про Європейський Союз</a:t>
            </a:r>
            <a:endParaRPr lang="ru-RU" sz="3200" b="1" i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5275" y="3025775"/>
          <a:ext cx="11604625" cy="3576638"/>
        </p:xfrm>
        <a:graphic>
          <a:graphicData uri="http://schemas.openxmlformats.org/drawingml/2006/table">
            <a:tbl>
              <a:tblPr/>
              <a:tblGrid>
                <a:gridCol w="2709863"/>
                <a:gridCol w="3448050"/>
                <a:gridCol w="2109787"/>
                <a:gridCol w="1539875"/>
                <a:gridCol w="1797050"/>
              </a:tblGrid>
              <a:tr h="396875">
                <a:tc gridSpan="5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достатньо Ви знаєте про Європейський Союз?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НПУ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ім. М.П. Драгоманова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СНУ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ім. В. Даля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ОНПУ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«ЛП»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достатньо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28.9%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34.7%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Ні, не достатньо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33.8%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31.9%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93800" y="719138"/>
          <a:ext cx="9883775" cy="2193925"/>
        </p:xfrm>
        <a:graphic>
          <a:graphicData uri="http://schemas.openxmlformats.org/drawingml/2006/table">
            <a:tbl>
              <a:tblPr/>
              <a:tblGrid>
                <a:gridCol w="3779838"/>
                <a:gridCol w="3325812"/>
                <a:gridCol w="2778125"/>
              </a:tblGrid>
              <a:tr h="160338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достатньо Ви знаєте про Європейський Союз?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Так, достатньо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Ні, не достатньо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Обізнаність про Європейський Союз</a:t>
            </a:r>
            <a:endParaRPr lang="ru-RU" sz="3200" b="1" i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5275" y="3441700"/>
          <a:ext cx="11510963" cy="2206625"/>
        </p:xfrm>
        <a:graphic>
          <a:graphicData uri="http://schemas.openxmlformats.org/drawingml/2006/table">
            <a:tbl>
              <a:tblPr/>
              <a:tblGrid>
                <a:gridCol w="1389063"/>
                <a:gridCol w="4600575"/>
                <a:gridCol w="2057400"/>
                <a:gridCol w="1657350"/>
                <a:gridCol w="1806575"/>
              </a:tblGrid>
              <a:tr h="8826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хотіли б Ви мати більше інформації про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Європейський Союз?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265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НПУ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ім. М.П. Драгоманова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СНУ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ім. В. Даля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ОНПУ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«ЛП»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23.8%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5363" y="860425"/>
          <a:ext cx="10058400" cy="1828800"/>
        </p:xfrm>
        <a:graphic>
          <a:graphicData uri="http://schemas.openxmlformats.org/drawingml/2006/table">
            <a:tbl>
              <a:tblPr/>
              <a:tblGrid>
                <a:gridCol w="4030662"/>
                <a:gridCol w="3302000"/>
                <a:gridCol w="2725738"/>
              </a:tblGrid>
              <a:tr h="128588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хотіли б Ви мати більше інформації про Європейський Союз?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5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Ставлення до ЄС</a:t>
            </a:r>
            <a:endParaRPr lang="ru-RU" sz="3200" b="1" i="1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7013" y="2017713"/>
          <a:ext cx="11737975" cy="3736975"/>
        </p:xfrm>
        <a:graphic>
          <a:graphicData uri="http://schemas.openxmlformats.org/drawingml/2006/table">
            <a:tbl>
              <a:tblPr/>
              <a:tblGrid>
                <a:gridCol w="4994275"/>
                <a:gridCol w="3533775"/>
                <a:gridCol w="3209925"/>
              </a:tblGrid>
              <a:tr h="533400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Оцініть, будь ласка, Ваше ставлення до Європейського Союзу?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%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Позитивне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403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44.3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Негативне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Нейтральне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465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51.2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Загалом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900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99.0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1.0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Переваги від вступу в ЄС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3363" y="1035050"/>
          <a:ext cx="11725275" cy="5586413"/>
        </p:xfrm>
        <a:graphic>
          <a:graphicData uri="http://schemas.openxmlformats.org/drawingml/2006/table">
            <a:tbl>
              <a:tblPr/>
              <a:tblGrid>
                <a:gridCol w="2254250"/>
                <a:gridCol w="1577975"/>
                <a:gridCol w="1911350"/>
                <a:gridCol w="2435225"/>
                <a:gridCol w="1563687"/>
                <a:gridCol w="1982788"/>
              </a:tblGrid>
              <a:tr h="712788">
                <a:tc gridSpan="6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 переваги отримує держава від членства в ЄС? 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%)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6788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Економічне зростання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Політичну стабільність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Посилення впливу на міжнародній арені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Зміцнення безпеки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Посилення міжетнічного діалогу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Однозначно не отримує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Радше не отримує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Радше отримує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Однозначно отримує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/ 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Можливі причини розпаду ЄС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4000" y="844550"/>
          <a:ext cx="11684000" cy="5851525"/>
        </p:xfrm>
        <a:graphic>
          <a:graphicData uri="http://schemas.openxmlformats.org/drawingml/2006/table">
            <a:tbl>
              <a:tblPr/>
              <a:tblGrid>
                <a:gridCol w="3255963"/>
                <a:gridCol w="1909762"/>
                <a:gridCol w="1116013"/>
                <a:gridCol w="1042987"/>
                <a:gridCol w="1335088"/>
                <a:gridCol w="1927225"/>
                <a:gridCol w="1096962"/>
              </a:tblGrid>
              <a:tr h="103188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Однозначно 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Радше 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Радше 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Однозначно 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/ 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Вихід Британії з ЄС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Розбіжності позицій країн-членів ЄС щодо питань зовнішньої й оборонної політики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Розшарування, що збільшується, між країнами й регіонами за рівнем життя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Міграційна криза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Посилення націоналістичних настроїв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Національна політика України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68375" y="820738"/>
          <a:ext cx="10017125" cy="2762250"/>
        </p:xfrm>
        <a:graphic>
          <a:graphicData uri="http://schemas.openxmlformats.org/drawingml/2006/table">
            <a:tbl>
              <a:tblPr/>
              <a:tblGrid>
                <a:gridCol w="6215063"/>
                <a:gridCol w="2011362"/>
                <a:gridCol w="1790700"/>
              </a:tblGrid>
              <a:tr h="323850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Який напрям зовнішньої політики може бути пріоритетним для України? (у %)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2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Вступ України до Європейського Союзу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361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39.7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Налагодження Україною союзних відносин з країнами СНД, у тому числі з Росією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24.9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Вступ України до НАТО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113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12.4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Утвердження України як позаблокової держави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141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15.5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Інше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5.4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683000"/>
          <a:ext cx="12192000" cy="3028950"/>
        </p:xfrm>
        <a:graphic>
          <a:graphicData uri="http://schemas.openxmlformats.org/drawingml/2006/table">
            <a:tbl>
              <a:tblPr/>
              <a:tblGrid>
                <a:gridCol w="4957763"/>
                <a:gridCol w="2114550"/>
                <a:gridCol w="2116137"/>
                <a:gridCol w="1474788"/>
                <a:gridCol w="1489075"/>
                <a:gridCol w="39687"/>
              </a:tblGrid>
              <a:tr h="228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Який напрям зовнішньої політики може бути пріоритетним для України?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НПУ ім. М.П.Драгоманова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СНУ ім. В. Даля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ОНПУ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«ЛП»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 України до Європейського Союзу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29.2%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17.4%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40.5%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Налагодження Україною союзних відносин з країнами СНД, у тому числі з Росією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35.4%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Вступ України до НАТО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42.2%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Утвердження України як позаблокової держави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28.2%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Україна та ЄС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09675" y="719138"/>
          <a:ext cx="8902700" cy="2560637"/>
        </p:xfrm>
        <a:graphic>
          <a:graphicData uri="http://schemas.openxmlformats.org/drawingml/2006/table">
            <a:tbl>
              <a:tblPr/>
              <a:tblGrid>
                <a:gridCol w="3875088"/>
                <a:gridCol w="2771775"/>
                <a:gridCol w="2255837"/>
              </a:tblGrid>
              <a:tr h="165100">
                <a:tc gridSpan="3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Чи потрібно Україні вступати до ЄС?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Частота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429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47.2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153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 знаю / 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34.4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1.5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6375" y="3638550"/>
          <a:ext cx="11779250" cy="2925763"/>
        </p:xfrm>
        <a:graphic>
          <a:graphicData uri="http://schemas.openxmlformats.org/drawingml/2006/table">
            <a:tbl>
              <a:tblPr/>
              <a:tblGrid>
                <a:gridCol w="2757488"/>
                <a:gridCol w="3598862"/>
                <a:gridCol w="2178050"/>
                <a:gridCol w="1452563"/>
                <a:gridCol w="1792287"/>
              </a:tblGrid>
              <a:tr h="73025">
                <a:tc gridSpan="5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 потрібно Україні вступати до ЄС?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НПУ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ім. М.П.Драгоманова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СНУ </a:t>
                      </a:r>
                      <a:b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ім. В. Даля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ОНПУ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 «ЛП»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32.7%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23.5%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 / Важко відповісти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22.6%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24.4%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938"/>
            <a:ext cx="1219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Times New Roman" pitchFamily="18" charset="0"/>
              </a:rPr>
              <a:t>Причини сповільнення вступу України в ЄС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4000" y="1638300"/>
          <a:ext cx="11684000" cy="3657600"/>
        </p:xfrm>
        <a:graphic>
          <a:graphicData uri="http://schemas.openxmlformats.org/drawingml/2006/table">
            <a:tbl>
              <a:tblPr/>
              <a:tblGrid>
                <a:gridCol w="5843588"/>
                <a:gridCol w="1276350"/>
                <a:gridCol w="2003425"/>
                <a:gridCol w="2560637"/>
              </a:tblGrid>
              <a:tr h="160338"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Що найбільшою мірою сповільнює процес інтеграції України до ЄС?, (у %)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Так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Немає відповіді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Економічна криза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51.9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45.0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Повільні реформи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61.1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36.0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Слабкість політичної еліти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54.3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42.7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Політика ЄС щодо України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82.2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14.9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Політика Росії щодо України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79.2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17.9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Проведення в Україні АТО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58.1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38.9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Корупція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31.2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65.9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Ментальність українців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74.1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22.8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1197</Words>
  <Application>Microsoft Office PowerPoint</Application>
  <PresentationFormat>Довільний</PresentationFormat>
  <Paragraphs>690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Trebuchet MS</vt:lpstr>
      <vt:lpstr>Arial</vt:lpstr>
      <vt:lpstr>Wingdings 3</vt:lpstr>
      <vt:lpstr>Calibri</vt:lpstr>
      <vt:lpstr>Arial Black</vt:lpstr>
      <vt:lpstr>Times New Roman</vt:lpstr>
      <vt:lpstr>Courier New</vt:lpstr>
      <vt:lpstr>Грань</vt:lpstr>
      <vt:lpstr>Грань</vt:lpstr>
      <vt:lpstr>Грань</vt:lpstr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Шаповалова Т.В.</dc:creator>
  <cp:lastModifiedBy>IGSN</cp:lastModifiedBy>
  <cp:revision>15</cp:revision>
  <dcterms:created xsi:type="dcterms:W3CDTF">2017-05-08T07:47:52Z</dcterms:created>
  <dcterms:modified xsi:type="dcterms:W3CDTF">2020-01-28T12:14:21Z</dcterms:modified>
</cp:coreProperties>
</file>