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handoutMasterIdLst>
    <p:handoutMasterId r:id="rId15"/>
  </p:handoutMasterIdLst>
  <p:sldIdLst>
    <p:sldId id="329" r:id="rId2"/>
    <p:sldId id="322" r:id="rId3"/>
    <p:sldId id="285" r:id="rId4"/>
    <p:sldId id="297" r:id="rId5"/>
    <p:sldId id="307" r:id="rId6"/>
    <p:sldId id="298" r:id="rId7"/>
    <p:sldId id="299" r:id="rId8"/>
    <p:sldId id="301" r:id="rId9"/>
    <p:sldId id="302" r:id="rId10"/>
    <p:sldId id="323" r:id="rId11"/>
    <p:sldId id="310" r:id="rId12"/>
    <p:sldId id="328" r:id="rId13"/>
  </p:sldIdLst>
  <p:sldSz cx="9144000" cy="5143500" type="screen16x9"/>
  <p:notesSz cx="6858000" cy="9144000"/>
  <p:defaultTextStyle>
    <a:defPPr>
      <a:defRPr lang="en-US"/>
    </a:defPPr>
    <a:lvl1pPr marL="0" algn="l" defTabSz="685530" rtl="0" eaLnBrk="1" latinLnBrk="0" hangingPunct="1">
      <a:defRPr sz="1300" kern="1200">
        <a:solidFill>
          <a:schemeClr val="tx1"/>
        </a:solidFill>
        <a:latin typeface="+mn-lt"/>
        <a:ea typeface="+mn-ea"/>
        <a:cs typeface="+mn-cs"/>
      </a:defRPr>
    </a:lvl1pPr>
    <a:lvl2pPr marL="342765" algn="l" defTabSz="685530" rtl="0" eaLnBrk="1" latinLnBrk="0" hangingPunct="1">
      <a:defRPr sz="1300" kern="1200">
        <a:solidFill>
          <a:schemeClr val="tx1"/>
        </a:solidFill>
        <a:latin typeface="+mn-lt"/>
        <a:ea typeface="+mn-ea"/>
        <a:cs typeface="+mn-cs"/>
      </a:defRPr>
    </a:lvl2pPr>
    <a:lvl3pPr marL="685530" algn="l" defTabSz="685530" rtl="0" eaLnBrk="1" latinLnBrk="0" hangingPunct="1">
      <a:defRPr sz="1300" kern="1200">
        <a:solidFill>
          <a:schemeClr val="tx1"/>
        </a:solidFill>
        <a:latin typeface="+mn-lt"/>
        <a:ea typeface="+mn-ea"/>
        <a:cs typeface="+mn-cs"/>
      </a:defRPr>
    </a:lvl3pPr>
    <a:lvl4pPr marL="1028296" algn="l" defTabSz="685530" rtl="0" eaLnBrk="1" latinLnBrk="0" hangingPunct="1">
      <a:defRPr sz="1300" kern="1200">
        <a:solidFill>
          <a:schemeClr val="tx1"/>
        </a:solidFill>
        <a:latin typeface="+mn-lt"/>
        <a:ea typeface="+mn-ea"/>
        <a:cs typeface="+mn-cs"/>
      </a:defRPr>
    </a:lvl4pPr>
    <a:lvl5pPr marL="1371061" algn="l" defTabSz="685530" rtl="0" eaLnBrk="1" latinLnBrk="0" hangingPunct="1">
      <a:defRPr sz="1300" kern="1200">
        <a:solidFill>
          <a:schemeClr val="tx1"/>
        </a:solidFill>
        <a:latin typeface="+mn-lt"/>
        <a:ea typeface="+mn-ea"/>
        <a:cs typeface="+mn-cs"/>
      </a:defRPr>
    </a:lvl5pPr>
    <a:lvl6pPr marL="1713827" algn="l" defTabSz="685530" rtl="0" eaLnBrk="1" latinLnBrk="0" hangingPunct="1">
      <a:defRPr sz="1300" kern="1200">
        <a:solidFill>
          <a:schemeClr val="tx1"/>
        </a:solidFill>
        <a:latin typeface="+mn-lt"/>
        <a:ea typeface="+mn-ea"/>
        <a:cs typeface="+mn-cs"/>
      </a:defRPr>
    </a:lvl6pPr>
    <a:lvl7pPr marL="2056592" algn="l" defTabSz="685530" rtl="0" eaLnBrk="1" latinLnBrk="0" hangingPunct="1">
      <a:defRPr sz="1300" kern="1200">
        <a:solidFill>
          <a:schemeClr val="tx1"/>
        </a:solidFill>
        <a:latin typeface="+mn-lt"/>
        <a:ea typeface="+mn-ea"/>
        <a:cs typeface="+mn-cs"/>
      </a:defRPr>
    </a:lvl7pPr>
    <a:lvl8pPr marL="2399357" algn="l" defTabSz="685530" rtl="0" eaLnBrk="1" latinLnBrk="0" hangingPunct="1">
      <a:defRPr sz="1300" kern="1200">
        <a:solidFill>
          <a:schemeClr val="tx1"/>
        </a:solidFill>
        <a:latin typeface="+mn-lt"/>
        <a:ea typeface="+mn-ea"/>
        <a:cs typeface="+mn-cs"/>
      </a:defRPr>
    </a:lvl8pPr>
    <a:lvl9pPr marL="2742122" algn="l" defTabSz="685530" rtl="0" eaLnBrk="1" latinLnBrk="0" hangingPunct="1">
      <a:defRPr sz="1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33" userDrawn="1">
          <p15:clr>
            <a:srgbClr val="A4A3A4"/>
          </p15:clr>
        </p15:guide>
        <p15:guide id="3" orient="horz" pos="1620">
          <p15:clr>
            <a:srgbClr val="A4A3A4"/>
          </p15:clr>
        </p15:guide>
        <p15:guide id="4" pos="2862">
          <p15:clr>
            <a:srgbClr val="A4A3A4"/>
          </p15:clr>
        </p15:guide>
        <p15:guide id="5" orient="horz" pos="6">
          <p15:clr>
            <a:srgbClr val="A4A3A4"/>
          </p15:clr>
        </p15:guide>
        <p15:guide id="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1E4"/>
    <a:srgbClr val="B3E9FF"/>
    <a:srgbClr val="000000"/>
    <a:srgbClr val="A6CE39"/>
    <a:srgbClr val="2E3192"/>
    <a:srgbClr val="E6E7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Стиль із теми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Без стилю та сітки таблиці">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7371" autoAdjust="0"/>
  </p:normalViewPr>
  <p:slideViewPr>
    <p:cSldViewPr snapToGrid="0" snapToObjects="1" showGuides="1">
      <p:cViewPr varScale="1">
        <p:scale>
          <a:sx n="79" d="100"/>
          <a:sy n="79" d="100"/>
        </p:scale>
        <p:origin x="96" y="1098"/>
      </p:cViewPr>
      <p:guideLst>
        <p:guide orient="horz" pos="4320"/>
        <p:guide pos="7633"/>
        <p:guide orient="horz" pos="1620"/>
        <p:guide pos="2862"/>
        <p:guide orient="horz" pos="6"/>
        <p:guide/>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showGuides="1">
      <p:cViewPr varScale="1">
        <p:scale>
          <a:sx n="91" d="100"/>
          <a:sy n="91" d="100"/>
        </p:scale>
        <p:origin x="328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CFFC7C-0376-E44D-ACA0-D60DC10B59F7}" type="datetimeFigureOut">
              <a:rPr lang="en-US" smtClean="0"/>
              <a:t>1/31/2025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856CEB7-CA9E-364F-BFA0-4F3CF7BA902C}" type="slidenum">
              <a:rPr lang="en-US" smtClean="0"/>
              <a:t>‹№›</a:t>
            </a:fld>
            <a:endParaRPr lang="en-US"/>
          </a:p>
        </p:txBody>
      </p:sp>
    </p:spTree>
    <p:extLst>
      <p:ext uri="{BB962C8B-B14F-4D97-AF65-F5344CB8AC3E}">
        <p14:creationId xmlns:p14="http://schemas.microsoft.com/office/powerpoint/2010/main" val="1986287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990824-AAFA-48DE-B943-DF3C7D4789A1}" type="datetimeFigureOut">
              <a:rPr lang="uk-UA" smtClean="0"/>
              <a:t>31.01.2025</a:t>
            </a:fld>
            <a:endParaRPr lang="uk-UA"/>
          </a:p>
        </p:txBody>
      </p:sp>
      <p:sp>
        <p:nvSpPr>
          <p:cNvPr id="4" name="Місце для зображення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6" name="Місце для нижнього колонтитула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F8E712-21E5-41CF-B553-D8E46DFAD13A}" type="slidenum">
              <a:rPr lang="uk-UA" smtClean="0"/>
              <a:t>‹№›</a:t>
            </a:fld>
            <a:endParaRPr lang="uk-UA"/>
          </a:p>
        </p:txBody>
      </p:sp>
    </p:spTree>
    <p:extLst>
      <p:ext uri="{BB962C8B-B14F-4D97-AF65-F5344CB8AC3E}">
        <p14:creationId xmlns:p14="http://schemas.microsoft.com/office/powerpoint/2010/main" val="3280188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118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lide with Placeholder">
    <p:spTree>
      <p:nvGrpSpPr>
        <p:cNvPr id="1" name=""/>
        <p:cNvGrpSpPr/>
        <p:nvPr/>
      </p:nvGrpSpPr>
      <p:grpSpPr>
        <a:xfrm>
          <a:off x="0" y="0"/>
          <a:ext cx="0" cy="0"/>
          <a:chOff x="0" y="0"/>
          <a:chExt cx="0" cy="0"/>
        </a:xfrm>
      </p:grpSpPr>
      <p:sp>
        <p:nvSpPr>
          <p:cNvPr id="7" name="Picture Placeholder 5"/>
          <p:cNvSpPr>
            <a:spLocks noGrp="1"/>
          </p:cNvSpPr>
          <p:nvPr>
            <p:ph type="pic" sz="quarter" idx="10"/>
          </p:nvPr>
        </p:nvSpPr>
        <p:spPr>
          <a:xfrm>
            <a:off x="0" y="0"/>
            <a:ext cx="2901180" cy="5143500"/>
          </a:xfrm>
        </p:spPr>
        <p:txBody>
          <a:bodyPr>
            <a:normAutofit/>
          </a:bodyPr>
          <a:lstStyle>
            <a:lvl1pPr>
              <a:defRPr sz="1100"/>
            </a:lvl1pPr>
          </a:lstStyle>
          <a:p>
            <a:r>
              <a:rPr lang="uk-UA" smtClean="0"/>
              <a:t>Клацніть піктограму, щоб додати зображення</a:t>
            </a:r>
            <a:endParaRPr lang="en-US"/>
          </a:p>
        </p:txBody>
      </p:sp>
    </p:spTree>
    <p:extLst>
      <p:ext uri="{BB962C8B-B14F-4D97-AF65-F5344CB8AC3E}">
        <p14:creationId xmlns:p14="http://schemas.microsoft.com/office/powerpoint/2010/main" val="496987743"/>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Slide with Placeholder">
    <p:spTree>
      <p:nvGrpSpPr>
        <p:cNvPr id="1" name=""/>
        <p:cNvGrpSpPr/>
        <p:nvPr/>
      </p:nvGrpSpPr>
      <p:grpSpPr>
        <a:xfrm>
          <a:off x="0" y="0"/>
          <a:ext cx="0" cy="0"/>
          <a:chOff x="0" y="0"/>
          <a:chExt cx="0" cy="0"/>
        </a:xfrm>
      </p:grpSpPr>
      <p:sp>
        <p:nvSpPr>
          <p:cNvPr id="7" name="Picture Placeholder 5"/>
          <p:cNvSpPr>
            <a:spLocks noGrp="1"/>
          </p:cNvSpPr>
          <p:nvPr>
            <p:ph type="pic" sz="quarter" idx="10"/>
          </p:nvPr>
        </p:nvSpPr>
        <p:spPr>
          <a:xfrm>
            <a:off x="6242820" y="0"/>
            <a:ext cx="2901180" cy="5143500"/>
          </a:xfrm>
        </p:spPr>
        <p:txBody>
          <a:bodyPr>
            <a:normAutofit/>
          </a:bodyPr>
          <a:lstStyle>
            <a:lvl1pPr>
              <a:defRPr sz="1100"/>
            </a:lvl1pPr>
          </a:lstStyle>
          <a:p>
            <a:r>
              <a:rPr lang="uk-UA" smtClean="0"/>
              <a:t>Клацніть піктограму, щоб додати зображення</a:t>
            </a:r>
            <a:endParaRPr lang="en-US"/>
          </a:p>
        </p:txBody>
      </p:sp>
    </p:spTree>
    <p:extLst>
      <p:ext uri="{BB962C8B-B14F-4D97-AF65-F5344CB8AC3E}">
        <p14:creationId xmlns:p14="http://schemas.microsoft.com/office/powerpoint/2010/main" val="1359512183"/>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_Placeholder">
    <p:spTree>
      <p:nvGrpSpPr>
        <p:cNvPr id="1" name=""/>
        <p:cNvGrpSpPr/>
        <p:nvPr/>
      </p:nvGrpSpPr>
      <p:grpSpPr>
        <a:xfrm>
          <a:off x="0" y="0"/>
          <a:ext cx="0" cy="0"/>
          <a:chOff x="0" y="0"/>
          <a:chExt cx="0" cy="0"/>
        </a:xfrm>
      </p:grpSpPr>
      <p:sp>
        <p:nvSpPr>
          <p:cNvPr id="11" name="Picture Placeholder 2"/>
          <p:cNvSpPr>
            <a:spLocks noGrp="1"/>
          </p:cNvSpPr>
          <p:nvPr>
            <p:ph type="pic" sz="quarter" idx="11"/>
          </p:nvPr>
        </p:nvSpPr>
        <p:spPr>
          <a:xfrm>
            <a:off x="658248" y="2275655"/>
            <a:ext cx="2365335" cy="2374569"/>
          </a:xfrm>
        </p:spPr>
        <p:txBody>
          <a:bodyPr>
            <a:normAutofit/>
          </a:bodyPr>
          <a:lstStyle>
            <a:lvl1pPr>
              <a:defRPr sz="1100"/>
            </a:lvl1pPr>
          </a:lstStyle>
          <a:p>
            <a:r>
              <a:rPr lang="uk-UA" smtClean="0"/>
              <a:t>Клацніть піктограму, щоб додати зображення</a:t>
            </a:r>
            <a:endParaRPr lang="en-US"/>
          </a:p>
        </p:txBody>
      </p:sp>
      <p:sp>
        <p:nvSpPr>
          <p:cNvPr id="12" name="Picture Placeholder 2"/>
          <p:cNvSpPr>
            <a:spLocks noGrp="1"/>
          </p:cNvSpPr>
          <p:nvPr>
            <p:ph type="pic" sz="quarter" idx="12"/>
          </p:nvPr>
        </p:nvSpPr>
        <p:spPr>
          <a:xfrm>
            <a:off x="3404646" y="2275655"/>
            <a:ext cx="2365335" cy="2374569"/>
          </a:xfrm>
        </p:spPr>
        <p:txBody>
          <a:bodyPr>
            <a:normAutofit/>
          </a:bodyPr>
          <a:lstStyle>
            <a:lvl1pPr>
              <a:defRPr sz="1100"/>
            </a:lvl1pPr>
          </a:lstStyle>
          <a:p>
            <a:r>
              <a:rPr lang="uk-UA" smtClean="0"/>
              <a:t>Клацніть піктограму, щоб додати зображення</a:t>
            </a:r>
            <a:endParaRPr lang="en-US"/>
          </a:p>
        </p:txBody>
      </p:sp>
      <p:sp>
        <p:nvSpPr>
          <p:cNvPr id="13" name="Picture Placeholder 2"/>
          <p:cNvSpPr>
            <a:spLocks noGrp="1"/>
          </p:cNvSpPr>
          <p:nvPr>
            <p:ph type="pic" sz="quarter" idx="13"/>
          </p:nvPr>
        </p:nvSpPr>
        <p:spPr>
          <a:xfrm>
            <a:off x="6151043" y="2275655"/>
            <a:ext cx="2365335" cy="2374569"/>
          </a:xfrm>
        </p:spPr>
        <p:txBody>
          <a:bodyPr>
            <a:normAutofit/>
          </a:bodyPr>
          <a:lstStyle>
            <a:lvl1pPr>
              <a:defRPr sz="1100"/>
            </a:lvl1pPr>
          </a:lstStyle>
          <a:p>
            <a:r>
              <a:rPr lang="uk-UA" smtClean="0"/>
              <a:t>Клацніть піктограму, щоб додати зображення</a:t>
            </a:r>
            <a:endParaRPr lang="en-US"/>
          </a:p>
        </p:txBody>
      </p:sp>
    </p:spTree>
    <p:extLst>
      <p:ext uri="{BB962C8B-B14F-4D97-AF65-F5344CB8AC3E}">
        <p14:creationId xmlns:p14="http://schemas.microsoft.com/office/powerpoint/2010/main" val="1021784812"/>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Placeholder">
    <p:spTree>
      <p:nvGrpSpPr>
        <p:cNvPr id="1" name=""/>
        <p:cNvGrpSpPr/>
        <p:nvPr/>
      </p:nvGrpSpPr>
      <p:grpSpPr>
        <a:xfrm>
          <a:off x="0" y="0"/>
          <a:ext cx="0" cy="0"/>
          <a:chOff x="0" y="0"/>
          <a:chExt cx="0" cy="0"/>
        </a:xfrm>
      </p:grpSpPr>
      <p:sp>
        <p:nvSpPr>
          <p:cNvPr id="4" name="Picture Placeholder 2"/>
          <p:cNvSpPr>
            <a:spLocks noGrp="1"/>
          </p:cNvSpPr>
          <p:nvPr>
            <p:ph type="pic" sz="quarter" idx="11"/>
          </p:nvPr>
        </p:nvSpPr>
        <p:spPr>
          <a:xfrm>
            <a:off x="0" y="3095626"/>
            <a:ext cx="9144001" cy="2047875"/>
          </a:xfrm>
        </p:spPr>
        <p:txBody>
          <a:bodyPr>
            <a:normAutofit/>
          </a:bodyPr>
          <a:lstStyle>
            <a:lvl1pPr>
              <a:defRPr sz="1100"/>
            </a:lvl1pPr>
          </a:lstStyle>
          <a:p>
            <a:r>
              <a:rPr lang="uk-UA" smtClean="0"/>
              <a:t>Клацніть піктограму, щоб додати зображення</a:t>
            </a:r>
            <a:endParaRPr lang="en-US"/>
          </a:p>
        </p:txBody>
      </p:sp>
    </p:spTree>
    <p:extLst>
      <p:ext uri="{BB962C8B-B14F-4D97-AF65-F5344CB8AC3E}">
        <p14:creationId xmlns:p14="http://schemas.microsoft.com/office/powerpoint/2010/main" val="1794292538"/>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34275" tIns="17137" rIns="34275" bIns="17137" rtlCol="0" anchor="ctr">
            <a:normAutofit/>
          </a:bodyPr>
          <a:lstStyle/>
          <a:p>
            <a:r>
              <a:rPr lang="uk-UA" smtClean="0"/>
              <a:t>Зразок заголовка</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34275" tIns="17137" rIns="34275" bIns="17137" rtlCol="0">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Tree>
    <p:extLst>
      <p:ext uri="{BB962C8B-B14F-4D97-AF65-F5344CB8AC3E}">
        <p14:creationId xmlns:p14="http://schemas.microsoft.com/office/powerpoint/2010/main" val="1784639529"/>
      </p:ext>
    </p:extLst>
  </p:cSld>
  <p:clrMap bg1="lt1" tx1="dk1" bg2="lt2" tx2="dk2" accent1="accent1" accent2="accent2" accent3="accent3" accent4="accent4" accent5="accent5" accent6="accent6" hlink="hlink" folHlink="folHlink"/>
  <p:sldLayoutIdLst>
    <p:sldLayoutId id="2147483667" r:id="rId1"/>
    <p:sldLayoutId id="2147483672" r:id="rId2"/>
    <p:sldLayoutId id="2147483673" r:id="rId3"/>
    <p:sldLayoutId id="2147483679" r:id="rId4"/>
    <p:sldLayoutId id="2147483680" r:id="rId5"/>
  </p:sldLayoutIdLst>
  <p:txStyles>
    <p:titleStyle>
      <a:lvl1pPr algn="l" defTabSz="685496" rtl="0" eaLnBrk="1" latinLnBrk="0" hangingPunct="1">
        <a:lnSpc>
          <a:spcPct val="90000"/>
        </a:lnSpc>
        <a:spcBef>
          <a:spcPct val="0"/>
        </a:spcBef>
        <a:buNone/>
        <a:defRPr sz="2500" b="0" i="0" kern="1200">
          <a:solidFill>
            <a:schemeClr val="tx1"/>
          </a:solidFill>
          <a:latin typeface="Montserrat Light" charset="0"/>
          <a:ea typeface="Montserrat Light" charset="0"/>
          <a:cs typeface="Montserrat Light" charset="0"/>
        </a:defRPr>
      </a:lvl1pPr>
    </p:titleStyle>
    <p:bodyStyle>
      <a:lvl1pPr marL="0" indent="0" algn="l" defTabSz="685496" rtl="0" eaLnBrk="1" latinLnBrk="0" hangingPunct="1">
        <a:lnSpc>
          <a:spcPct val="90000"/>
        </a:lnSpc>
        <a:spcBef>
          <a:spcPts val="750"/>
        </a:spcBef>
        <a:buFont typeface="Arial" panose="020B0604020202020204" pitchFamily="34" charset="0"/>
        <a:buNone/>
        <a:defRPr sz="1600" b="0" i="0" kern="1200">
          <a:solidFill>
            <a:schemeClr val="tx1"/>
          </a:solidFill>
          <a:latin typeface="Montserrat Light" charset="0"/>
          <a:ea typeface="Montserrat Light" charset="0"/>
          <a:cs typeface="Montserrat Light" charset="0"/>
        </a:defRPr>
      </a:lvl1pPr>
      <a:lvl2pPr marL="342749" indent="0" algn="l" defTabSz="685496" rtl="0" eaLnBrk="1" latinLnBrk="0" hangingPunct="1">
        <a:lnSpc>
          <a:spcPct val="90000"/>
        </a:lnSpc>
        <a:spcBef>
          <a:spcPts val="375"/>
        </a:spcBef>
        <a:buFont typeface="Arial" panose="020B0604020202020204" pitchFamily="34" charset="0"/>
        <a:buNone/>
        <a:defRPr sz="1300" b="0" i="0" kern="1200">
          <a:solidFill>
            <a:schemeClr val="tx1"/>
          </a:solidFill>
          <a:latin typeface="Montserrat Light" charset="0"/>
          <a:ea typeface="Montserrat Light" charset="0"/>
          <a:cs typeface="Montserrat Light" charset="0"/>
        </a:defRPr>
      </a:lvl2pPr>
      <a:lvl3pPr marL="685496" indent="0" algn="l" defTabSz="685496" rtl="0" eaLnBrk="1" latinLnBrk="0" hangingPunct="1">
        <a:lnSpc>
          <a:spcPct val="90000"/>
        </a:lnSpc>
        <a:spcBef>
          <a:spcPts val="375"/>
        </a:spcBef>
        <a:buFont typeface="Arial" panose="020B0604020202020204" pitchFamily="34" charset="0"/>
        <a:buNone/>
        <a:defRPr sz="1100" b="0" i="0" kern="1200">
          <a:solidFill>
            <a:schemeClr val="tx1"/>
          </a:solidFill>
          <a:latin typeface="Montserrat Light" charset="0"/>
          <a:ea typeface="Montserrat Light" charset="0"/>
          <a:cs typeface="Montserrat Light" charset="0"/>
        </a:defRPr>
      </a:lvl3pPr>
      <a:lvl4pPr marL="1028245" indent="0" algn="l" defTabSz="685496" rtl="0" eaLnBrk="1" latinLnBrk="0" hangingPunct="1">
        <a:lnSpc>
          <a:spcPct val="90000"/>
        </a:lnSpc>
        <a:spcBef>
          <a:spcPts val="375"/>
        </a:spcBef>
        <a:buFont typeface="Arial" panose="020B0604020202020204" pitchFamily="34" charset="0"/>
        <a:buNone/>
        <a:defRPr sz="900" b="0" i="0" kern="1200">
          <a:solidFill>
            <a:schemeClr val="tx1"/>
          </a:solidFill>
          <a:latin typeface="Montserrat Light" charset="0"/>
          <a:ea typeface="Montserrat Light" charset="0"/>
          <a:cs typeface="Montserrat Light" charset="0"/>
        </a:defRPr>
      </a:lvl4pPr>
      <a:lvl5pPr marL="1370992" indent="0" algn="l" defTabSz="685496" rtl="0" eaLnBrk="1" latinLnBrk="0" hangingPunct="1">
        <a:lnSpc>
          <a:spcPct val="90000"/>
        </a:lnSpc>
        <a:spcBef>
          <a:spcPts val="375"/>
        </a:spcBef>
        <a:buFont typeface="Arial" panose="020B0604020202020204" pitchFamily="34" charset="0"/>
        <a:buNone/>
        <a:defRPr sz="900" b="0" i="0" kern="1200">
          <a:solidFill>
            <a:schemeClr val="tx1"/>
          </a:solidFill>
          <a:latin typeface="Montserrat Light" charset="0"/>
          <a:ea typeface="Montserrat Light" charset="0"/>
          <a:cs typeface="Montserrat Light" charset="0"/>
        </a:defRPr>
      </a:lvl5pPr>
      <a:lvl6pPr marL="1885115" indent="-171374" algn="l" defTabSz="68549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6pPr>
      <a:lvl7pPr marL="2227863" indent="-171374" algn="l" defTabSz="68549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7pPr>
      <a:lvl8pPr marL="2570611" indent="-171374" algn="l" defTabSz="68549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8pPr>
      <a:lvl9pPr marL="2913360" indent="-171374" algn="l" defTabSz="68549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85496" rtl="0" eaLnBrk="1" latinLnBrk="0" hangingPunct="1">
        <a:defRPr sz="1300" kern="1200">
          <a:solidFill>
            <a:schemeClr val="tx1"/>
          </a:solidFill>
          <a:latin typeface="+mn-lt"/>
          <a:ea typeface="+mn-ea"/>
          <a:cs typeface="+mn-cs"/>
        </a:defRPr>
      </a:lvl1pPr>
      <a:lvl2pPr marL="342749" algn="l" defTabSz="685496" rtl="0" eaLnBrk="1" latinLnBrk="0" hangingPunct="1">
        <a:defRPr sz="1300" kern="1200">
          <a:solidFill>
            <a:schemeClr val="tx1"/>
          </a:solidFill>
          <a:latin typeface="+mn-lt"/>
          <a:ea typeface="+mn-ea"/>
          <a:cs typeface="+mn-cs"/>
        </a:defRPr>
      </a:lvl2pPr>
      <a:lvl3pPr marL="685496" algn="l" defTabSz="685496" rtl="0" eaLnBrk="1" latinLnBrk="0" hangingPunct="1">
        <a:defRPr sz="1300" kern="1200">
          <a:solidFill>
            <a:schemeClr val="tx1"/>
          </a:solidFill>
          <a:latin typeface="+mn-lt"/>
          <a:ea typeface="+mn-ea"/>
          <a:cs typeface="+mn-cs"/>
        </a:defRPr>
      </a:lvl3pPr>
      <a:lvl4pPr marL="1028245" algn="l" defTabSz="685496" rtl="0" eaLnBrk="1" latinLnBrk="0" hangingPunct="1">
        <a:defRPr sz="1300" kern="1200">
          <a:solidFill>
            <a:schemeClr val="tx1"/>
          </a:solidFill>
          <a:latin typeface="+mn-lt"/>
          <a:ea typeface="+mn-ea"/>
          <a:cs typeface="+mn-cs"/>
        </a:defRPr>
      </a:lvl4pPr>
      <a:lvl5pPr marL="1370992" algn="l" defTabSz="685496" rtl="0" eaLnBrk="1" latinLnBrk="0" hangingPunct="1">
        <a:defRPr sz="1300" kern="1200">
          <a:solidFill>
            <a:schemeClr val="tx1"/>
          </a:solidFill>
          <a:latin typeface="+mn-lt"/>
          <a:ea typeface="+mn-ea"/>
          <a:cs typeface="+mn-cs"/>
        </a:defRPr>
      </a:lvl5pPr>
      <a:lvl6pPr marL="1713741" algn="l" defTabSz="685496" rtl="0" eaLnBrk="1" latinLnBrk="0" hangingPunct="1">
        <a:defRPr sz="1300" kern="1200">
          <a:solidFill>
            <a:schemeClr val="tx1"/>
          </a:solidFill>
          <a:latin typeface="+mn-lt"/>
          <a:ea typeface="+mn-ea"/>
          <a:cs typeface="+mn-cs"/>
        </a:defRPr>
      </a:lvl6pPr>
      <a:lvl7pPr marL="2056489" algn="l" defTabSz="685496" rtl="0" eaLnBrk="1" latinLnBrk="0" hangingPunct="1">
        <a:defRPr sz="1300" kern="1200">
          <a:solidFill>
            <a:schemeClr val="tx1"/>
          </a:solidFill>
          <a:latin typeface="+mn-lt"/>
          <a:ea typeface="+mn-ea"/>
          <a:cs typeface="+mn-cs"/>
        </a:defRPr>
      </a:lvl7pPr>
      <a:lvl8pPr marL="2399237" algn="l" defTabSz="685496" rtl="0" eaLnBrk="1" latinLnBrk="0" hangingPunct="1">
        <a:defRPr sz="1300" kern="1200">
          <a:solidFill>
            <a:schemeClr val="tx1"/>
          </a:solidFill>
          <a:latin typeface="+mn-lt"/>
          <a:ea typeface="+mn-ea"/>
          <a:cs typeface="+mn-cs"/>
        </a:defRPr>
      </a:lvl8pPr>
      <a:lvl9pPr marL="2741985" algn="l" defTabSz="685496"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5.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увати 1"/>
          <p:cNvGrpSpPr/>
          <p:nvPr/>
        </p:nvGrpSpPr>
        <p:grpSpPr>
          <a:xfrm>
            <a:off x="361023" y="170194"/>
            <a:ext cx="8421954" cy="4803112"/>
            <a:chOff x="361023" y="161924"/>
            <a:chExt cx="8421954" cy="4803112"/>
          </a:xfrm>
        </p:grpSpPr>
        <p:grpSp>
          <p:nvGrpSpPr>
            <p:cNvPr id="6" name="Групувати 5"/>
            <p:cNvGrpSpPr/>
            <p:nvPr/>
          </p:nvGrpSpPr>
          <p:grpSpPr>
            <a:xfrm>
              <a:off x="801211" y="752607"/>
              <a:ext cx="7541579" cy="4212429"/>
              <a:chOff x="799942" y="171449"/>
              <a:chExt cx="7541579" cy="4212429"/>
            </a:xfrm>
          </p:grpSpPr>
          <p:pic>
            <p:nvPicPr>
              <p:cNvPr id="3" name="Picture 2" descr="Історичне фото Львівської політехніки"/>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25000"/>
                        </a14:imgEffect>
                        <a14:imgEffect>
                          <a14:saturation sat="0"/>
                        </a14:imgEffect>
                      </a14:imgLayer>
                    </a14:imgProps>
                  </a:ext>
                  <a:ext uri="{28A0092B-C50C-407E-A947-70E740481C1C}">
                    <a14:useLocalDpi xmlns:a14="http://schemas.microsoft.com/office/drawing/2010/main"/>
                  </a:ext>
                </a:extLst>
              </a:blip>
              <a:srcRect/>
              <a:stretch/>
            </p:blipFill>
            <p:spPr bwMode="auto">
              <a:xfrm>
                <a:off x="4500116" y="171449"/>
                <a:ext cx="3841405" cy="421242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Национальный университет «Львовская политехника» — Википедия"/>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799942" y="171450"/>
                <a:ext cx="3758268" cy="4212428"/>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ectangle 10"/>
            <p:cNvSpPr/>
            <p:nvPr/>
          </p:nvSpPr>
          <p:spPr>
            <a:xfrm>
              <a:off x="361023" y="161924"/>
              <a:ext cx="8421954" cy="590683"/>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wrap="square" lIns="91384" tIns="45692" rIns="91384" bIns="45692" rtlCol="0" anchor="ctr">
              <a:spAutoFit/>
            </a:bodyPr>
            <a:lstStyle/>
            <a:p>
              <a:pPr algn="ctr">
                <a:lnSpc>
                  <a:spcPct val="114000"/>
                </a:lnSpc>
                <a:tabLst>
                  <a:tab pos="126745" algn="l"/>
                </a:tabLst>
              </a:pPr>
              <a:r>
                <a:rPr lang="uk-UA" sz="3100" b="1" spc="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ІСТОРІЯ ЛЬВІВСЬКОЇ ПОЛІТЕХНІКИ</a:t>
              </a:r>
            </a:p>
          </p:txBody>
        </p:sp>
      </p:grpSp>
    </p:spTree>
    <p:extLst>
      <p:ext uri="{BB962C8B-B14F-4D97-AF65-F5344CB8AC3E}">
        <p14:creationId xmlns:p14="http://schemas.microsoft.com/office/powerpoint/2010/main" val="196010989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5349" y="843479"/>
            <a:ext cx="4448176" cy="2779976"/>
          </a:xfrm>
          <a:prstGeom prst="rect">
            <a:avLst/>
          </a:prstGeom>
          <a:noFill/>
        </p:spPr>
        <p:txBody>
          <a:bodyPr wrap="square" lIns="34275" tIns="17137" rIns="34275" bIns="17137" rtlCol="0">
            <a:spAutoFit/>
          </a:bodyPr>
          <a:lstStyle/>
          <a:p>
            <a:pPr indent="361950">
              <a:lnSpc>
                <a:spcPct val="120000"/>
              </a:lnSpc>
              <a:spcAft>
                <a:spcPts val="600"/>
              </a:spcAft>
            </a:pP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У 2000 році Університет отримав статус національного.</a:t>
            </a:r>
          </a:p>
          <a:p>
            <a:pPr indent="361950">
              <a:lnSpc>
                <a:spcPct val="120000"/>
              </a:lnSpc>
              <a:spcAft>
                <a:spcPts val="600"/>
              </a:spcAft>
            </a:pP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У вересні 2001 р. розпочалась реорганізація структури Львівської політехніки: замість 16 факультетів створено 12 навчально-наукових інститутів. </a:t>
            </a:r>
          </a:p>
          <a:p>
            <a:pPr indent="361950">
              <a:lnSpc>
                <a:spcPct val="120000"/>
              </a:lnSpc>
              <a:spcAft>
                <a:spcPts val="600"/>
              </a:spcAft>
            </a:pP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З </a:t>
            </a:r>
            <a:r>
              <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2007 р. </a:t>
            </a: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Університет </a:t>
            </a:r>
            <a:r>
              <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очолює професор Юрій Бобало</a:t>
            </a: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a:t>
            </a:r>
            <a:endPar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endParaRPr>
          </a:p>
          <a:p>
            <a:pPr indent="361950">
              <a:lnSpc>
                <a:spcPct val="120000"/>
              </a:lnSpc>
              <a:spcAft>
                <a:spcPts val="600"/>
              </a:spcAft>
            </a:pP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8 </a:t>
            </a:r>
            <a:r>
              <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липня 2009 року Кабінет Міністрів України </a:t>
            </a: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надав </a:t>
            </a:r>
            <a:r>
              <a:rPr lang="uk-UA" sz="1200" b="1" dirty="0">
                <a:solidFill>
                  <a:schemeClr val="tx1">
                    <a:lumMod val="75000"/>
                    <a:lumOff val="25000"/>
                  </a:schemeClr>
                </a:solidFill>
                <a:latin typeface="Arial" panose="020B0604020202020204" pitchFamily="34" charset="0"/>
                <a:ea typeface="Montserrat Semi" charset="0"/>
                <a:cs typeface="Arial" panose="020B0604020202020204" pitchFamily="34" charset="0"/>
              </a:rPr>
              <a:t>Національному університету «Львівська політехніка» </a:t>
            </a:r>
            <a:r>
              <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статус </a:t>
            </a: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дослідницького національного вищого </a:t>
            </a:r>
            <a:r>
              <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навчального </a:t>
            </a: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закладу.</a:t>
            </a:r>
          </a:p>
          <a:p>
            <a:pPr indent="361950">
              <a:lnSpc>
                <a:spcPct val="120000"/>
              </a:lnSpc>
              <a:spcAft>
                <a:spcPts val="600"/>
              </a:spcAft>
            </a:pP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У 2020 р. Університет прийняв новий стратегічний план розвитку на 5 років, в якому прописані амбітні плани та цілі.</a:t>
            </a:r>
          </a:p>
        </p:txBody>
      </p:sp>
      <p:sp>
        <p:nvSpPr>
          <p:cNvPr id="6" name="TextBox 5"/>
          <p:cNvSpPr txBox="1"/>
          <p:nvPr/>
        </p:nvSpPr>
        <p:spPr>
          <a:xfrm>
            <a:off x="354696" y="198308"/>
            <a:ext cx="5888124" cy="403941"/>
          </a:xfrm>
          <a:prstGeom prst="rect">
            <a:avLst/>
          </a:prstGeom>
          <a:noFill/>
        </p:spPr>
        <p:txBody>
          <a:bodyPr wrap="square" lIns="34275" tIns="17137" rIns="34275" bIns="17137" rtlCol="0">
            <a:spAutoFit/>
          </a:bodyPr>
          <a:lstStyle/>
          <a:p>
            <a:r>
              <a:rPr lang="en-US" sz="2400" b="1" dirty="0" smtClean="0">
                <a:solidFill>
                  <a:schemeClr val="tx1">
                    <a:lumMod val="75000"/>
                    <a:lumOff val="25000"/>
                  </a:schemeClr>
                </a:solidFill>
                <a:latin typeface="Arial" panose="020B0604020202020204" pitchFamily="34" charset="0"/>
                <a:ea typeface="Montserrat Light" charset="0"/>
                <a:cs typeface="Arial" panose="020B0604020202020204" pitchFamily="34" charset="0"/>
              </a:rPr>
              <a:t>XXI </a:t>
            </a:r>
            <a:r>
              <a:rPr lang="uk-UA" sz="2400" b="1" dirty="0" smtClean="0">
                <a:solidFill>
                  <a:schemeClr val="tx1">
                    <a:lumMod val="75000"/>
                    <a:lumOff val="25000"/>
                  </a:schemeClr>
                </a:solidFill>
                <a:latin typeface="Arial" panose="020B0604020202020204" pitchFamily="34" charset="0"/>
                <a:ea typeface="Montserrat Light" charset="0"/>
                <a:cs typeface="Arial" panose="020B0604020202020204" pitchFamily="34" charset="0"/>
              </a:rPr>
              <a:t>СТОЛІТТЯ</a:t>
            </a:r>
            <a:endParaRPr lang="uk-UA" sz="2400" b="1" dirty="0">
              <a:solidFill>
                <a:srgbClr val="00A1E4"/>
              </a:solidFill>
              <a:latin typeface="Arial" panose="020B0604020202020204" pitchFamily="34" charset="0"/>
              <a:ea typeface="Montserrat Light" charset="0"/>
              <a:cs typeface="Arial" panose="020B0604020202020204" pitchFamily="34" charset="0"/>
            </a:endParaRPr>
          </a:p>
        </p:txBody>
      </p:sp>
      <p:pic>
        <p:nvPicPr>
          <p:cNvPr id="5" name="Місце для зображення 4"/>
          <p:cNvPicPr>
            <a:picLocks noGrp="1" noChangeAspect="1"/>
          </p:cNvPicPr>
          <p:nvPr>
            <p:ph type="pic" sz="quarter" idx="10"/>
          </p:nvPr>
        </p:nvPicPr>
        <p:blipFill>
          <a:blip r:embed="rId2"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29122029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Групувати 15"/>
          <p:cNvGrpSpPr/>
          <p:nvPr/>
        </p:nvGrpSpPr>
        <p:grpSpPr>
          <a:xfrm>
            <a:off x="114300" y="789325"/>
            <a:ext cx="6614160" cy="3909786"/>
            <a:chOff x="-106680" y="250905"/>
            <a:chExt cx="6614160" cy="3909786"/>
          </a:xfrm>
        </p:grpSpPr>
        <p:sp>
          <p:nvSpPr>
            <p:cNvPr id="14" name="Прямокутник 13"/>
            <p:cNvSpPr/>
            <p:nvPr/>
          </p:nvSpPr>
          <p:spPr>
            <a:xfrm>
              <a:off x="-106680" y="1068150"/>
              <a:ext cx="1130887" cy="4176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uk-UA" sz="1200" dirty="0">
                <a:latin typeface="Arial" panose="020B0604020202020204" pitchFamily="34" charset="0"/>
                <a:cs typeface="Arial" panose="020B0604020202020204" pitchFamily="34" charset="0"/>
              </a:endParaRPr>
            </a:p>
          </p:txBody>
        </p:sp>
        <p:sp>
          <p:nvSpPr>
            <p:cNvPr id="15" name="Прямокутник 14"/>
            <p:cNvSpPr/>
            <p:nvPr/>
          </p:nvSpPr>
          <p:spPr>
            <a:xfrm>
              <a:off x="-106680" y="1893015"/>
              <a:ext cx="1130887" cy="4176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uk-UA" sz="1200" dirty="0">
                <a:latin typeface="Arial" panose="020B0604020202020204" pitchFamily="34" charset="0"/>
                <a:cs typeface="Arial" panose="020B0604020202020204" pitchFamily="34" charset="0"/>
              </a:endParaRPr>
            </a:p>
          </p:txBody>
        </p:sp>
        <p:sp>
          <p:nvSpPr>
            <p:cNvPr id="13" name="Прямокутник 12"/>
            <p:cNvSpPr/>
            <p:nvPr/>
          </p:nvSpPr>
          <p:spPr>
            <a:xfrm>
              <a:off x="-106680" y="250905"/>
              <a:ext cx="1130887" cy="4176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uk-UA" sz="1200" dirty="0">
                <a:latin typeface="Arial" panose="020B0604020202020204" pitchFamily="34" charset="0"/>
                <a:cs typeface="Arial" panose="020B0604020202020204" pitchFamily="34" charset="0"/>
              </a:endParaRPr>
            </a:p>
          </p:txBody>
        </p:sp>
        <p:sp>
          <p:nvSpPr>
            <p:cNvPr id="3" name="Прямокутник 2"/>
            <p:cNvSpPr/>
            <p:nvPr/>
          </p:nvSpPr>
          <p:spPr>
            <a:xfrm>
              <a:off x="295275" y="264240"/>
              <a:ext cx="6212205" cy="3896451"/>
            </a:xfrm>
            <a:prstGeom prst="rect">
              <a:avLst/>
            </a:prstGeom>
          </p:spPr>
          <p:txBody>
            <a:bodyPr wrap="square">
              <a:spAutoFit/>
            </a:bodyPr>
            <a:lstStyle/>
            <a:p>
              <a:pPr marL="714375" indent="-714375">
                <a:lnSpc>
                  <a:spcPct val="120000"/>
                </a:lnSpc>
                <a:spcAft>
                  <a:spcPts val="2400"/>
                </a:spcAft>
                <a:tabLst>
                  <a:tab pos="714375" algn="l"/>
                </a:tabLst>
              </a:pPr>
              <a:r>
                <a:rPr lang="uk-UA" sz="1600" b="1" dirty="0" smtClean="0">
                  <a:solidFill>
                    <a:schemeClr val="bg1"/>
                  </a:solidFill>
                  <a:latin typeface="Arial Narrow" panose="020B0606020202030204" pitchFamily="34" charset="0"/>
                  <a:ea typeface="Montserrat Semi" charset="0"/>
                  <a:cs typeface="Arial" panose="020B0604020202020204" pitchFamily="34" charset="0"/>
                </a:rPr>
                <a:t>МІСІЯ</a:t>
              </a:r>
              <a:r>
                <a:rPr lang="uk-UA" sz="1600" b="1" dirty="0">
                  <a:solidFill>
                    <a:schemeClr val="bg1"/>
                  </a:solidFill>
                  <a:latin typeface="Arial Narrow" panose="020B0606020202030204" pitchFamily="34" charset="0"/>
                  <a:ea typeface="Montserrat Semi" charset="0"/>
                  <a:cs typeface="Arial" panose="020B0604020202020204" pitchFamily="34" charset="0"/>
                </a:rPr>
                <a:t>: </a:t>
              </a:r>
              <a:r>
                <a:rPr lang="en-US" sz="1600" b="1" dirty="0" smtClean="0">
                  <a:solidFill>
                    <a:schemeClr val="bg1"/>
                  </a:solidFill>
                  <a:latin typeface="Arial Narrow" panose="020B0606020202030204" pitchFamily="34" charset="0"/>
                  <a:ea typeface="Montserrat Semi" charset="0"/>
                  <a:cs typeface="Arial" panose="020B0604020202020204" pitchFamily="34" charset="0"/>
                </a:rPr>
                <a:t>	</a:t>
              </a:r>
              <a:r>
                <a:rPr lang="uk-UA" sz="1200" b="1" dirty="0" smtClean="0">
                  <a:solidFill>
                    <a:schemeClr val="tx1">
                      <a:lumMod val="65000"/>
                      <a:lumOff val="35000"/>
                    </a:schemeClr>
                  </a:solidFill>
                  <a:latin typeface="Arial Narrow" panose="020B0606020202030204" pitchFamily="34" charset="0"/>
                  <a:ea typeface="Montserrat Semi" charset="0"/>
                  <a:cs typeface="Arial" panose="020B0604020202020204" pitchFamily="34" charset="0"/>
                </a:rPr>
                <a:t>формувати </a:t>
              </a:r>
              <a:r>
                <a:rPr lang="uk-UA" sz="1200" b="1" dirty="0">
                  <a:solidFill>
                    <a:schemeClr val="tx1">
                      <a:lumMod val="65000"/>
                      <a:lumOff val="35000"/>
                    </a:schemeClr>
                  </a:solidFill>
                  <a:latin typeface="Arial Narrow" panose="020B0606020202030204" pitchFamily="34" charset="0"/>
                  <a:ea typeface="Montserrat Semi" charset="0"/>
                  <a:cs typeface="Arial" panose="020B0604020202020204" pitchFamily="34" charset="0"/>
                </a:rPr>
                <a:t>майбутніх лідерів, які </a:t>
              </a:r>
              <a:r>
                <a:rPr lang="uk-UA" sz="1200" b="1" dirty="0" smtClean="0">
                  <a:solidFill>
                    <a:schemeClr val="tx1">
                      <a:lumMod val="65000"/>
                      <a:lumOff val="35000"/>
                    </a:schemeClr>
                  </a:solidFill>
                  <a:latin typeface="Arial Narrow" panose="020B0606020202030204" pitchFamily="34" charset="0"/>
                  <a:ea typeface="Montserrat Semi" charset="0"/>
                  <a:cs typeface="Arial" panose="020B0604020202020204" pitchFamily="34" charset="0"/>
                </a:rPr>
                <a:t>працюють</a:t>
              </a:r>
              <a:r>
                <a:rPr lang="uk-UA" sz="1200" b="1" dirty="0">
                  <a:solidFill>
                    <a:schemeClr val="tx1">
                      <a:lumMod val="65000"/>
                      <a:lumOff val="35000"/>
                    </a:schemeClr>
                  </a:solidFill>
                  <a:latin typeface="Arial Narrow" panose="020B0606020202030204" pitchFamily="34" charset="0"/>
                  <a:ea typeface="Montserrat Semi" charset="0"/>
                  <a:cs typeface="Arial" panose="020B0604020202020204" pitchFamily="34" charset="0"/>
                </a:rPr>
                <a:t/>
              </a:r>
              <a:br>
                <a:rPr lang="uk-UA" sz="1200" b="1" dirty="0">
                  <a:solidFill>
                    <a:schemeClr val="tx1">
                      <a:lumMod val="65000"/>
                      <a:lumOff val="35000"/>
                    </a:schemeClr>
                  </a:solidFill>
                  <a:latin typeface="Arial Narrow" panose="020B0606020202030204" pitchFamily="34" charset="0"/>
                  <a:ea typeface="Montserrat Semi" charset="0"/>
                  <a:cs typeface="Arial" panose="020B0604020202020204" pitchFamily="34" charset="0"/>
                </a:rPr>
              </a:br>
              <a:r>
                <a:rPr lang="uk-UA" sz="1200" b="1" dirty="0">
                  <a:solidFill>
                    <a:schemeClr val="tx1">
                      <a:lumMod val="65000"/>
                      <a:lumOff val="35000"/>
                    </a:schemeClr>
                  </a:solidFill>
                  <a:latin typeface="Arial Narrow" panose="020B0606020202030204" pitchFamily="34" charset="0"/>
                  <a:ea typeface="Montserrat Semi" charset="0"/>
                  <a:cs typeface="Arial" panose="020B0604020202020204" pitchFamily="34" charset="0"/>
                </a:rPr>
                <a:t>мудро, творчо, ефективно</a:t>
              </a:r>
              <a:r>
                <a:rPr lang="uk-UA" sz="1200" b="1" dirty="0" smtClean="0">
                  <a:solidFill>
                    <a:schemeClr val="tx1">
                      <a:lumMod val="65000"/>
                      <a:lumOff val="35000"/>
                    </a:schemeClr>
                  </a:solidFill>
                  <a:latin typeface="Arial Narrow" panose="020B0606020202030204" pitchFamily="34" charset="0"/>
                  <a:ea typeface="Montserrat Semi" charset="0"/>
                  <a:cs typeface="Arial" panose="020B0604020202020204" pitchFamily="34" charset="0"/>
                </a:rPr>
                <a:t>.</a:t>
              </a:r>
              <a:endParaRPr lang="en-US" sz="1200" b="1" dirty="0" smtClean="0">
                <a:solidFill>
                  <a:schemeClr val="tx1">
                    <a:lumMod val="65000"/>
                    <a:lumOff val="35000"/>
                  </a:schemeClr>
                </a:solidFill>
                <a:latin typeface="Arial Narrow" panose="020B0606020202030204" pitchFamily="34" charset="0"/>
                <a:ea typeface="Montserrat Semi" charset="0"/>
                <a:cs typeface="Arial" panose="020B0604020202020204" pitchFamily="34" charset="0"/>
              </a:endParaRPr>
            </a:p>
            <a:p>
              <a:pPr marL="714375" indent="-714375">
                <a:lnSpc>
                  <a:spcPct val="120000"/>
                </a:lnSpc>
                <a:spcAft>
                  <a:spcPts val="2400"/>
                </a:spcAft>
                <a:tabLst>
                  <a:tab pos="714375" algn="l"/>
                </a:tabLst>
              </a:pPr>
              <a:r>
                <a:rPr lang="uk-UA" sz="1600" b="1" dirty="0" smtClean="0">
                  <a:solidFill>
                    <a:schemeClr val="bg1"/>
                  </a:solidFill>
                  <a:latin typeface="Arial Narrow" panose="020B0606020202030204" pitchFamily="34" charset="0"/>
                  <a:ea typeface="Montserrat Semi" charset="0"/>
                  <a:cs typeface="Arial" panose="020B0604020202020204" pitchFamily="34" charset="0"/>
                </a:rPr>
                <a:t>ВІЗІЯ:</a:t>
              </a:r>
              <a:r>
                <a:rPr lang="en-US" sz="1600" b="1" dirty="0" smtClean="0">
                  <a:solidFill>
                    <a:schemeClr val="bg1"/>
                  </a:solidFill>
                  <a:latin typeface="Arial Narrow" panose="020B0606020202030204" pitchFamily="34" charset="0"/>
                  <a:ea typeface="Montserrat Semi" charset="0"/>
                  <a:cs typeface="Arial" panose="020B0604020202020204" pitchFamily="34" charset="0"/>
                </a:rPr>
                <a:t>	</a:t>
              </a:r>
              <a:r>
                <a:rPr lang="uk-UA" sz="1200" b="1" dirty="0" smtClean="0">
                  <a:solidFill>
                    <a:schemeClr val="tx1">
                      <a:lumMod val="65000"/>
                      <a:lumOff val="35000"/>
                    </a:schemeClr>
                  </a:solidFill>
                  <a:latin typeface="Arial Narrow" panose="020B0606020202030204" pitchFamily="34" charset="0"/>
                  <a:ea typeface="Montserrat Semi" charset="0"/>
                  <a:cs typeface="Arial" panose="020B0604020202020204" pitchFamily="34" charset="0"/>
                </a:rPr>
                <a:t>стати </a:t>
              </a:r>
              <a:r>
                <a:rPr lang="uk-UA" sz="1200" b="1" dirty="0">
                  <a:solidFill>
                    <a:schemeClr val="tx1">
                      <a:lumMod val="65000"/>
                      <a:lumOff val="35000"/>
                    </a:schemeClr>
                  </a:solidFill>
                  <a:latin typeface="Arial Narrow" panose="020B0606020202030204" pitchFamily="34" charset="0"/>
                  <a:ea typeface="Montserrat Semi" charset="0"/>
                  <a:cs typeface="Arial" panose="020B0604020202020204" pitchFamily="34" charset="0"/>
                </a:rPr>
                <a:t>першим університетом в Україні за показниками</a:t>
              </a:r>
              <a:br>
                <a:rPr lang="uk-UA" sz="1200" b="1" dirty="0">
                  <a:solidFill>
                    <a:schemeClr val="tx1">
                      <a:lumMod val="65000"/>
                      <a:lumOff val="35000"/>
                    </a:schemeClr>
                  </a:solidFill>
                  <a:latin typeface="Arial Narrow" panose="020B0606020202030204" pitchFamily="34" charset="0"/>
                  <a:ea typeface="Montserrat Semi" charset="0"/>
                  <a:cs typeface="Arial" panose="020B0604020202020204" pitchFamily="34" charset="0"/>
                </a:rPr>
              </a:br>
              <a:r>
                <a:rPr lang="uk-UA" sz="1200" b="1" dirty="0">
                  <a:solidFill>
                    <a:schemeClr val="tx1">
                      <a:lumMod val="65000"/>
                      <a:lumOff val="35000"/>
                    </a:schemeClr>
                  </a:solidFill>
                  <a:latin typeface="Arial Narrow" panose="020B0606020202030204" pitchFamily="34" charset="0"/>
                  <a:ea typeface="Montserrat Semi" charset="0"/>
                  <a:cs typeface="Arial" panose="020B0604020202020204" pitchFamily="34" charset="0"/>
                </a:rPr>
                <a:t>міжнародних та національних рейтингів</a:t>
              </a:r>
              <a:r>
                <a:rPr lang="uk-UA" sz="1200" b="1" dirty="0" smtClean="0">
                  <a:solidFill>
                    <a:schemeClr val="tx1">
                      <a:lumMod val="65000"/>
                      <a:lumOff val="35000"/>
                    </a:schemeClr>
                  </a:solidFill>
                  <a:latin typeface="Arial Narrow" panose="020B0606020202030204" pitchFamily="34" charset="0"/>
                  <a:ea typeface="Montserrat Semi" charset="0"/>
                  <a:cs typeface="Arial" panose="020B0604020202020204" pitchFamily="34" charset="0"/>
                </a:rPr>
                <a:t>.</a:t>
              </a:r>
              <a:endParaRPr lang="en-US" sz="1200" b="1" dirty="0" smtClean="0">
                <a:solidFill>
                  <a:schemeClr val="tx1">
                    <a:lumMod val="65000"/>
                    <a:lumOff val="35000"/>
                  </a:schemeClr>
                </a:solidFill>
                <a:latin typeface="Arial Narrow" panose="020B0606020202030204" pitchFamily="34" charset="0"/>
                <a:ea typeface="Montserrat Semi" charset="0"/>
                <a:cs typeface="Arial" panose="020B0604020202020204" pitchFamily="34" charset="0"/>
              </a:endParaRPr>
            </a:p>
            <a:p>
              <a:pPr marL="714375" indent="-714375">
                <a:lnSpc>
                  <a:spcPct val="120000"/>
                </a:lnSpc>
                <a:spcAft>
                  <a:spcPts val="600"/>
                </a:spcAft>
                <a:tabLst>
                  <a:tab pos="714375" algn="l"/>
                </a:tabLst>
              </a:pPr>
              <a:r>
                <a:rPr lang="uk-UA" sz="1600" b="1" dirty="0" smtClean="0">
                  <a:solidFill>
                    <a:schemeClr val="bg1"/>
                  </a:solidFill>
                  <a:latin typeface="Arial Narrow" panose="020B0606020202030204" pitchFamily="34" charset="0"/>
                  <a:ea typeface="Montserrat Semi" charset="0"/>
                  <a:cs typeface="Arial" panose="020B0604020202020204" pitchFamily="34" charset="0"/>
                </a:rPr>
                <a:t>ЦІЛІ:</a:t>
              </a:r>
              <a:r>
                <a:rPr lang="en-US" sz="1600" b="1" dirty="0" smtClean="0">
                  <a:solidFill>
                    <a:schemeClr val="bg1"/>
                  </a:solidFill>
                  <a:latin typeface="Arial Narrow" panose="020B0606020202030204" pitchFamily="34" charset="0"/>
                  <a:ea typeface="Montserrat Semi" charset="0"/>
                  <a:cs typeface="Arial" panose="020B0604020202020204" pitchFamily="34" charset="0"/>
                </a:rPr>
                <a:t>	</a:t>
              </a:r>
              <a:r>
                <a:rPr lang="uk-UA" sz="1200" b="1" dirty="0" smtClean="0">
                  <a:solidFill>
                    <a:schemeClr val="tx1">
                      <a:lumMod val="65000"/>
                      <a:lumOff val="35000"/>
                    </a:schemeClr>
                  </a:solidFill>
                  <a:latin typeface="Arial Narrow" panose="020B0606020202030204" pitchFamily="34" charset="0"/>
                </a:rPr>
                <a:t>Залучити </a:t>
              </a:r>
              <a:r>
                <a:rPr lang="uk-UA" sz="1200" b="1" dirty="0">
                  <a:solidFill>
                    <a:schemeClr val="tx1">
                      <a:lumMod val="65000"/>
                      <a:lumOff val="35000"/>
                    </a:schemeClr>
                  </a:solidFill>
                  <a:latin typeface="Arial Narrow" panose="020B0606020202030204" pitchFamily="34" charset="0"/>
                </a:rPr>
                <a:t>талановиту молодь, мотивовану до навчання в </a:t>
              </a:r>
              <a:r>
                <a:rPr lang="uk-UA" sz="1200" b="1" dirty="0" smtClean="0">
                  <a:solidFill>
                    <a:schemeClr val="tx1">
                      <a:lumMod val="65000"/>
                      <a:lumOff val="35000"/>
                    </a:schemeClr>
                  </a:solidFill>
                  <a:latin typeface="Arial Narrow" panose="020B0606020202030204" pitchFamily="34" charset="0"/>
                </a:rPr>
                <a:t>Університеті</a:t>
              </a:r>
              <a:r>
                <a:rPr lang="uk-UA" sz="1200" b="1" dirty="0">
                  <a:solidFill>
                    <a:schemeClr val="tx1">
                      <a:lumMod val="65000"/>
                      <a:lumOff val="35000"/>
                    </a:schemeClr>
                  </a:solidFill>
                  <a:latin typeface="Arial Narrow" panose="020B0606020202030204" pitchFamily="34" charset="0"/>
                </a:rPr>
                <a:t>.</a:t>
              </a:r>
            </a:p>
            <a:p>
              <a:pPr marL="714375">
                <a:lnSpc>
                  <a:spcPct val="120000"/>
                </a:lnSpc>
                <a:spcAft>
                  <a:spcPts val="600"/>
                </a:spcAft>
              </a:pPr>
              <a:r>
                <a:rPr lang="uk-UA" sz="1200" b="1" dirty="0">
                  <a:solidFill>
                    <a:schemeClr val="tx1">
                      <a:lumMod val="65000"/>
                      <a:lumOff val="35000"/>
                    </a:schemeClr>
                  </a:solidFill>
                  <a:latin typeface="Arial Narrow" panose="020B0606020202030204" pitchFamily="34" charset="0"/>
                </a:rPr>
                <a:t>Створити середовище, сприятливе для навчання, праці та </a:t>
              </a:r>
              <a:r>
                <a:rPr lang="uk-UA" sz="1200" b="1" dirty="0" smtClean="0">
                  <a:solidFill>
                    <a:schemeClr val="tx1">
                      <a:lumMod val="65000"/>
                      <a:lumOff val="35000"/>
                    </a:schemeClr>
                  </a:solidFill>
                  <a:latin typeface="Arial Narrow" panose="020B0606020202030204" pitchFamily="34" charset="0"/>
                </a:rPr>
                <a:t>розвитку особистості</a:t>
              </a:r>
              <a:r>
                <a:rPr lang="uk-UA" sz="1200" b="1" dirty="0">
                  <a:solidFill>
                    <a:schemeClr val="tx1">
                      <a:lumMod val="65000"/>
                      <a:lumOff val="35000"/>
                    </a:schemeClr>
                  </a:solidFill>
                  <a:latin typeface="Arial Narrow" panose="020B0606020202030204" pitchFamily="34" charset="0"/>
                </a:rPr>
                <a:t>.</a:t>
              </a:r>
            </a:p>
            <a:p>
              <a:pPr marL="714375">
                <a:lnSpc>
                  <a:spcPct val="120000"/>
                </a:lnSpc>
                <a:spcAft>
                  <a:spcPts val="600"/>
                </a:spcAft>
              </a:pPr>
              <a:r>
                <a:rPr lang="uk-UA" sz="1200" b="1" dirty="0" smtClean="0">
                  <a:solidFill>
                    <a:schemeClr val="tx1">
                      <a:lumMod val="65000"/>
                      <a:lumOff val="35000"/>
                    </a:schemeClr>
                  </a:solidFill>
                  <a:latin typeface="Arial Narrow" panose="020B0606020202030204" pitchFamily="34" charset="0"/>
                </a:rPr>
                <a:t>Покращити </a:t>
              </a:r>
              <a:r>
                <a:rPr lang="uk-UA" sz="1200" b="1" dirty="0">
                  <a:solidFill>
                    <a:schemeClr val="tx1">
                      <a:lumMod val="65000"/>
                      <a:lumOff val="35000"/>
                    </a:schemeClr>
                  </a:solidFill>
                  <a:latin typeface="Arial Narrow" panose="020B0606020202030204" pitchFamily="34" charset="0"/>
                </a:rPr>
                <a:t>якість персоналу, підвищити частку молодих учених </a:t>
              </a:r>
              <a:r>
                <a:rPr lang="uk-UA" sz="1200" b="1" dirty="0" smtClean="0">
                  <a:solidFill>
                    <a:schemeClr val="tx1">
                      <a:lumMod val="65000"/>
                      <a:lumOff val="35000"/>
                    </a:schemeClr>
                  </a:solidFill>
                  <a:latin typeface="Arial Narrow" panose="020B0606020202030204" pitchFamily="34" charset="0"/>
                </a:rPr>
                <a:t>у складі </a:t>
              </a:r>
              <a:r>
                <a:rPr lang="uk-UA" sz="1200" b="1" dirty="0">
                  <a:solidFill>
                    <a:schemeClr val="tx1">
                      <a:lumMod val="65000"/>
                      <a:lumOff val="35000"/>
                    </a:schemeClr>
                  </a:solidFill>
                  <a:latin typeface="Arial Narrow" panose="020B0606020202030204" pitchFamily="34" charset="0"/>
                </a:rPr>
                <a:t>науково-педагогічних та наукових працівників.</a:t>
              </a:r>
            </a:p>
            <a:p>
              <a:pPr marL="714375">
                <a:lnSpc>
                  <a:spcPct val="120000"/>
                </a:lnSpc>
                <a:spcAft>
                  <a:spcPts val="600"/>
                </a:spcAft>
              </a:pPr>
              <a:r>
                <a:rPr lang="uk-UA" sz="1200" b="1" dirty="0">
                  <a:solidFill>
                    <a:schemeClr val="tx1">
                      <a:lumMod val="65000"/>
                      <a:lumOff val="35000"/>
                    </a:schemeClr>
                  </a:solidFill>
                  <a:latin typeface="Arial Narrow" panose="020B0606020202030204" pitchFamily="34" charset="0"/>
                </a:rPr>
                <a:t>Вийти на перше місце серед вітчизняних університетів за </a:t>
              </a:r>
              <a:r>
                <a:rPr lang="uk-UA" sz="1200" b="1" dirty="0" smtClean="0">
                  <a:solidFill>
                    <a:schemeClr val="tx1">
                      <a:lumMod val="65000"/>
                      <a:lumOff val="35000"/>
                    </a:schemeClr>
                  </a:solidFill>
                  <a:latin typeface="Arial Narrow" panose="020B0606020202030204" pitchFamily="34" charset="0"/>
                </a:rPr>
                <a:t>обсягом виконаних </a:t>
              </a:r>
              <a:r>
                <a:rPr lang="uk-UA" sz="1200" b="1" dirty="0">
                  <a:solidFill>
                    <a:schemeClr val="tx1">
                      <a:lumMod val="65000"/>
                      <a:lumOff val="35000"/>
                    </a:schemeClr>
                  </a:solidFill>
                  <a:latin typeface="Arial Narrow" panose="020B0606020202030204" pitchFamily="34" charset="0"/>
                </a:rPr>
                <a:t>міжнародних грантів.</a:t>
              </a:r>
            </a:p>
            <a:p>
              <a:pPr marL="714375">
                <a:lnSpc>
                  <a:spcPct val="120000"/>
                </a:lnSpc>
                <a:spcAft>
                  <a:spcPts val="600"/>
                </a:spcAft>
              </a:pPr>
              <a:r>
                <a:rPr lang="uk-UA" sz="1200" b="1" dirty="0">
                  <a:solidFill>
                    <a:schemeClr val="tx1">
                      <a:lumMod val="65000"/>
                      <a:lumOff val="35000"/>
                    </a:schemeClr>
                  </a:solidFill>
                  <a:latin typeface="Arial Narrow" panose="020B0606020202030204" pitchFamily="34" charset="0"/>
                </a:rPr>
                <a:t>Підвищити рівень присутності </a:t>
              </a:r>
              <a:r>
                <a:rPr lang="uk-UA" sz="1200" b="1" dirty="0" smtClean="0">
                  <a:solidFill>
                    <a:schemeClr val="tx1">
                      <a:lumMod val="65000"/>
                      <a:lumOff val="35000"/>
                    </a:schemeClr>
                  </a:solidFill>
                  <a:latin typeface="Arial Narrow" panose="020B0606020202030204" pitchFamily="34" charset="0"/>
                </a:rPr>
                <a:t>Університету </a:t>
              </a:r>
              <a:r>
                <a:rPr lang="uk-UA" sz="1200" b="1" dirty="0">
                  <a:solidFill>
                    <a:schemeClr val="tx1">
                      <a:lumMod val="65000"/>
                      <a:lumOff val="35000"/>
                    </a:schemeClr>
                  </a:solidFill>
                  <a:latin typeface="Arial Narrow" panose="020B0606020202030204" pitchFamily="34" charset="0"/>
                </a:rPr>
                <a:t>в глобальному інформаційному середовищі</a:t>
              </a:r>
              <a:r>
                <a:rPr lang="uk-UA" sz="1200" b="1" dirty="0" smtClean="0">
                  <a:solidFill>
                    <a:schemeClr val="tx1">
                      <a:lumMod val="65000"/>
                      <a:lumOff val="35000"/>
                    </a:schemeClr>
                  </a:solidFill>
                  <a:latin typeface="Arial Narrow" panose="020B0606020202030204" pitchFamily="34" charset="0"/>
                </a:rPr>
                <a:t>.</a:t>
              </a:r>
            </a:p>
          </p:txBody>
        </p:sp>
      </p:grpSp>
      <p:grpSp>
        <p:nvGrpSpPr>
          <p:cNvPr id="11" name="Групувати 10"/>
          <p:cNvGrpSpPr/>
          <p:nvPr/>
        </p:nvGrpSpPr>
        <p:grpSpPr>
          <a:xfrm>
            <a:off x="7077597" y="789325"/>
            <a:ext cx="1828426" cy="4247495"/>
            <a:chOff x="6553985" y="273765"/>
            <a:chExt cx="2081753" cy="4551095"/>
          </a:xfrm>
        </p:grpSpPr>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6553985" y="585582"/>
              <a:ext cx="2081753" cy="4239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Прямокутник 7"/>
            <p:cNvSpPr/>
            <p:nvPr/>
          </p:nvSpPr>
          <p:spPr>
            <a:xfrm>
              <a:off x="6560659" y="273765"/>
              <a:ext cx="2044800" cy="424732"/>
            </a:xfrm>
            <a:prstGeom prst="rect">
              <a:avLst/>
            </a:prstGeom>
            <a:solidFill>
              <a:schemeClr val="accent2"/>
            </a:solidFill>
          </p:spPr>
          <p:txBody>
            <a:bodyPr wrap="square">
              <a:spAutoFit/>
            </a:bodyPr>
            <a:lstStyle/>
            <a:p>
              <a:pPr marL="1162050" indent="-800100">
                <a:lnSpc>
                  <a:spcPct val="120000"/>
                </a:lnSpc>
                <a:spcAft>
                  <a:spcPts val="600"/>
                </a:spcAft>
              </a:pPr>
              <a:r>
                <a:rPr lang="uk-UA" sz="1800" b="1" dirty="0" smtClean="0">
                  <a:solidFill>
                    <a:schemeClr val="bg1"/>
                  </a:solidFill>
                  <a:latin typeface="Arial Narrow" panose="020B0606020202030204" pitchFamily="34" charset="0"/>
                  <a:ea typeface="Montserrat Semi" charset="0"/>
                  <a:cs typeface="Arial" panose="020B0604020202020204" pitchFamily="34" charset="0"/>
                </a:rPr>
                <a:t>ЦІННОСТІ:</a:t>
              </a:r>
              <a:endParaRPr lang="uk-UA" sz="1400" dirty="0">
                <a:solidFill>
                  <a:schemeClr val="bg1"/>
                </a:solidFill>
                <a:latin typeface="Arial Narrow" panose="020B0606020202030204" pitchFamily="34" charset="0"/>
                <a:ea typeface="Montserrat Semi" charset="0"/>
                <a:cs typeface="Arial" panose="020B0604020202020204" pitchFamily="34" charset="0"/>
              </a:endParaRPr>
            </a:p>
          </p:txBody>
        </p:sp>
      </p:grpSp>
      <p:sp>
        <p:nvSpPr>
          <p:cNvPr id="20" name="TextBox 19"/>
          <p:cNvSpPr txBox="1"/>
          <p:nvPr/>
        </p:nvSpPr>
        <p:spPr>
          <a:xfrm>
            <a:off x="354696" y="198308"/>
            <a:ext cx="5888124" cy="403941"/>
          </a:xfrm>
          <a:prstGeom prst="rect">
            <a:avLst/>
          </a:prstGeom>
          <a:noFill/>
        </p:spPr>
        <p:txBody>
          <a:bodyPr wrap="square" lIns="34275" tIns="17137" rIns="34275" bIns="17137" rtlCol="0">
            <a:spAutoFit/>
          </a:bodyPr>
          <a:lstStyle/>
          <a:p>
            <a:r>
              <a:rPr lang="uk-UA" sz="2400" b="1" dirty="0" smtClean="0">
                <a:solidFill>
                  <a:schemeClr val="tx1">
                    <a:lumMod val="75000"/>
                    <a:lumOff val="25000"/>
                  </a:schemeClr>
                </a:solidFill>
                <a:latin typeface="Arial" panose="020B0604020202020204" pitchFamily="34" charset="0"/>
                <a:ea typeface="Montserrat Light" charset="0"/>
                <a:cs typeface="Arial" panose="020B0604020202020204" pitchFamily="34" charset="0"/>
              </a:rPr>
              <a:t>СТРАТЕГІЧНИЙ ПЛАН РОЗВИТКУ</a:t>
            </a:r>
            <a:endParaRPr lang="uk-UA" sz="2400" b="1" dirty="0">
              <a:solidFill>
                <a:srgbClr val="00A1E4"/>
              </a:solidFill>
              <a:latin typeface="Arial" panose="020B0604020202020204" pitchFamily="34" charset="0"/>
              <a:ea typeface="Montserrat Light" charset="0"/>
              <a:cs typeface="Arial" panose="020B0604020202020204" pitchFamily="34" charset="0"/>
            </a:endParaRPr>
          </a:p>
        </p:txBody>
      </p:sp>
    </p:spTree>
    <p:extLst>
      <p:ext uri="{BB962C8B-B14F-4D97-AF65-F5344CB8AC3E}">
        <p14:creationId xmlns:p14="http://schemas.microsoft.com/office/powerpoint/2010/main" val="246427722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E:\фото\корпуси\Фото з БПЛА\Фото з БПЛА_1\9W5A9610.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colorTemperature colorTemp="7200"/>
                    </a14:imgEffect>
                    <a14:imgEffect>
                      <a14:brightnessContrast contrast="-20000"/>
                    </a14:imgEffect>
                  </a14:imgLayer>
                </a14:imgProps>
              </a:ext>
              <a:ext uri="{28A0092B-C50C-407E-A947-70E740481C1C}">
                <a14:useLocalDpi xmlns:a14="http://schemas.microsoft.com/office/drawing/2010/main"/>
              </a:ext>
            </a:extLst>
          </a:blip>
          <a:srcRect/>
          <a:stretch/>
        </p:blipFill>
        <p:spPr bwMode="auto">
          <a:xfrm>
            <a:off x="-1" y="9525"/>
            <a:ext cx="9144000" cy="5139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679992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Групувати 4"/>
          <p:cNvGrpSpPr/>
          <p:nvPr/>
        </p:nvGrpSpPr>
        <p:grpSpPr>
          <a:xfrm>
            <a:off x="1024517" y="599585"/>
            <a:ext cx="7071732" cy="280830"/>
            <a:chOff x="857438" y="863488"/>
            <a:chExt cx="8216504" cy="522497"/>
          </a:xfrm>
        </p:grpSpPr>
        <p:sp>
          <p:nvSpPr>
            <p:cNvPr id="2" name="Прямокутник 1"/>
            <p:cNvSpPr/>
            <p:nvPr/>
          </p:nvSpPr>
          <p:spPr>
            <a:xfrm>
              <a:off x="2909675" y="904640"/>
              <a:ext cx="6164267" cy="4401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100" dirty="0" err="1" smtClean="0">
                  <a:latin typeface="Arial" panose="020B0604020202020204" pitchFamily="34" charset="0"/>
                  <a:cs typeface="Arial" panose="020B0604020202020204" pitchFamily="34" charset="0"/>
                </a:rPr>
                <a:t>Цісарсько</a:t>
              </a:r>
              <a:r>
                <a:rPr lang="uk-UA" sz="1100" dirty="0" smtClean="0">
                  <a:latin typeface="Arial" panose="020B0604020202020204" pitchFamily="34" charset="0"/>
                  <a:cs typeface="Arial" panose="020B0604020202020204" pitchFamily="34" charset="0"/>
                </a:rPr>
                <a:t>-королівська реальна школа у Львові</a:t>
              </a:r>
              <a:endParaRPr lang="uk-UA" sz="1100" dirty="0">
                <a:latin typeface="Arial" panose="020B0604020202020204" pitchFamily="34" charset="0"/>
                <a:cs typeface="Arial" panose="020B0604020202020204" pitchFamily="34" charset="0"/>
              </a:endParaRPr>
            </a:p>
          </p:txBody>
        </p:sp>
        <p:sp>
          <p:nvSpPr>
            <p:cNvPr id="8" name="TextBox 7"/>
            <p:cNvSpPr txBox="1"/>
            <p:nvPr/>
          </p:nvSpPr>
          <p:spPr>
            <a:xfrm>
              <a:off x="857438" y="863488"/>
              <a:ext cx="2273083" cy="522497"/>
            </a:xfrm>
            <a:prstGeom prst="rect">
              <a:avLst/>
            </a:prstGeom>
            <a:noFill/>
          </p:spPr>
          <p:txBody>
            <a:bodyPr wrap="square" lIns="34275" tIns="17137" rIns="34275" bIns="17137" rtlCol="0" anchor="ctr">
              <a:spAutoFit/>
            </a:bodyPr>
            <a:lstStyle/>
            <a:p>
              <a:pPr algn="ctr"/>
              <a:r>
                <a:rPr lang="uk-UA" sz="1600" b="1" dirty="0" smtClean="0">
                  <a:solidFill>
                    <a:schemeClr val="accent2"/>
                  </a:solidFill>
                  <a:latin typeface="Arial" panose="020B0604020202020204" pitchFamily="34" charset="0"/>
                  <a:ea typeface="Montserrat Semi" charset="0"/>
                  <a:cs typeface="Arial" panose="020B0604020202020204" pitchFamily="34" charset="0"/>
                </a:rPr>
                <a:t>1816-1825</a:t>
              </a:r>
              <a:endParaRPr lang="uk-UA" sz="1600" b="1" dirty="0">
                <a:solidFill>
                  <a:schemeClr val="accent2"/>
                </a:solidFill>
                <a:latin typeface="Arial" panose="020B0604020202020204" pitchFamily="34" charset="0"/>
                <a:ea typeface="Montserrat Semi" charset="0"/>
                <a:cs typeface="Arial" panose="020B0604020202020204" pitchFamily="34" charset="0"/>
              </a:endParaRPr>
            </a:p>
          </p:txBody>
        </p:sp>
      </p:grpSp>
      <p:grpSp>
        <p:nvGrpSpPr>
          <p:cNvPr id="6" name="Групувати 5"/>
          <p:cNvGrpSpPr/>
          <p:nvPr/>
        </p:nvGrpSpPr>
        <p:grpSpPr>
          <a:xfrm>
            <a:off x="1024517" y="918132"/>
            <a:ext cx="7071731" cy="280830"/>
            <a:chOff x="857438" y="1782998"/>
            <a:chExt cx="8216504" cy="522497"/>
          </a:xfrm>
        </p:grpSpPr>
        <p:sp>
          <p:nvSpPr>
            <p:cNvPr id="10" name="Прямокутник 9"/>
            <p:cNvSpPr/>
            <p:nvPr/>
          </p:nvSpPr>
          <p:spPr>
            <a:xfrm>
              <a:off x="2909675" y="1824150"/>
              <a:ext cx="6164267" cy="4401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100" dirty="0" err="1">
                  <a:latin typeface="Arial" panose="020B0604020202020204" pitchFamily="34" charset="0"/>
                  <a:cs typeface="Arial" panose="020B0604020202020204" pitchFamily="34" charset="0"/>
                </a:rPr>
                <a:t>Цісарсько</a:t>
              </a:r>
              <a:r>
                <a:rPr lang="uk-UA" sz="1100" dirty="0">
                  <a:latin typeface="Arial" panose="020B0604020202020204" pitchFamily="34" charset="0"/>
                  <a:cs typeface="Arial" panose="020B0604020202020204" pitchFamily="34" charset="0"/>
                </a:rPr>
                <a:t>-королівська реальна школа технічних і комерційних наук у Львові</a:t>
              </a:r>
            </a:p>
          </p:txBody>
        </p:sp>
        <p:sp>
          <p:nvSpPr>
            <p:cNvPr id="12" name="TextBox 11"/>
            <p:cNvSpPr txBox="1"/>
            <p:nvPr/>
          </p:nvSpPr>
          <p:spPr>
            <a:xfrm>
              <a:off x="857438" y="1782998"/>
              <a:ext cx="2273083" cy="522497"/>
            </a:xfrm>
            <a:prstGeom prst="rect">
              <a:avLst/>
            </a:prstGeom>
            <a:noFill/>
          </p:spPr>
          <p:txBody>
            <a:bodyPr wrap="square" lIns="34275" tIns="17137" rIns="34275" bIns="17137" rtlCol="0" anchor="ctr">
              <a:spAutoFit/>
            </a:bodyPr>
            <a:lstStyle/>
            <a:p>
              <a:pPr algn="ctr"/>
              <a:r>
                <a:rPr lang="uk-UA" sz="1600" b="1" dirty="0" smtClean="0">
                  <a:solidFill>
                    <a:schemeClr val="accent2"/>
                  </a:solidFill>
                  <a:latin typeface="Arial" panose="020B0604020202020204" pitchFamily="34" charset="0"/>
                  <a:ea typeface="Montserrat Semi" charset="0"/>
                  <a:cs typeface="Arial" panose="020B0604020202020204" pitchFamily="34" charset="0"/>
                </a:rPr>
                <a:t>1825-1835</a:t>
              </a:r>
              <a:endParaRPr lang="uk-UA" sz="1600" b="1" dirty="0">
                <a:solidFill>
                  <a:schemeClr val="accent2"/>
                </a:solidFill>
                <a:latin typeface="Arial" panose="020B0604020202020204" pitchFamily="34" charset="0"/>
                <a:ea typeface="Montserrat Semi" charset="0"/>
                <a:cs typeface="Arial" panose="020B0604020202020204" pitchFamily="34" charset="0"/>
              </a:endParaRPr>
            </a:p>
          </p:txBody>
        </p:sp>
      </p:grpSp>
      <p:grpSp>
        <p:nvGrpSpPr>
          <p:cNvPr id="27" name="Групувати 26"/>
          <p:cNvGrpSpPr/>
          <p:nvPr/>
        </p:nvGrpSpPr>
        <p:grpSpPr>
          <a:xfrm>
            <a:off x="1024517" y="1236679"/>
            <a:ext cx="7071731" cy="280830"/>
            <a:chOff x="857438" y="2353720"/>
            <a:chExt cx="8216504" cy="522497"/>
          </a:xfrm>
        </p:grpSpPr>
        <p:sp>
          <p:nvSpPr>
            <p:cNvPr id="14" name="Прямокутник 13"/>
            <p:cNvSpPr/>
            <p:nvPr/>
          </p:nvSpPr>
          <p:spPr>
            <a:xfrm>
              <a:off x="2909675" y="2394872"/>
              <a:ext cx="6164267" cy="4401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100" dirty="0" err="1">
                  <a:latin typeface="Arial" panose="020B0604020202020204" pitchFamily="34" charset="0"/>
                  <a:cs typeface="Arial" panose="020B0604020202020204" pitchFamily="34" charset="0"/>
                </a:rPr>
                <a:t>Цісарсько</a:t>
              </a:r>
              <a:r>
                <a:rPr lang="uk-UA" sz="1100" dirty="0">
                  <a:latin typeface="Arial" panose="020B0604020202020204" pitchFamily="34" charset="0"/>
                  <a:cs typeface="Arial" panose="020B0604020202020204" pitchFamily="34" charset="0"/>
                </a:rPr>
                <a:t>-королівська </a:t>
              </a:r>
              <a:r>
                <a:rPr lang="uk-UA" sz="1100" dirty="0" smtClean="0">
                  <a:latin typeface="Arial" panose="020B0604020202020204" pitchFamily="34" charset="0"/>
                  <a:cs typeface="Arial" panose="020B0604020202020204" pitchFamily="34" charset="0"/>
                </a:rPr>
                <a:t>реально-торговельна академія у </a:t>
              </a:r>
              <a:r>
                <a:rPr lang="uk-UA" sz="1100" dirty="0">
                  <a:latin typeface="Arial" panose="020B0604020202020204" pitchFamily="34" charset="0"/>
                  <a:cs typeface="Arial" panose="020B0604020202020204" pitchFamily="34" charset="0"/>
                </a:rPr>
                <a:t>Львові</a:t>
              </a:r>
            </a:p>
          </p:txBody>
        </p:sp>
        <p:sp>
          <p:nvSpPr>
            <p:cNvPr id="15" name="TextBox 14"/>
            <p:cNvSpPr txBox="1"/>
            <p:nvPr/>
          </p:nvSpPr>
          <p:spPr>
            <a:xfrm>
              <a:off x="857438" y="2353720"/>
              <a:ext cx="2273083" cy="522497"/>
            </a:xfrm>
            <a:prstGeom prst="rect">
              <a:avLst/>
            </a:prstGeom>
            <a:noFill/>
          </p:spPr>
          <p:txBody>
            <a:bodyPr wrap="square" lIns="34275" tIns="17137" rIns="34275" bIns="17137" rtlCol="0" anchor="ctr">
              <a:spAutoFit/>
            </a:bodyPr>
            <a:lstStyle/>
            <a:p>
              <a:pPr algn="ctr"/>
              <a:r>
                <a:rPr lang="uk-UA" sz="1600" b="1" dirty="0" smtClean="0">
                  <a:solidFill>
                    <a:schemeClr val="accent2"/>
                  </a:solidFill>
                  <a:latin typeface="Arial" panose="020B0604020202020204" pitchFamily="34" charset="0"/>
                  <a:ea typeface="Montserrat Semi" charset="0"/>
                  <a:cs typeface="Arial" panose="020B0604020202020204" pitchFamily="34" charset="0"/>
                </a:rPr>
                <a:t>1835-1844</a:t>
              </a:r>
              <a:endParaRPr lang="uk-UA" sz="1600" b="1" dirty="0">
                <a:solidFill>
                  <a:schemeClr val="accent2"/>
                </a:solidFill>
                <a:latin typeface="Arial" panose="020B0604020202020204" pitchFamily="34" charset="0"/>
                <a:ea typeface="Montserrat Semi" charset="0"/>
                <a:cs typeface="Arial" panose="020B0604020202020204" pitchFamily="34" charset="0"/>
              </a:endParaRPr>
            </a:p>
          </p:txBody>
        </p:sp>
      </p:grpSp>
      <p:grpSp>
        <p:nvGrpSpPr>
          <p:cNvPr id="26" name="Групувати 25"/>
          <p:cNvGrpSpPr/>
          <p:nvPr/>
        </p:nvGrpSpPr>
        <p:grpSpPr>
          <a:xfrm>
            <a:off x="1024517" y="1555226"/>
            <a:ext cx="7071731" cy="280830"/>
            <a:chOff x="857438" y="2862153"/>
            <a:chExt cx="8216504" cy="522497"/>
          </a:xfrm>
        </p:grpSpPr>
        <p:sp>
          <p:nvSpPr>
            <p:cNvPr id="18" name="Прямокутник 17"/>
            <p:cNvSpPr/>
            <p:nvPr/>
          </p:nvSpPr>
          <p:spPr>
            <a:xfrm>
              <a:off x="2909675" y="2903305"/>
              <a:ext cx="6164267" cy="4401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100" dirty="0" err="1" smtClean="0">
                  <a:latin typeface="Arial" panose="020B0604020202020204" pitchFamily="34" charset="0"/>
                  <a:cs typeface="Arial" panose="020B0604020202020204" pitchFamily="34" charset="0"/>
                </a:rPr>
                <a:t>Цісарсько</a:t>
              </a:r>
              <a:r>
                <a:rPr lang="uk-UA" sz="1100" dirty="0" smtClean="0">
                  <a:latin typeface="Arial" panose="020B0604020202020204" pitchFamily="34" charset="0"/>
                  <a:cs typeface="Arial" panose="020B0604020202020204" pitchFamily="34" charset="0"/>
                </a:rPr>
                <a:t>-королівська технічна </a:t>
              </a:r>
              <a:r>
                <a:rPr lang="uk-UA" sz="1100" dirty="0">
                  <a:latin typeface="Arial" panose="020B0604020202020204" pitchFamily="34" charset="0"/>
                  <a:cs typeface="Arial" panose="020B0604020202020204" pitchFamily="34" charset="0"/>
                </a:rPr>
                <a:t>академія у Львові</a:t>
              </a:r>
            </a:p>
          </p:txBody>
        </p:sp>
        <p:sp>
          <p:nvSpPr>
            <p:cNvPr id="19" name="TextBox 18"/>
            <p:cNvSpPr txBox="1"/>
            <p:nvPr/>
          </p:nvSpPr>
          <p:spPr>
            <a:xfrm>
              <a:off x="857438" y="2862153"/>
              <a:ext cx="2273083" cy="522497"/>
            </a:xfrm>
            <a:prstGeom prst="rect">
              <a:avLst/>
            </a:prstGeom>
            <a:noFill/>
          </p:spPr>
          <p:txBody>
            <a:bodyPr wrap="square" lIns="34275" tIns="17137" rIns="34275" bIns="17137" rtlCol="0" anchor="ctr">
              <a:spAutoFit/>
            </a:bodyPr>
            <a:lstStyle/>
            <a:p>
              <a:pPr algn="ctr"/>
              <a:r>
                <a:rPr lang="uk-UA" sz="1600" b="1" dirty="0" smtClean="0">
                  <a:solidFill>
                    <a:schemeClr val="accent2"/>
                  </a:solidFill>
                  <a:latin typeface="Arial" panose="020B0604020202020204" pitchFamily="34" charset="0"/>
                  <a:ea typeface="Montserrat Semi" charset="0"/>
                  <a:cs typeface="Arial" panose="020B0604020202020204" pitchFamily="34" charset="0"/>
                </a:rPr>
                <a:t>1844-1877</a:t>
              </a:r>
              <a:endParaRPr lang="uk-UA" sz="1600" b="1" dirty="0">
                <a:solidFill>
                  <a:schemeClr val="accent2"/>
                </a:solidFill>
                <a:latin typeface="Arial" panose="020B0604020202020204" pitchFamily="34" charset="0"/>
                <a:ea typeface="Montserrat Semi" charset="0"/>
                <a:cs typeface="Arial" panose="020B0604020202020204" pitchFamily="34" charset="0"/>
              </a:endParaRPr>
            </a:p>
          </p:txBody>
        </p:sp>
      </p:grpSp>
      <p:grpSp>
        <p:nvGrpSpPr>
          <p:cNvPr id="29" name="Групувати 28"/>
          <p:cNvGrpSpPr/>
          <p:nvPr/>
        </p:nvGrpSpPr>
        <p:grpSpPr>
          <a:xfrm>
            <a:off x="1024517" y="2192320"/>
            <a:ext cx="7071731" cy="280830"/>
            <a:chOff x="857438" y="4286981"/>
            <a:chExt cx="8216504" cy="522497"/>
          </a:xfrm>
        </p:grpSpPr>
        <p:sp>
          <p:nvSpPr>
            <p:cNvPr id="21" name="Прямокутник 20"/>
            <p:cNvSpPr/>
            <p:nvPr/>
          </p:nvSpPr>
          <p:spPr>
            <a:xfrm>
              <a:off x="2909675" y="4328133"/>
              <a:ext cx="6164267" cy="4401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100" dirty="0" err="1" smtClean="0">
                  <a:latin typeface="Arial" panose="020B0604020202020204" pitchFamily="34" charset="0"/>
                  <a:cs typeface="Arial" panose="020B0604020202020204" pitchFamily="34" charset="0"/>
                </a:rPr>
                <a:t>Цісарсько</a:t>
              </a:r>
              <a:r>
                <a:rPr lang="uk-UA" sz="1100" dirty="0" smtClean="0">
                  <a:latin typeface="Arial" panose="020B0604020202020204" pitchFamily="34" charset="0"/>
                  <a:cs typeface="Arial" panose="020B0604020202020204" pitchFamily="34" charset="0"/>
                </a:rPr>
                <a:t>-королівська політехнічна школа у Львові</a:t>
              </a:r>
              <a:endParaRPr lang="uk-UA" sz="1100" dirty="0">
                <a:latin typeface="Arial" panose="020B0604020202020204" pitchFamily="34" charset="0"/>
                <a:cs typeface="Arial" panose="020B0604020202020204" pitchFamily="34" charset="0"/>
              </a:endParaRPr>
            </a:p>
          </p:txBody>
        </p:sp>
        <p:sp>
          <p:nvSpPr>
            <p:cNvPr id="22" name="TextBox 21"/>
            <p:cNvSpPr txBox="1"/>
            <p:nvPr/>
          </p:nvSpPr>
          <p:spPr>
            <a:xfrm>
              <a:off x="857438" y="4286981"/>
              <a:ext cx="2273083" cy="522497"/>
            </a:xfrm>
            <a:prstGeom prst="rect">
              <a:avLst/>
            </a:prstGeom>
            <a:noFill/>
          </p:spPr>
          <p:txBody>
            <a:bodyPr wrap="square" lIns="34275" tIns="17137" rIns="34275" bIns="17137" rtlCol="0" anchor="ctr">
              <a:spAutoFit/>
            </a:bodyPr>
            <a:lstStyle/>
            <a:p>
              <a:pPr algn="ctr"/>
              <a:r>
                <a:rPr lang="uk-UA" sz="1600" b="1" dirty="0" smtClean="0">
                  <a:solidFill>
                    <a:schemeClr val="accent2"/>
                  </a:solidFill>
                  <a:latin typeface="Arial" panose="020B0604020202020204" pitchFamily="34" charset="0"/>
                  <a:ea typeface="Montserrat Semi" charset="0"/>
                  <a:cs typeface="Arial" panose="020B0604020202020204" pitchFamily="34" charset="0"/>
                </a:rPr>
                <a:t>1894-1921</a:t>
              </a:r>
              <a:endParaRPr lang="uk-UA" sz="1600" b="1" dirty="0">
                <a:solidFill>
                  <a:schemeClr val="accent2"/>
                </a:solidFill>
                <a:latin typeface="Arial" panose="020B0604020202020204" pitchFamily="34" charset="0"/>
                <a:ea typeface="Montserrat Semi" charset="0"/>
                <a:cs typeface="Arial" panose="020B0604020202020204" pitchFamily="34" charset="0"/>
              </a:endParaRPr>
            </a:p>
          </p:txBody>
        </p:sp>
      </p:grpSp>
      <p:grpSp>
        <p:nvGrpSpPr>
          <p:cNvPr id="28" name="Групувати 27"/>
          <p:cNvGrpSpPr/>
          <p:nvPr/>
        </p:nvGrpSpPr>
        <p:grpSpPr>
          <a:xfrm>
            <a:off x="1024517" y="1873773"/>
            <a:ext cx="7071731" cy="280830"/>
            <a:chOff x="857438" y="3432875"/>
            <a:chExt cx="8216504" cy="522497"/>
          </a:xfrm>
        </p:grpSpPr>
        <p:sp>
          <p:nvSpPr>
            <p:cNvPr id="24" name="Прямокутник 23"/>
            <p:cNvSpPr/>
            <p:nvPr/>
          </p:nvSpPr>
          <p:spPr>
            <a:xfrm>
              <a:off x="2909675" y="3474027"/>
              <a:ext cx="6164267" cy="4401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100" dirty="0" err="1">
                  <a:latin typeface="Arial" panose="020B0604020202020204" pitchFamily="34" charset="0"/>
                  <a:cs typeface="Arial" panose="020B0604020202020204" pitchFamily="34" charset="0"/>
                </a:rPr>
                <a:t>Цісарсько</a:t>
              </a:r>
              <a:r>
                <a:rPr lang="uk-UA" sz="1100" dirty="0">
                  <a:latin typeface="Arial" panose="020B0604020202020204" pitchFamily="34" charset="0"/>
                  <a:cs typeface="Arial" panose="020B0604020202020204" pitchFamily="34" charset="0"/>
                </a:rPr>
                <a:t>-королівська </a:t>
              </a:r>
              <a:r>
                <a:rPr lang="uk-UA" sz="1100" dirty="0" smtClean="0">
                  <a:latin typeface="Arial" panose="020B0604020202020204" pitchFamily="34" charset="0"/>
                  <a:cs typeface="Arial" panose="020B0604020202020204" pitchFamily="34" charset="0"/>
                </a:rPr>
                <a:t>вища технічна школа у </a:t>
              </a:r>
              <a:r>
                <a:rPr lang="uk-UA" sz="1100" dirty="0">
                  <a:latin typeface="Arial" panose="020B0604020202020204" pitchFamily="34" charset="0"/>
                  <a:cs typeface="Arial" panose="020B0604020202020204" pitchFamily="34" charset="0"/>
                </a:rPr>
                <a:t>Львові</a:t>
              </a:r>
            </a:p>
          </p:txBody>
        </p:sp>
        <p:sp>
          <p:nvSpPr>
            <p:cNvPr id="25" name="TextBox 24"/>
            <p:cNvSpPr txBox="1"/>
            <p:nvPr/>
          </p:nvSpPr>
          <p:spPr>
            <a:xfrm>
              <a:off x="857438" y="3432875"/>
              <a:ext cx="2273083" cy="522497"/>
            </a:xfrm>
            <a:prstGeom prst="rect">
              <a:avLst/>
            </a:prstGeom>
            <a:noFill/>
          </p:spPr>
          <p:txBody>
            <a:bodyPr wrap="square" lIns="34275" tIns="17137" rIns="34275" bIns="17137" rtlCol="0" anchor="ctr">
              <a:spAutoFit/>
            </a:bodyPr>
            <a:lstStyle/>
            <a:p>
              <a:pPr algn="ctr"/>
              <a:r>
                <a:rPr lang="uk-UA" sz="1600" b="1" dirty="0" smtClean="0">
                  <a:solidFill>
                    <a:schemeClr val="accent2"/>
                  </a:solidFill>
                  <a:latin typeface="Arial" panose="020B0604020202020204" pitchFamily="34" charset="0"/>
                  <a:ea typeface="Montserrat Semi" charset="0"/>
                  <a:cs typeface="Arial" panose="020B0604020202020204" pitchFamily="34" charset="0"/>
                </a:rPr>
                <a:t>1877-1894</a:t>
              </a:r>
              <a:endParaRPr lang="uk-UA" sz="1600" b="1" dirty="0">
                <a:solidFill>
                  <a:schemeClr val="accent2"/>
                </a:solidFill>
                <a:latin typeface="Arial" panose="020B0604020202020204" pitchFamily="34" charset="0"/>
                <a:ea typeface="Montserrat Semi" charset="0"/>
                <a:cs typeface="Arial" panose="020B0604020202020204" pitchFamily="34" charset="0"/>
              </a:endParaRPr>
            </a:p>
          </p:txBody>
        </p:sp>
      </p:grpSp>
      <p:grpSp>
        <p:nvGrpSpPr>
          <p:cNvPr id="50" name="Групувати 49"/>
          <p:cNvGrpSpPr/>
          <p:nvPr/>
        </p:nvGrpSpPr>
        <p:grpSpPr>
          <a:xfrm>
            <a:off x="1024517" y="2510867"/>
            <a:ext cx="7071731" cy="280830"/>
            <a:chOff x="857438" y="863486"/>
            <a:chExt cx="8216504" cy="522497"/>
          </a:xfrm>
        </p:grpSpPr>
        <p:sp>
          <p:nvSpPr>
            <p:cNvPr id="66" name="Прямокутник 65"/>
            <p:cNvSpPr/>
            <p:nvPr/>
          </p:nvSpPr>
          <p:spPr>
            <a:xfrm>
              <a:off x="2909675" y="904639"/>
              <a:ext cx="6164267" cy="4401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100" dirty="0">
                  <a:latin typeface="Arial" panose="020B0604020202020204" pitchFamily="34" charset="0"/>
                  <a:cs typeface="Arial" panose="020B0604020202020204" pitchFamily="34" charset="0"/>
                </a:rPr>
                <a:t> Львівська </a:t>
              </a:r>
              <a:r>
                <a:rPr lang="uk-UA" sz="1100" dirty="0" smtClean="0">
                  <a:latin typeface="Arial" panose="020B0604020202020204" pitchFamily="34" charset="0"/>
                  <a:cs typeface="Arial" panose="020B0604020202020204" pitchFamily="34" charset="0"/>
                </a:rPr>
                <a:t>політехніка</a:t>
              </a:r>
              <a:endParaRPr lang="uk-UA" sz="1100" dirty="0">
                <a:latin typeface="Arial" panose="020B0604020202020204" pitchFamily="34" charset="0"/>
                <a:cs typeface="Arial" panose="020B0604020202020204" pitchFamily="34" charset="0"/>
              </a:endParaRPr>
            </a:p>
          </p:txBody>
        </p:sp>
        <p:sp>
          <p:nvSpPr>
            <p:cNvPr id="67" name="TextBox 66"/>
            <p:cNvSpPr txBox="1"/>
            <p:nvPr/>
          </p:nvSpPr>
          <p:spPr>
            <a:xfrm>
              <a:off x="857438" y="863486"/>
              <a:ext cx="2273083" cy="522497"/>
            </a:xfrm>
            <a:prstGeom prst="rect">
              <a:avLst/>
            </a:prstGeom>
            <a:noFill/>
          </p:spPr>
          <p:txBody>
            <a:bodyPr wrap="square" lIns="34275" tIns="17137" rIns="34275" bIns="17137" rtlCol="0" anchor="ctr">
              <a:spAutoFit/>
            </a:bodyPr>
            <a:lstStyle/>
            <a:p>
              <a:pPr algn="ctr"/>
              <a:r>
                <a:rPr lang="en-US" sz="1600" b="1" dirty="0" smtClean="0">
                  <a:solidFill>
                    <a:schemeClr val="accent2"/>
                  </a:solidFill>
                  <a:latin typeface="Arial" panose="020B0604020202020204" pitchFamily="34" charset="0"/>
                  <a:ea typeface="Montserrat Semi" charset="0"/>
                  <a:cs typeface="Arial" panose="020B0604020202020204" pitchFamily="34" charset="0"/>
                </a:rPr>
                <a:t>1</a:t>
              </a:r>
              <a:r>
                <a:rPr lang="uk-UA" sz="1600" b="1" dirty="0" smtClean="0">
                  <a:solidFill>
                    <a:schemeClr val="accent2"/>
                  </a:solidFill>
                  <a:latin typeface="Arial" panose="020B0604020202020204" pitchFamily="34" charset="0"/>
                  <a:ea typeface="Montserrat Semi" charset="0"/>
                  <a:cs typeface="Arial" panose="020B0604020202020204" pitchFamily="34" charset="0"/>
                </a:rPr>
                <a:t>921-1939</a:t>
              </a:r>
              <a:endParaRPr lang="uk-UA" sz="1600" b="1" dirty="0">
                <a:solidFill>
                  <a:schemeClr val="accent2"/>
                </a:solidFill>
                <a:latin typeface="Arial" panose="020B0604020202020204" pitchFamily="34" charset="0"/>
                <a:ea typeface="Montserrat Semi" charset="0"/>
                <a:cs typeface="Arial" panose="020B0604020202020204" pitchFamily="34" charset="0"/>
              </a:endParaRPr>
            </a:p>
          </p:txBody>
        </p:sp>
      </p:grpSp>
      <p:grpSp>
        <p:nvGrpSpPr>
          <p:cNvPr id="51" name="Групувати 50"/>
          <p:cNvGrpSpPr/>
          <p:nvPr/>
        </p:nvGrpSpPr>
        <p:grpSpPr>
          <a:xfrm>
            <a:off x="1024517" y="2829414"/>
            <a:ext cx="7071731" cy="280830"/>
            <a:chOff x="857438" y="1782997"/>
            <a:chExt cx="8216504" cy="522498"/>
          </a:xfrm>
        </p:grpSpPr>
        <p:sp>
          <p:nvSpPr>
            <p:cNvPr id="64" name="Прямокутник 63"/>
            <p:cNvSpPr/>
            <p:nvPr/>
          </p:nvSpPr>
          <p:spPr>
            <a:xfrm>
              <a:off x="2909675" y="1824149"/>
              <a:ext cx="6164267" cy="4401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100" dirty="0">
                  <a:latin typeface="Arial" panose="020B0604020202020204" pitchFamily="34" charset="0"/>
                  <a:cs typeface="Arial" panose="020B0604020202020204" pitchFamily="34" charset="0"/>
                </a:rPr>
                <a:t>Львівський політехнічний інститут</a:t>
              </a:r>
            </a:p>
          </p:txBody>
        </p:sp>
        <p:sp>
          <p:nvSpPr>
            <p:cNvPr id="65" name="TextBox 64"/>
            <p:cNvSpPr txBox="1"/>
            <p:nvPr/>
          </p:nvSpPr>
          <p:spPr>
            <a:xfrm>
              <a:off x="857438" y="1782997"/>
              <a:ext cx="2273083" cy="522498"/>
            </a:xfrm>
            <a:prstGeom prst="rect">
              <a:avLst/>
            </a:prstGeom>
            <a:noFill/>
          </p:spPr>
          <p:txBody>
            <a:bodyPr wrap="square" lIns="34275" tIns="17137" rIns="34275" bIns="17137" rtlCol="0" anchor="ctr">
              <a:spAutoFit/>
            </a:bodyPr>
            <a:lstStyle/>
            <a:p>
              <a:pPr algn="ctr"/>
              <a:r>
                <a:rPr lang="en-US" sz="1600" b="1" dirty="0" smtClean="0">
                  <a:solidFill>
                    <a:schemeClr val="accent2"/>
                  </a:solidFill>
                  <a:latin typeface="Arial" panose="020B0604020202020204" pitchFamily="34" charset="0"/>
                  <a:ea typeface="Montserrat Semi" charset="0"/>
                  <a:cs typeface="Arial" panose="020B0604020202020204" pitchFamily="34" charset="0"/>
                </a:rPr>
                <a:t>1</a:t>
              </a:r>
              <a:r>
                <a:rPr lang="uk-UA" sz="1600" b="1" dirty="0" smtClean="0">
                  <a:solidFill>
                    <a:schemeClr val="accent2"/>
                  </a:solidFill>
                  <a:latin typeface="Arial" panose="020B0604020202020204" pitchFamily="34" charset="0"/>
                  <a:ea typeface="Montserrat Semi" charset="0"/>
                  <a:cs typeface="Arial" panose="020B0604020202020204" pitchFamily="34" charset="0"/>
                </a:rPr>
                <a:t>939-1942</a:t>
              </a:r>
              <a:endParaRPr lang="uk-UA" sz="1600" b="1" dirty="0">
                <a:solidFill>
                  <a:schemeClr val="accent2"/>
                </a:solidFill>
                <a:latin typeface="Arial" panose="020B0604020202020204" pitchFamily="34" charset="0"/>
                <a:ea typeface="Montserrat Semi" charset="0"/>
                <a:cs typeface="Arial" panose="020B0604020202020204" pitchFamily="34" charset="0"/>
              </a:endParaRPr>
            </a:p>
          </p:txBody>
        </p:sp>
      </p:grpSp>
      <p:grpSp>
        <p:nvGrpSpPr>
          <p:cNvPr id="52" name="Групувати 51"/>
          <p:cNvGrpSpPr/>
          <p:nvPr/>
        </p:nvGrpSpPr>
        <p:grpSpPr>
          <a:xfrm>
            <a:off x="1024518" y="3147961"/>
            <a:ext cx="7071732" cy="280830"/>
            <a:chOff x="857438" y="2353719"/>
            <a:chExt cx="8216504" cy="522498"/>
          </a:xfrm>
        </p:grpSpPr>
        <p:sp>
          <p:nvSpPr>
            <p:cNvPr id="62" name="Прямокутник 61"/>
            <p:cNvSpPr/>
            <p:nvPr/>
          </p:nvSpPr>
          <p:spPr>
            <a:xfrm>
              <a:off x="2909675" y="2394871"/>
              <a:ext cx="6164267" cy="4401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100" dirty="0" smtClean="0">
                  <a:latin typeface="Arial" panose="020B0604020202020204" pitchFamily="34" charset="0"/>
                  <a:cs typeface="Arial" panose="020B0604020202020204" pitchFamily="34" charset="0"/>
                </a:rPr>
                <a:t>Технічні фахові курси у Львові</a:t>
              </a:r>
              <a:endParaRPr lang="uk-UA" sz="1100" dirty="0">
                <a:latin typeface="Arial" panose="020B0604020202020204" pitchFamily="34" charset="0"/>
                <a:cs typeface="Arial" panose="020B0604020202020204" pitchFamily="34" charset="0"/>
              </a:endParaRPr>
            </a:p>
          </p:txBody>
        </p:sp>
        <p:sp>
          <p:nvSpPr>
            <p:cNvPr id="63" name="TextBox 62"/>
            <p:cNvSpPr txBox="1"/>
            <p:nvPr/>
          </p:nvSpPr>
          <p:spPr>
            <a:xfrm>
              <a:off x="857438" y="2353719"/>
              <a:ext cx="2273083" cy="522498"/>
            </a:xfrm>
            <a:prstGeom prst="rect">
              <a:avLst/>
            </a:prstGeom>
            <a:noFill/>
          </p:spPr>
          <p:txBody>
            <a:bodyPr wrap="square" lIns="34275" tIns="17137" rIns="34275" bIns="17137" rtlCol="0" anchor="ctr">
              <a:spAutoFit/>
            </a:bodyPr>
            <a:lstStyle/>
            <a:p>
              <a:pPr algn="ctr"/>
              <a:r>
                <a:rPr lang="en-US" sz="1600" b="1" dirty="0" smtClean="0">
                  <a:solidFill>
                    <a:schemeClr val="accent2"/>
                  </a:solidFill>
                  <a:latin typeface="Arial" panose="020B0604020202020204" pitchFamily="34" charset="0"/>
                  <a:ea typeface="Montserrat Semi" charset="0"/>
                  <a:cs typeface="Arial" panose="020B0604020202020204" pitchFamily="34" charset="0"/>
                </a:rPr>
                <a:t>1</a:t>
              </a:r>
              <a:r>
                <a:rPr lang="uk-UA" sz="1600" b="1" dirty="0" smtClean="0">
                  <a:solidFill>
                    <a:schemeClr val="accent2"/>
                  </a:solidFill>
                  <a:latin typeface="Arial" panose="020B0604020202020204" pitchFamily="34" charset="0"/>
                  <a:ea typeface="Montserrat Semi" charset="0"/>
                  <a:cs typeface="Arial" panose="020B0604020202020204" pitchFamily="34" charset="0"/>
                </a:rPr>
                <a:t>942-1944</a:t>
              </a:r>
              <a:endParaRPr lang="uk-UA" sz="1600" b="1" dirty="0">
                <a:solidFill>
                  <a:schemeClr val="accent2"/>
                </a:solidFill>
                <a:latin typeface="Arial" panose="020B0604020202020204" pitchFamily="34" charset="0"/>
                <a:ea typeface="Montserrat Semi" charset="0"/>
                <a:cs typeface="Arial" panose="020B0604020202020204" pitchFamily="34" charset="0"/>
              </a:endParaRPr>
            </a:p>
          </p:txBody>
        </p:sp>
      </p:grpSp>
      <p:grpSp>
        <p:nvGrpSpPr>
          <p:cNvPr id="53" name="Групувати 52"/>
          <p:cNvGrpSpPr/>
          <p:nvPr/>
        </p:nvGrpSpPr>
        <p:grpSpPr>
          <a:xfrm>
            <a:off x="1024517" y="3466508"/>
            <a:ext cx="7071730" cy="280830"/>
            <a:chOff x="857438" y="2862152"/>
            <a:chExt cx="8216503" cy="522498"/>
          </a:xfrm>
        </p:grpSpPr>
        <p:sp>
          <p:nvSpPr>
            <p:cNvPr id="60" name="Прямокутник 59"/>
            <p:cNvSpPr/>
            <p:nvPr/>
          </p:nvSpPr>
          <p:spPr>
            <a:xfrm>
              <a:off x="2909675" y="2903305"/>
              <a:ext cx="6164266" cy="4401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100" dirty="0" smtClean="0">
                  <a:latin typeface="Arial" panose="020B0604020202020204" pitchFamily="34" charset="0"/>
                  <a:cs typeface="Arial" panose="020B0604020202020204" pitchFamily="34" charset="0"/>
                </a:rPr>
                <a:t>Львівський політехнічний інститут</a:t>
              </a:r>
              <a:endParaRPr lang="uk-UA" sz="1100" dirty="0">
                <a:latin typeface="Arial" panose="020B0604020202020204" pitchFamily="34" charset="0"/>
                <a:cs typeface="Arial" panose="020B0604020202020204" pitchFamily="34" charset="0"/>
              </a:endParaRPr>
            </a:p>
          </p:txBody>
        </p:sp>
        <p:sp>
          <p:nvSpPr>
            <p:cNvPr id="61" name="TextBox 60"/>
            <p:cNvSpPr txBox="1"/>
            <p:nvPr/>
          </p:nvSpPr>
          <p:spPr>
            <a:xfrm>
              <a:off x="857438" y="2862152"/>
              <a:ext cx="2273083" cy="522498"/>
            </a:xfrm>
            <a:prstGeom prst="rect">
              <a:avLst/>
            </a:prstGeom>
            <a:noFill/>
          </p:spPr>
          <p:txBody>
            <a:bodyPr wrap="square" lIns="34275" tIns="17137" rIns="34275" bIns="17137" rtlCol="0" anchor="ctr">
              <a:spAutoFit/>
            </a:bodyPr>
            <a:lstStyle/>
            <a:p>
              <a:pPr algn="ctr"/>
              <a:r>
                <a:rPr lang="uk-UA" sz="1600" b="1" dirty="0" smtClean="0">
                  <a:solidFill>
                    <a:schemeClr val="accent2"/>
                  </a:solidFill>
                  <a:latin typeface="Arial" panose="020B0604020202020204" pitchFamily="34" charset="0"/>
                  <a:ea typeface="Montserrat Semi" charset="0"/>
                  <a:cs typeface="Arial" panose="020B0604020202020204" pitchFamily="34" charset="0"/>
                </a:rPr>
                <a:t>1944-1967</a:t>
              </a:r>
              <a:endParaRPr lang="uk-UA" sz="1600" b="1" dirty="0">
                <a:solidFill>
                  <a:schemeClr val="accent2"/>
                </a:solidFill>
                <a:latin typeface="Arial" panose="020B0604020202020204" pitchFamily="34" charset="0"/>
                <a:ea typeface="Montserrat Semi" charset="0"/>
                <a:cs typeface="Arial" panose="020B0604020202020204" pitchFamily="34" charset="0"/>
              </a:endParaRPr>
            </a:p>
          </p:txBody>
        </p:sp>
      </p:grpSp>
      <p:sp>
        <p:nvSpPr>
          <p:cNvPr id="35" name="TextBox 34"/>
          <p:cNvSpPr txBox="1"/>
          <p:nvPr/>
        </p:nvSpPr>
        <p:spPr>
          <a:xfrm>
            <a:off x="354696" y="198308"/>
            <a:ext cx="5888124" cy="342385"/>
          </a:xfrm>
          <a:prstGeom prst="rect">
            <a:avLst/>
          </a:prstGeom>
          <a:noFill/>
        </p:spPr>
        <p:txBody>
          <a:bodyPr wrap="square" lIns="34275" tIns="17137" rIns="34275" bIns="17137" rtlCol="0">
            <a:spAutoFit/>
          </a:bodyPr>
          <a:lstStyle/>
          <a:p>
            <a:pPr marL="1343025" indent="-1343025"/>
            <a:r>
              <a:rPr lang="uk-UA" sz="2000" b="1" dirty="0" smtClean="0">
                <a:solidFill>
                  <a:schemeClr val="tx1">
                    <a:lumMod val="75000"/>
                    <a:lumOff val="25000"/>
                  </a:schemeClr>
                </a:solidFill>
                <a:latin typeface="Arial" panose="020B0604020202020204" pitchFamily="34" charset="0"/>
                <a:ea typeface="Montserrat Light" charset="0"/>
                <a:cs typeface="Arial" panose="020B0604020202020204" pitchFamily="34" charset="0"/>
              </a:rPr>
              <a:t>УНІВЕРСИТЕТ ЧОТИРНАДЦЯТИ НАЗВ</a:t>
            </a:r>
            <a:endParaRPr lang="uk-UA" sz="2000" b="1" dirty="0">
              <a:solidFill>
                <a:srgbClr val="00A1E4"/>
              </a:solidFill>
              <a:latin typeface="Arial" panose="020B0604020202020204" pitchFamily="34" charset="0"/>
              <a:ea typeface="Montserrat Light" charset="0"/>
              <a:cs typeface="Arial" panose="020B0604020202020204" pitchFamily="34" charset="0"/>
            </a:endParaRPr>
          </a:p>
        </p:txBody>
      </p:sp>
      <p:grpSp>
        <p:nvGrpSpPr>
          <p:cNvPr id="11" name="Групувати 10"/>
          <p:cNvGrpSpPr/>
          <p:nvPr/>
        </p:nvGrpSpPr>
        <p:grpSpPr>
          <a:xfrm>
            <a:off x="1024520" y="3785055"/>
            <a:ext cx="7071732" cy="280830"/>
            <a:chOff x="1024520" y="3714763"/>
            <a:chExt cx="7071732" cy="280830"/>
          </a:xfrm>
        </p:grpSpPr>
        <p:sp>
          <p:nvSpPr>
            <p:cNvPr id="36" name="Прямокутник 35"/>
            <p:cNvSpPr/>
            <p:nvPr/>
          </p:nvSpPr>
          <p:spPr>
            <a:xfrm>
              <a:off x="2790827" y="3736881"/>
              <a:ext cx="5305425" cy="236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100" dirty="0">
                  <a:latin typeface="Arial" panose="020B0604020202020204" pitchFamily="34" charset="0"/>
                  <a:cs typeface="Arial" panose="020B0604020202020204" pitchFamily="34" charset="0"/>
                </a:rPr>
                <a:t>Львівський </a:t>
              </a:r>
              <a:r>
                <a:rPr lang="uk-UA" sz="1100" dirty="0" smtClean="0">
                  <a:latin typeface="Arial" panose="020B0604020202020204" pitchFamily="34" charset="0"/>
                  <a:cs typeface="Arial" panose="020B0604020202020204" pitchFamily="34" charset="0"/>
                </a:rPr>
                <a:t>ордена Леніна політехнічний </a:t>
              </a:r>
              <a:r>
                <a:rPr lang="uk-UA" sz="1100" dirty="0">
                  <a:latin typeface="Arial" panose="020B0604020202020204" pitchFamily="34" charset="0"/>
                  <a:cs typeface="Arial" panose="020B0604020202020204" pitchFamily="34" charset="0"/>
                </a:rPr>
                <a:t>інститут</a:t>
              </a:r>
            </a:p>
          </p:txBody>
        </p:sp>
        <p:sp>
          <p:nvSpPr>
            <p:cNvPr id="37" name="TextBox 36"/>
            <p:cNvSpPr txBox="1"/>
            <p:nvPr/>
          </p:nvSpPr>
          <p:spPr>
            <a:xfrm>
              <a:off x="1024520" y="3714763"/>
              <a:ext cx="1956384" cy="280830"/>
            </a:xfrm>
            <a:prstGeom prst="rect">
              <a:avLst/>
            </a:prstGeom>
            <a:noFill/>
          </p:spPr>
          <p:txBody>
            <a:bodyPr wrap="square" lIns="34275" tIns="17137" rIns="34275" bIns="17137" rtlCol="0" anchor="ctr">
              <a:spAutoFit/>
            </a:bodyPr>
            <a:lstStyle/>
            <a:p>
              <a:pPr algn="ctr"/>
              <a:r>
                <a:rPr lang="en-US" sz="1600" b="1" dirty="0" smtClean="0">
                  <a:solidFill>
                    <a:schemeClr val="accent2"/>
                  </a:solidFill>
                  <a:latin typeface="Arial" panose="020B0604020202020204" pitchFamily="34" charset="0"/>
                  <a:ea typeface="Montserrat Semi" charset="0"/>
                  <a:cs typeface="Arial" panose="020B0604020202020204" pitchFamily="34" charset="0"/>
                </a:rPr>
                <a:t>1</a:t>
              </a:r>
              <a:r>
                <a:rPr lang="uk-UA" sz="1600" b="1" dirty="0" smtClean="0">
                  <a:solidFill>
                    <a:schemeClr val="accent2"/>
                  </a:solidFill>
                  <a:latin typeface="Arial" panose="020B0604020202020204" pitchFamily="34" charset="0"/>
                  <a:ea typeface="Montserrat Semi" charset="0"/>
                  <a:cs typeface="Arial" panose="020B0604020202020204" pitchFamily="34" charset="0"/>
                </a:rPr>
                <a:t>967-1978</a:t>
              </a:r>
              <a:endParaRPr lang="uk-UA" sz="1600" b="1" dirty="0">
                <a:solidFill>
                  <a:schemeClr val="accent2"/>
                </a:solidFill>
                <a:latin typeface="Arial" panose="020B0604020202020204" pitchFamily="34" charset="0"/>
                <a:ea typeface="Montserrat Semi" charset="0"/>
                <a:cs typeface="Arial" panose="020B0604020202020204" pitchFamily="34" charset="0"/>
              </a:endParaRPr>
            </a:p>
          </p:txBody>
        </p:sp>
      </p:grpSp>
      <p:grpSp>
        <p:nvGrpSpPr>
          <p:cNvPr id="13" name="Групувати 12"/>
          <p:cNvGrpSpPr/>
          <p:nvPr/>
        </p:nvGrpSpPr>
        <p:grpSpPr>
          <a:xfrm>
            <a:off x="1024519" y="4103602"/>
            <a:ext cx="7071730" cy="280830"/>
            <a:chOff x="1024519" y="4037415"/>
            <a:chExt cx="7071730" cy="280830"/>
          </a:xfrm>
        </p:grpSpPr>
        <p:sp>
          <p:nvSpPr>
            <p:cNvPr id="38" name="Прямокутник 37"/>
            <p:cNvSpPr/>
            <p:nvPr/>
          </p:nvSpPr>
          <p:spPr>
            <a:xfrm>
              <a:off x="2790826" y="4059534"/>
              <a:ext cx="5305423" cy="236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100" dirty="0">
                  <a:latin typeface="Arial" panose="020B0604020202020204" pitchFamily="34" charset="0"/>
                  <a:cs typeface="Arial" panose="020B0604020202020204" pitchFamily="34" charset="0"/>
                </a:rPr>
                <a:t>Львівський ордена Леніна політехнічний </a:t>
              </a:r>
              <a:r>
                <a:rPr lang="uk-UA" sz="1100" dirty="0" smtClean="0">
                  <a:latin typeface="Arial" panose="020B0604020202020204" pitchFamily="34" charset="0"/>
                  <a:cs typeface="Arial" panose="020B0604020202020204" pitchFamily="34" charset="0"/>
                </a:rPr>
                <a:t>інститут імені ленінського комсомолу</a:t>
              </a:r>
              <a:endParaRPr lang="uk-UA" sz="1100" dirty="0">
                <a:latin typeface="Arial" panose="020B0604020202020204" pitchFamily="34" charset="0"/>
                <a:cs typeface="Arial" panose="020B0604020202020204" pitchFamily="34" charset="0"/>
              </a:endParaRPr>
            </a:p>
          </p:txBody>
        </p:sp>
        <p:sp>
          <p:nvSpPr>
            <p:cNvPr id="39" name="TextBox 38"/>
            <p:cNvSpPr txBox="1"/>
            <p:nvPr/>
          </p:nvSpPr>
          <p:spPr>
            <a:xfrm>
              <a:off x="1024519" y="4037415"/>
              <a:ext cx="1956383" cy="280830"/>
            </a:xfrm>
            <a:prstGeom prst="rect">
              <a:avLst/>
            </a:prstGeom>
            <a:noFill/>
          </p:spPr>
          <p:txBody>
            <a:bodyPr wrap="square" lIns="34275" tIns="17137" rIns="34275" bIns="17137" rtlCol="0" anchor="ctr">
              <a:spAutoFit/>
            </a:bodyPr>
            <a:lstStyle/>
            <a:p>
              <a:pPr algn="ctr"/>
              <a:r>
                <a:rPr lang="uk-UA" sz="1600" b="1" dirty="0" smtClean="0">
                  <a:solidFill>
                    <a:schemeClr val="accent2"/>
                  </a:solidFill>
                  <a:latin typeface="Arial" panose="020B0604020202020204" pitchFamily="34" charset="0"/>
                  <a:ea typeface="Montserrat Semi" charset="0"/>
                  <a:cs typeface="Arial" panose="020B0604020202020204" pitchFamily="34" charset="0"/>
                </a:rPr>
                <a:t>1978-1993</a:t>
              </a:r>
              <a:endParaRPr lang="uk-UA" sz="1600" b="1" dirty="0">
                <a:solidFill>
                  <a:schemeClr val="accent2"/>
                </a:solidFill>
                <a:latin typeface="Arial" panose="020B0604020202020204" pitchFamily="34" charset="0"/>
                <a:ea typeface="Montserrat Semi" charset="0"/>
                <a:cs typeface="Arial" panose="020B0604020202020204" pitchFamily="34" charset="0"/>
              </a:endParaRPr>
            </a:p>
          </p:txBody>
        </p:sp>
      </p:grpSp>
      <p:grpSp>
        <p:nvGrpSpPr>
          <p:cNvPr id="16" name="Групувати 15"/>
          <p:cNvGrpSpPr/>
          <p:nvPr/>
        </p:nvGrpSpPr>
        <p:grpSpPr>
          <a:xfrm>
            <a:off x="1024516" y="4422149"/>
            <a:ext cx="7071730" cy="280830"/>
            <a:chOff x="1024516" y="4375684"/>
            <a:chExt cx="7071730" cy="280830"/>
          </a:xfrm>
        </p:grpSpPr>
        <p:sp>
          <p:nvSpPr>
            <p:cNvPr id="40" name="Прямокутник 39"/>
            <p:cNvSpPr/>
            <p:nvPr/>
          </p:nvSpPr>
          <p:spPr>
            <a:xfrm>
              <a:off x="2790823" y="4397803"/>
              <a:ext cx="5305423" cy="236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100" dirty="0" smtClean="0">
                  <a:latin typeface="Arial" panose="020B0604020202020204" pitchFamily="34" charset="0"/>
                  <a:cs typeface="Arial" panose="020B0604020202020204" pitchFamily="34" charset="0"/>
                </a:rPr>
                <a:t>Державний університет «Львівська політехніка»</a:t>
              </a:r>
              <a:endParaRPr lang="uk-UA" sz="1100" dirty="0">
                <a:latin typeface="Arial" panose="020B0604020202020204" pitchFamily="34" charset="0"/>
                <a:cs typeface="Arial" panose="020B0604020202020204" pitchFamily="34" charset="0"/>
              </a:endParaRPr>
            </a:p>
          </p:txBody>
        </p:sp>
        <p:sp>
          <p:nvSpPr>
            <p:cNvPr id="41" name="TextBox 40"/>
            <p:cNvSpPr txBox="1"/>
            <p:nvPr/>
          </p:nvSpPr>
          <p:spPr>
            <a:xfrm>
              <a:off x="1024516" y="4375684"/>
              <a:ext cx="1956383" cy="280830"/>
            </a:xfrm>
            <a:prstGeom prst="rect">
              <a:avLst/>
            </a:prstGeom>
            <a:noFill/>
          </p:spPr>
          <p:txBody>
            <a:bodyPr wrap="square" lIns="34275" tIns="17137" rIns="34275" bIns="17137" rtlCol="0" anchor="ctr">
              <a:spAutoFit/>
            </a:bodyPr>
            <a:lstStyle/>
            <a:p>
              <a:pPr algn="ctr"/>
              <a:r>
                <a:rPr lang="uk-UA" sz="1600" b="1" dirty="0" smtClean="0">
                  <a:solidFill>
                    <a:schemeClr val="accent2"/>
                  </a:solidFill>
                  <a:latin typeface="Arial" panose="020B0604020202020204" pitchFamily="34" charset="0"/>
                  <a:ea typeface="Montserrat Semi" charset="0"/>
                  <a:cs typeface="Arial" panose="020B0604020202020204" pitchFamily="34" charset="0"/>
                </a:rPr>
                <a:t>1993-2000</a:t>
              </a:r>
              <a:endParaRPr lang="uk-UA" sz="1600" b="1" dirty="0">
                <a:solidFill>
                  <a:schemeClr val="accent2"/>
                </a:solidFill>
                <a:latin typeface="Arial" panose="020B0604020202020204" pitchFamily="34" charset="0"/>
                <a:ea typeface="Montserrat Semi" charset="0"/>
                <a:cs typeface="Arial" panose="020B0604020202020204" pitchFamily="34" charset="0"/>
              </a:endParaRPr>
            </a:p>
          </p:txBody>
        </p:sp>
      </p:grpSp>
      <p:grpSp>
        <p:nvGrpSpPr>
          <p:cNvPr id="20" name="Групувати 19"/>
          <p:cNvGrpSpPr/>
          <p:nvPr/>
        </p:nvGrpSpPr>
        <p:grpSpPr>
          <a:xfrm>
            <a:off x="1024516" y="4740702"/>
            <a:ext cx="7071730" cy="280830"/>
            <a:chOff x="1024516" y="4702602"/>
            <a:chExt cx="7071730" cy="280830"/>
          </a:xfrm>
        </p:grpSpPr>
        <p:sp>
          <p:nvSpPr>
            <p:cNvPr id="44" name="Прямокутник 43"/>
            <p:cNvSpPr/>
            <p:nvPr/>
          </p:nvSpPr>
          <p:spPr>
            <a:xfrm>
              <a:off x="2790823" y="4724721"/>
              <a:ext cx="5305423" cy="236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100" dirty="0" smtClean="0">
                  <a:latin typeface="Arial" panose="020B0604020202020204" pitchFamily="34" charset="0"/>
                  <a:cs typeface="Arial" panose="020B0604020202020204" pitchFamily="34" charset="0"/>
                </a:rPr>
                <a:t>Національний університет «Львівська політехніка»</a:t>
              </a:r>
              <a:endParaRPr lang="uk-UA" sz="1100" dirty="0">
                <a:latin typeface="Arial" panose="020B0604020202020204" pitchFamily="34" charset="0"/>
                <a:cs typeface="Arial" panose="020B0604020202020204" pitchFamily="34" charset="0"/>
              </a:endParaRPr>
            </a:p>
          </p:txBody>
        </p:sp>
        <p:sp>
          <p:nvSpPr>
            <p:cNvPr id="45" name="TextBox 44"/>
            <p:cNvSpPr txBox="1"/>
            <p:nvPr/>
          </p:nvSpPr>
          <p:spPr>
            <a:xfrm>
              <a:off x="1024516" y="4702602"/>
              <a:ext cx="1956383" cy="280830"/>
            </a:xfrm>
            <a:prstGeom prst="rect">
              <a:avLst/>
            </a:prstGeom>
            <a:noFill/>
          </p:spPr>
          <p:txBody>
            <a:bodyPr wrap="square" lIns="34275" tIns="17137" rIns="34275" bIns="17137" rtlCol="0" anchor="ctr">
              <a:spAutoFit/>
            </a:bodyPr>
            <a:lstStyle/>
            <a:p>
              <a:pPr algn="ctr"/>
              <a:r>
                <a:rPr lang="uk-UA" sz="1600" b="1" dirty="0" smtClean="0">
                  <a:solidFill>
                    <a:schemeClr val="accent2"/>
                  </a:solidFill>
                  <a:latin typeface="Arial" panose="020B0604020202020204" pitchFamily="34" charset="0"/>
                  <a:ea typeface="Montserrat Semi" charset="0"/>
                  <a:cs typeface="Arial" panose="020B0604020202020204" pitchFamily="34" charset="0"/>
                </a:rPr>
                <a:t>2000</a:t>
              </a:r>
              <a:r>
                <a:rPr lang="en-US" sz="1600" b="1" dirty="0" smtClean="0">
                  <a:solidFill>
                    <a:schemeClr val="accent2"/>
                  </a:solidFill>
                  <a:latin typeface="Arial" panose="020B0604020202020204" pitchFamily="34" charset="0"/>
                  <a:ea typeface="Montserrat Semi" charset="0"/>
                  <a:cs typeface="Arial" panose="020B0604020202020204" pitchFamily="34" charset="0"/>
                </a:rPr>
                <a:t>-202</a:t>
              </a:r>
              <a:r>
                <a:rPr lang="uk-UA" sz="1600" b="1" dirty="0">
                  <a:solidFill>
                    <a:schemeClr val="accent2"/>
                  </a:solidFill>
                  <a:latin typeface="Arial" panose="020B0604020202020204" pitchFamily="34" charset="0"/>
                  <a:ea typeface="Montserrat Semi" charset="0"/>
                  <a:cs typeface="Arial" panose="020B0604020202020204" pitchFamily="34" charset="0"/>
                </a:rPr>
                <a:t>5</a:t>
              </a:r>
              <a:endParaRPr lang="uk-UA" sz="1600" b="1" dirty="0">
                <a:solidFill>
                  <a:schemeClr val="accent2"/>
                </a:solidFill>
                <a:latin typeface="Arial" panose="020B0604020202020204" pitchFamily="34" charset="0"/>
                <a:ea typeface="Montserrat Semi" charset="0"/>
                <a:cs typeface="Arial" panose="020B0604020202020204" pitchFamily="34" charset="0"/>
              </a:endParaRPr>
            </a:p>
          </p:txBody>
        </p:sp>
      </p:grpSp>
    </p:spTree>
    <p:extLst>
      <p:ext uri="{BB962C8B-B14F-4D97-AF65-F5344CB8AC3E}">
        <p14:creationId xmlns:p14="http://schemas.microsoft.com/office/powerpoint/2010/main" val="237544566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7095" y="808164"/>
            <a:ext cx="5455556" cy="3598661"/>
          </a:xfrm>
          <a:prstGeom prst="rect">
            <a:avLst/>
          </a:prstGeom>
          <a:noFill/>
        </p:spPr>
        <p:txBody>
          <a:bodyPr wrap="square" lIns="34275" tIns="17137" rIns="34275" bIns="17137" rtlCol="0">
            <a:spAutoFit/>
          </a:bodyPr>
          <a:lstStyle/>
          <a:p>
            <a:pPr indent="361950">
              <a:lnSpc>
                <a:spcPct val="120000"/>
              </a:lnSpc>
              <a:spcAft>
                <a:spcPts val="600"/>
              </a:spcAft>
            </a:pP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Поява спеціалізованих технічних закладів в Австрійській та Німецькій імперіях зумовила заснування реальних шкіл, в яких здійснювали підготовку вступу до вищого технічного навчального закладу. У березні 1816 р. придворна освітня комісія направила до Львова розпорядження: </a:t>
            </a:r>
          </a:p>
          <a:p>
            <a:pPr indent="180975" algn="ctr">
              <a:lnSpc>
                <a:spcPct val="120000"/>
              </a:lnSpc>
              <a:spcBef>
                <a:spcPts val="1200"/>
              </a:spcBef>
              <a:spcAft>
                <a:spcPts val="1200"/>
              </a:spcAft>
            </a:pPr>
            <a:r>
              <a:rPr lang="uk-UA" sz="1200" i="1" dirty="0" smtClean="0">
                <a:solidFill>
                  <a:srgbClr val="00A1E4"/>
                </a:solidFill>
                <a:latin typeface="Arial" panose="020B0604020202020204" pitchFamily="34" charset="0"/>
                <a:ea typeface="Montserrat Semi" charset="0"/>
                <a:cs typeface="Arial" panose="020B0604020202020204" pitchFamily="34" charset="0"/>
              </a:rPr>
              <a:t>«Якраз найкращий час підвищувати рівень нормальної школи у Галичині та Кракові… Заклад забезпечить стале, тривке, навчання, стане осередком науки, ремесла, діловодства, фахового вчительства… Час оголосити відкриття реальної школи у Львові»</a:t>
            </a:r>
          </a:p>
          <a:p>
            <a:pPr indent="361950">
              <a:lnSpc>
                <a:spcPct val="120000"/>
              </a:lnSpc>
              <a:spcAft>
                <a:spcPts val="600"/>
              </a:spcAft>
            </a:pP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Надвірна комісія повідомила, що 7 березня 1816 р. у </a:t>
            </a:r>
            <a:r>
              <a:rPr lang="uk-UA" sz="1200" dirty="0" err="1" smtClean="0">
                <a:solidFill>
                  <a:schemeClr val="tx1">
                    <a:lumMod val="75000"/>
                    <a:lumOff val="25000"/>
                  </a:schemeClr>
                </a:solidFill>
                <a:latin typeface="Arial" panose="020B0604020202020204" pitchFamily="34" charset="0"/>
                <a:ea typeface="Montserrat Semi" charset="0"/>
                <a:cs typeface="Arial" panose="020B0604020202020204" pitchFamily="34" charset="0"/>
              </a:rPr>
              <a:t>Медіолані</a:t>
            </a: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 (Мілані) цісар Франц I своїм розпорядженням дозволив відкрити 1-й клас реальної школи у Львові з 1816/1817 н. р.</a:t>
            </a:r>
            <a:r>
              <a:rPr lang="ru-RU"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 </a:t>
            </a:r>
            <a:r>
              <a:rPr lang="ru-RU"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у </a:t>
            </a:r>
            <a:r>
              <a:rPr lang="ru-RU" sz="1200" dirty="0" err="1">
                <a:solidFill>
                  <a:schemeClr val="tx1">
                    <a:lumMod val="75000"/>
                    <a:lumOff val="25000"/>
                  </a:schemeClr>
                </a:solidFill>
                <a:latin typeface="Arial" panose="020B0604020202020204" pitchFamily="34" charset="0"/>
                <a:ea typeface="Montserrat Semi" charset="0"/>
                <a:cs typeface="Arial" panose="020B0604020202020204" pitchFamily="34" charset="0"/>
              </a:rPr>
              <a:t>будівлі</a:t>
            </a:r>
            <a:r>
              <a:rPr lang="ru-RU"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 </a:t>
            </a:r>
            <a:r>
              <a:rPr lang="ru-RU" sz="1200" dirty="0" err="1">
                <a:solidFill>
                  <a:schemeClr val="tx1">
                    <a:lumMod val="75000"/>
                    <a:lumOff val="25000"/>
                  </a:schemeClr>
                </a:solidFill>
                <a:latin typeface="Arial" panose="020B0604020202020204" pitchFamily="34" charset="0"/>
                <a:ea typeface="Montserrat Semi" charset="0"/>
                <a:cs typeface="Arial" panose="020B0604020202020204" pitchFamily="34" charset="0"/>
              </a:rPr>
              <a:t>Нормальної</a:t>
            </a:r>
            <a:r>
              <a:rPr lang="ru-RU"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 </a:t>
            </a:r>
            <a:r>
              <a:rPr lang="ru-RU" sz="1200" dirty="0" err="1">
                <a:solidFill>
                  <a:schemeClr val="tx1">
                    <a:lumMod val="75000"/>
                    <a:lumOff val="25000"/>
                  </a:schemeClr>
                </a:solidFill>
                <a:latin typeface="Arial" panose="020B0604020202020204" pitchFamily="34" charset="0"/>
                <a:ea typeface="Montserrat Semi" charset="0"/>
                <a:cs typeface="Arial" panose="020B0604020202020204" pitchFamily="34" charset="0"/>
              </a:rPr>
              <a:t>школи</a:t>
            </a:r>
            <a:r>
              <a:rPr lang="ru-RU"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 на </a:t>
            </a:r>
            <a:r>
              <a:rPr lang="ru-RU" sz="1200" dirty="0" err="1">
                <a:solidFill>
                  <a:schemeClr val="tx1">
                    <a:lumMod val="75000"/>
                    <a:lumOff val="25000"/>
                  </a:schemeClr>
                </a:solidFill>
                <a:latin typeface="Arial" panose="020B0604020202020204" pitchFamily="34" charset="0"/>
                <a:ea typeface="Montserrat Semi" charset="0"/>
                <a:cs typeface="Arial" panose="020B0604020202020204" pitchFamily="34" charset="0"/>
              </a:rPr>
              <a:t>площі</a:t>
            </a:r>
            <a:r>
              <a:rPr lang="ru-RU"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 </a:t>
            </a:r>
            <a:r>
              <a:rPr lang="ru-RU" sz="1200" dirty="0" err="1" smtClean="0">
                <a:solidFill>
                  <a:schemeClr val="tx1">
                    <a:lumMod val="75000"/>
                    <a:lumOff val="25000"/>
                  </a:schemeClr>
                </a:solidFill>
                <a:latin typeface="Arial" panose="020B0604020202020204" pitchFamily="34" charset="0"/>
                <a:ea typeface="Montserrat Semi" charset="0"/>
                <a:cs typeface="Arial" panose="020B0604020202020204" pitchFamily="34" charset="0"/>
              </a:rPr>
              <a:t>Каструм</a:t>
            </a:r>
            <a:r>
              <a:rPr lang="ru-RU"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 </a:t>
            </a: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 </a:t>
            </a:r>
          </a:p>
          <a:p>
            <a:pPr indent="361950">
              <a:lnSpc>
                <a:spcPct val="120000"/>
              </a:lnSpc>
              <a:spcAft>
                <a:spcPts val="600"/>
              </a:spcAft>
            </a:pP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З 1835 р. зусиллями Крайового сейму реальна школа реорганізована у «</a:t>
            </a:r>
            <a:r>
              <a:rPr lang="uk-UA" sz="1200" dirty="0" err="1" smtClean="0">
                <a:solidFill>
                  <a:schemeClr val="tx1">
                    <a:lumMod val="75000"/>
                    <a:lumOff val="25000"/>
                  </a:schemeClr>
                </a:solidFill>
                <a:latin typeface="Arial" panose="020B0604020202020204" pitchFamily="34" charset="0"/>
                <a:ea typeface="Montserrat Semi" charset="0"/>
                <a:cs typeface="Arial" panose="020B0604020202020204" pitchFamily="34" charset="0"/>
              </a:rPr>
              <a:t>Цісарсько</a:t>
            </a: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-королівську реально-торгівельну академію», із рангом гімназії.</a:t>
            </a:r>
          </a:p>
        </p:txBody>
      </p:sp>
      <p:sp>
        <p:nvSpPr>
          <p:cNvPr id="5" name="TextBox 4"/>
          <p:cNvSpPr txBox="1"/>
          <p:nvPr/>
        </p:nvSpPr>
        <p:spPr>
          <a:xfrm>
            <a:off x="354696" y="198308"/>
            <a:ext cx="5888124" cy="342385"/>
          </a:xfrm>
          <a:prstGeom prst="rect">
            <a:avLst/>
          </a:prstGeom>
          <a:noFill/>
        </p:spPr>
        <p:txBody>
          <a:bodyPr wrap="square" lIns="34275" tIns="17137" rIns="34275" bIns="17137" rtlCol="0">
            <a:spAutoFit/>
          </a:bodyPr>
          <a:lstStyle/>
          <a:p>
            <a:pPr marL="1343025" indent="-1343025"/>
            <a:r>
              <a:rPr lang="uk-UA" sz="2000" b="1" dirty="0" smtClean="0">
                <a:solidFill>
                  <a:schemeClr val="tx1">
                    <a:lumMod val="75000"/>
                    <a:lumOff val="25000"/>
                  </a:schemeClr>
                </a:solidFill>
                <a:latin typeface="Arial" panose="020B0604020202020204" pitchFamily="34" charset="0"/>
                <a:ea typeface="Montserrat Light" charset="0"/>
                <a:cs typeface="Arial" panose="020B0604020202020204" pitchFamily="34" charset="0"/>
              </a:rPr>
              <a:t>РЕАЛЬНА ШКОЛА</a:t>
            </a:r>
            <a:endParaRPr lang="uk-UA" sz="2000" b="1" dirty="0">
              <a:solidFill>
                <a:srgbClr val="00A1E4"/>
              </a:solidFill>
              <a:latin typeface="Arial" panose="020B0604020202020204" pitchFamily="34" charset="0"/>
              <a:ea typeface="Montserrat Light" charset="0"/>
              <a:cs typeface="Arial" panose="020B0604020202020204" pitchFamily="34" charset="0"/>
            </a:endParaRPr>
          </a:p>
        </p:txBody>
      </p:sp>
      <p:pic>
        <p:nvPicPr>
          <p:cNvPr id="6" name="Місце для зображення 5"/>
          <p:cNvPicPr>
            <a:picLocks noGrp="1" noChangeAspect="1"/>
          </p:cNvPicPr>
          <p:nvPr>
            <p:ph type="pic" sz="quarter" idx="10"/>
          </p:nvPr>
        </p:nvPicPr>
        <p:blipFill>
          <a:blip r:embed="rId2"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92473218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03499" y="741488"/>
            <a:ext cx="5579381" cy="4177281"/>
          </a:xfrm>
          <a:prstGeom prst="rect">
            <a:avLst/>
          </a:prstGeom>
          <a:noFill/>
        </p:spPr>
        <p:txBody>
          <a:bodyPr wrap="square" lIns="34275" tIns="17137" rIns="34275" bIns="17137" rtlCol="0">
            <a:spAutoFit/>
          </a:bodyPr>
          <a:lstStyle/>
          <a:p>
            <a:pPr indent="361950">
              <a:lnSpc>
                <a:spcPct val="120000"/>
              </a:lnSpc>
              <a:spcAft>
                <a:spcPts val="600"/>
              </a:spcAft>
            </a:pP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Рескриптом від 24 січня 1843 р. цісар дозволив заснувати Технічний відділ (факультет), а вже постановою від 3 лютого 1844 р. дозволялось заснування </a:t>
            </a:r>
            <a:r>
              <a:rPr lang="uk-UA" sz="1200" b="1"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Технічної академії</a:t>
            </a: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 4 листопада 1844 р. академія урочисто розпочала навчання</a:t>
            </a:r>
            <a:r>
              <a:rPr lang="en-US"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 </a:t>
            </a: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та стала першим на теренах України технічним навчальним закладом академічного зразка.</a:t>
            </a:r>
          </a:p>
          <a:p>
            <a:pPr indent="361950">
              <a:lnSpc>
                <a:spcPct val="120000"/>
              </a:lnSpc>
              <a:spcAft>
                <a:spcPts val="600"/>
              </a:spcAft>
            </a:pP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У </a:t>
            </a:r>
            <a:r>
              <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листопаді 1871 р. академія отримала права вищого навчального закладу Австро-Угорської </a:t>
            </a: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монархії, що призвело до розширення автономії закладу</a:t>
            </a:r>
            <a:r>
              <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 колегія професорів отримала право вибору ректора на однорічний термін. </a:t>
            </a:r>
            <a:endPar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endParaRPr>
          </a:p>
          <a:p>
            <a:pPr indent="361950">
              <a:lnSpc>
                <a:spcPct val="120000"/>
              </a:lnSpc>
              <a:spcAft>
                <a:spcPts val="600"/>
              </a:spcAft>
            </a:pPr>
            <a:r>
              <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З 1874 р. розпочалось будівництво власного приміщення Технічної академії. Паралельно відбувалось спорудження будівлі хімічної лабораторії. Проект доручено розробити викладачу академії архітектору Юліану-Октавіану </a:t>
            </a:r>
            <a:r>
              <a:rPr lang="uk-UA" sz="1200" dirty="0" err="1">
                <a:solidFill>
                  <a:schemeClr val="tx1">
                    <a:lumMod val="75000"/>
                    <a:lumOff val="25000"/>
                  </a:schemeClr>
                </a:solidFill>
                <a:latin typeface="Arial" panose="020B0604020202020204" pitchFamily="34" charset="0"/>
                <a:ea typeface="Montserrat Semi" charset="0"/>
                <a:cs typeface="Arial" panose="020B0604020202020204" pitchFamily="34" charset="0"/>
              </a:rPr>
              <a:t>Захарієвичу</a:t>
            </a:r>
            <a:r>
              <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 </a:t>
            </a: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15 листопада 1877 </a:t>
            </a:r>
            <a:r>
              <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р. </a:t>
            </a: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відбулось </a:t>
            </a:r>
            <a:r>
              <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урочисте відкриття нового приміщення Технічної академії. Будівля виконана у стилі неоренесансну, із 6 колонами корінфського ордеру, які підтримують аттик. Його вінчає алегорична скульптурна композиція «Інженерія, Архітектура і Механіка», виконана Леонардо </a:t>
            </a:r>
            <a:r>
              <a:rPr lang="uk-UA" sz="1200" dirty="0" err="1">
                <a:solidFill>
                  <a:schemeClr val="tx1">
                    <a:lumMod val="75000"/>
                    <a:lumOff val="25000"/>
                  </a:schemeClr>
                </a:solidFill>
                <a:latin typeface="Arial" panose="020B0604020202020204" pitchFamily="34" charset="0"/>
                <a:ea typeface="Montserrat Semi" charset="0"/>
                <a:cs typeface="Arial" panose="020B0604020202020204" pitchFamily="34" charset="0"/>
              </a:rPr>
              <a:t>Марконі</a:t>
            </a: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 Актову </a:t>
            </a:r>
            <a:r>
              <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залу прикрашають картини за ескізами відомого польського художника Яна </a:t>
            </a:r>
            <a:r>
              <a:rPr lang="uk-UA" sz="1200" dirty="0" err="1">
                <a:solidFill>
                  <a:schemeClr val="tx1">
                    <a:lumMod val="75000"/>
                    <a:lumOff val="25000"/>
                  </a:schemeClr>
                </a:solidFill>
                <a:latin typeface="Arial" panose="020B0604020202020204" pitchFamily="34" charset="0"/>
                <a:ea typeface="Montserrat Semi" charset="0"/>
                <a:cs typeface="Arial" panose="020B0604020202020204" pitchFamily="34" charset="0"/>
              </a:rPr>
              <a:t>Матейка</a:t>
            </a: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a:t>
            </a:r>
            <a:endPar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endParaRPr>
          </a:p>
        </p:txBody>
      </p:sp>
      <p:sp>
        <p:nvSpPr>
          <p:cNvPr id="5" name="TextBox 4"/>
          <p:cNvSpPr txBox="1"/>
          <p:nvPr/>
        </p:nvSpPr>
        <p:spPr>
          <a:xfrm>
            <a:off x="3151101" y="198307"/>
            <a:ext cx="5888124" cy="342385"/>
          </a:xfrm>
          <a:prstGeom prst="rect">
            <a:avLst/>
          </a:prstGeom>
          <a:noFill/>
        </p:spPr>
        <p:txBody>
          <a:bodyPr wrap="square" lIns="34275" tIns="17137" rIns="34275" bIns="17137" rtlCol="0">
            <a:spAutoFit/>
          </a:bodyPr>
          <a:lstStyle/>
          <a:p>
            <a:pPr marL="1343025" indent="-1343025"/>
            <a:r>
              <a:rPr lang="uk-UA" sz="2000" b="1" dirty="0" smtClean="0">
                <a:solidFill>
                  <a:schemeClr val="tx1">
                    <a:lumMod val="75000"/>
                    <a:lumOff val="25000"/>
                  </a:schemeClr>
                </a:solidFill>
                <a:latin typeface="Arial" panose="020B0604020202020204" pitchFamily="34" charset="0"/>
                <a:ea typeface="Montserrat Light" charset="0"/>
                <a:cs typeface="Arial" panose="020B0604020202020204" pitchFamily="34" charset="0"/>
              </a:rPr>
              <a:t>ТЕХНІЧНА АКАДЕМІЯ</a:t>
            </a:r>
            <a:endParaRPr lang="uk-UA" sz="2000" b="1" dirty="0">
              <a:solidFill>
                <a:srgbClr val="00A1E4"/>
              </a:solidFill>
              <a:latin typeface="Arial" panose="020B0604020202020204" pitchFamily="34" charset="0"/>
              <a:ea typeface="Montserrat Light" charset="0"/>
              <a:cs typeface="Arial" panose="020B0604020202020204" pitchFamily="34" charset="0"/>
            </a:endParaRPr>
          </a:p>
        </p:txBody>
      </p:sp>
      <p:pic>
        <p:nvPicPr>
          <p:cNvPr id="11" name="Місце для зображення 10"/>
          <p:cNvPicPr>
            <a:picLocks noGrp="1" noChangeAspect="1"/>
          </p:cNvPicPr>
          <p:nvPr>
            <p:ph type="pic" sz="quarter" idx="10"/>
          </p:nvPr>
        </p:nvPicPr>
        <p:blipFill rotWithShape="1">
          <a:blip r:embed="rId2" cstate="print">
            <a:extLst>
              <a:ext uri="{28A0092B-C50C-407E-A947-70E740481C1C}">
                <a14:useLocalDpi xmlns:a14="http://schemas.microsoft.com/office/drawing/2010/main"/>
              </a:ext>
            </a:extLst>
          </a:blip>
          <a:srcRect/>
          <a:stretch/>
        </p:blipFill>
        <p:spPr>
          <a:xfrm>
            <a:off x="-6350" y="0"/>
            <a:ext cx="2901950" cy="5143500"/>
          </a:xfrm>
        </p:spPr>
      </p:pic>
    </p:spTree>
    <p:extLst>
      <p:ext uri="{BB962C8B-B14F-4D97-AF65-F5344CB8AC3E}">
        <p14:creationId xmlns:p14="http://schemas.microsoft.com/office/powerpoint/2010/main" val="31271875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Місце для зображення 11"/>
          <p:cNvPicPr>
            <a:picLocks noGrp="1" noChangeAspect="1"/>
          </p:cNvPicPr>
          <p:nvPr>
            <p:ph type="pic" sz="quarter" idx="11"/>
          </p:nvPr>
        </p:nvPicPr>
        <p:blipFill rotWithShape="1">
          <a:blip r:embed="rId2" cstate="print">
            <a:extLst>
              <a:ext uri="{28A0092B-C50C-407E-A947-70E740481C1C}">
                <a14:useLocalDpi xmlns:a14="http://schemas.microsoft.com/office/drawing/2010/main"/>
              </a:ext>
            </a:extLst>
          </a:blip>
          <a:srcRect/>
          <a:stretch/>
        </p:blipFill>
        <p:spPr>
          <a:xfrm>
            <a:off x="412750" y="531813"/>
            <a:ext cx="3960813" cy="4316412"/>
          </a:xfrm>
        </p:spPr>
      </p:pic>
      <p:pic>
        <p:nvPicPr>
          <p:cNvPr id="13" name="Місце для зображення 12"/>
          <p:cNvPicPr>
            <a:picLocks noGrp="1" noChangeAspect="1"/>
          </p:cNvPicPr>
          <p:nvPr>
            <p:ph type="pic" sz="quarter" idx="13"/>
          </p:nvPr>
        </p:nvPicPr>
        <p:blipFill rotWithShape="1">
          <a:blip r:embed="rId3" cstate="print">
            <a:extLst>
              <a:ext uri="{28A0092B-C50C-407E-A947-70E740481C1C}">
                <a14:useLocalDpi xmlns:a14="http://schemas.microsoft.com/office/drawing/2010/main"/>
              </a:ext>
            </a:extLst>
          </a:blip>
          <a:srcRect/>
          <a:stretch/>
        </p:blipFill>
        <p:spPr>
          <a:xfrm>
            <a:off x="4786313" y="531813"/>
            <a:ext cx="3960812" cy="4316412"/>
          </a:xfrm>
        </p:spPr>
      </p:pic>
    </p:spTree>
    <p:extLst>
      <p:ext uri="{BB962C8B-B14F-4D97-AF65-F5344CB8AC3E}">
        <p14:creationId xmlns:p14="http://schemas.microsoft.com/office/powerpoint/2010/main" val="106346255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7094" y="998664"/>
            <a:ext cx="5537969" cy="3935357"/>
          </a:xfrm>
          <a:prstGeom prst="rect">
            <a:avLst/>
          </a:prstGeom>
          <a:noFill/>
        </p:spPr>
        <p:txBody>
          <a:bodyPr wrap="square" lIns="34275" tIns="17137" rIns="34275" bIns="17137" rtlCol="0">
            <a:spAutoFit/>
          </a:bodyPr>
          <a:lstStyle/>
          <a:p>
            <a:pPr indent="361950">
              <a:lnSpc>
                <a:spcPct val="120000"/>
              </a:lnSpc>
              <a:spcAft>
                <a:spcPts val="600"/>
              </a:spcAft>
            </a:pP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За </a:t>
            </a:r>
            <a:r>
              <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пропозицією </a:t>
            </a: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колегії професорів урядовою </a:t>
            </a:r>
            <a:r>
              <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постановою від </a:t>
            </a: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8 </a:t>
            </a:r>
            <a:r>
              <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жовтня 1877 р. навчальний заклад </a:t>
            </a: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було перейменовано </a:t>
            </a:r>
            <a:r>
              <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на </a:t>
            </a: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a:t>
            </a:r>
            <a:r>
              <a:rPr lang="uk-UA" sz="1200" b="1" dirty="0" err="1" smtClean="0">
                <a:solidFill>
                  <a:schemeClr val="tx1">
                    <a:lumMod val="75000"/>
                    <a:lumOff val="25000"/>
                  </a:schemeClr>
                </a:solidFill>
                <a:latin typeface="Arial" panose="020B0604020202020204" pitchFamily="34" charset="0"/>
                <a:ea typeface="Montserrat Semi" charset="0"/>
                <a:cs typeface="Arial" panose="020B0604020202020204" pitchFamily="34" charset="0"/>
              </a:rPr>
              <a:t>Цісарсько</a:t>
            </a:r>
            <a:r>
              <a:rPr lang="uk-UA" sz="1200" b="1"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-королівську </a:t>
            </a:r>
            <a:r>
              <a:rPr lang="uk-UA" sz="1200" b="1" dirty="0">
                <a:solidFill>
                  <a:schemeClr val="tx1">
                    <a:lumMod val="75000"/>
                    <a:lumOff val="25000"/>
                  </a:schemeClr>
                </a:solidFill>
                <a:latin typeface="Arial" panose="020B0604020202020204" pitchFamily="34" charset="0"/>
                <a:ea typeface="Montserrat Semi" charset="0"/>
                <a:cs typeface="Arial" panose="020B0604020202020204" pitchFamily="34" charset="0"/>
              </a:rPr>
              <a:t>Вищу технічну </a:t>
            </a:r>
            <a:r>
              <a:rPr lang="uk-UA" sz="1200" b="1"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школу</a:t>
            </a: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a:t>
            </a:r>
          </a:p>
          <a:p>
            <a:pPr indent="361950">
              <a:lnSpc>
                <a:spcPct val="120000"/>
              </a:lnSpc>
              <a:spcAft>
                <a:spcPts val="600"/>
              </a:spcAft>
            </a:pPr>
            <a:r>
              <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Відбулась трансформація й організаційної моделі навчального закладу. Згідно швейцарської моделі створено три відділи (факультети): інженерії, архітектури та технічної хімії. Згодом, у 1877 р., засновано машинобудівний відділ, а з 1907 р. розпочав навчання відділ водної інженерії. </a:t>
            </a: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Для </a:t>
            </a:r>
            <a:r>
              <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наближення до практичних потреб промисловості при Вищій технічній школі створено три Крайові дослідні станції: нафтова, керамічна і механічна</a:t>
            </a: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a:t>
            </a:r>
          </a:p>
          <a:p>
            <a:pPr indent="361950">
              <a:lnSpc>
                <a:spcPct val="120000"/>
              </a:lnSpc>
              <a:spcAft>
                <a:spcPts val="600"/>
              </a:spcAft>
            </a:pP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З </a:t>
            </a:r>
            <a:r>
              <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1901 р. ректор Вищої технічної школи отримав мандат у Галицькому крайовому сеймі. Цього ж року Вища технічна школа отримала право присудження наукового ступеня доктора технічних наук, на підставі наукової праці та попередньо складеного іспиту. Станом на 1918 р. цей ступінь отримали 64 інженери. Більш того, з 1912 р. Вища технічна школа розпочала присудження почесного звання «</a:t>
            </a:r>
            <a:r>
              <a:rPr lang="uk-UA" sz="1200" dirty="0" err="1">
                <a:solidFill>
                  <a:schemeClr val="tx1">
                    <a:lumMod val="75000"/>
                    <a:lumOff val="25000"/>
                  </a:schemeClr>
                </a:solidFill>
                <a:latin typeface="Arial" panose="020B0604020202020204" pitchFamily="34" charset="0"/>
                <a:ea typeface="Montserrat Semi" charset="0"/>
                <a:cs typeface="Arial" panose="020B0604020202020204" pitchFamily="34" charset="0"/>
              </a:rPr>
              <a:t>Doctor</a:t>
            </a:r>
            <a:r>
              <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 </a:t>
            </a:r>
            <a:r>
              <a:rPr lang="uk-UA" sz="1200" dirty="0" err="1">
                <a:solidFill>
                  <a:schemeClr val="tx1">
                    <a:lumMod val="75000"/>
                    <a:lumOff val="25000"/>
                  </a:schemeClr>
                </a:solidFill>
                <a:latin typeface="Arial" panose="020B0604020202020204" pitchFamily="34" charset="0"/>
                <a:ea typeface="Montserrat Semi" charset="0"/>
                <a:cs typeface="Arial" panose="020B0604020202020204" pitchFamily="34" charset="0"/>
              </a:rPr>
              <a:t>honoris</a:t>
            </a:r>
            <a:r>
              <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 </a:t>
            </a:r>
            <a:r>
              <a:rPr lang="uk-UA" sz="1200" dirty="0" err="1">
                <a:solidFill>
                  <a:schemeClr val="tx1">
                    <a:lumMod val="75000"/>
                    <a:lumOff val="25000"/>
                  </a:schemeClr>
                </a:solidFill>
                <a:latin typeface="Arial" panose="020B0604020202020204" pitchFamily="34" charset="0"/>
                <a:ea typeface="Montserrat Semi" charset="0"/>
                <a:cs typeface="Arial" panose="020B0604020202020204" pitchFamily="34" charset="0"/>
              </a:rPr>
              <a:t>causa</a:t>
            </a:r>
            <a:r>
              <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 який першими отримали Марія </a:t>
            </a:r>
            <a:r>
              <a:rPr lang="uk-UA" sz="1200" dirty="0" err="1">
                <a:solidFill>
                  <a:schemeClr val="tx1">
                    <a:lumMod val="75000"/>
                    <a:lumOff val="25000"/>
                  </a:schemeClr>
                </a:solidFill>
                <a:latin typeface="Arial" panose="020B0604020202020204" pitchFamily="34" charset="0"/>
                <a:ea typeface="Montserrat Semi" charset="0"/>
                <a:cs typeface="Arial" panose="020B0604020202020204" pitchFamily="34" charset="0"/>
              </a:rPr>
              <a:t>Склодовська</a:t>
            </a:r>
            <a:r>
              <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-Кюрі, </a:t>
            </a:r>
            <a:r>
              <a:rPr lang="uk-UA" sz="1200" dirty="0" err="1">
                <a:solidFill>
                  <a:schemeClr val="tx1">
                    <a:lumMod val="75000"/>
                    <a:lumOff val="25000"/>
                  </a:schemeClr>
                </a:solidFill>
                <a:latin typeface="Arial" panose="020B0604020202020204" pitchFamily="34" charset="0"/>
                <a:ea typeface="Montserrat Semi" charset="0"/>
                <a:cs typeface="Arial" panose="020B0604020202020204" pitchFamily="34" charset="0"/>
              </a:rPr>
              <a:t>Я.Франке</a:t>
            </a:r>
            <a:r>
              <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 </a:t>
            </a:r>
            <a:r>
              <a:rPr lang="uk-UA" sz="1200" dirty="0" err="1">
                <a:solidFill>
                  <a:schemeClr val="tx1">
                    <a:lumMod val="75000"/>
                    <a:lumOff val="25000"/>
                  </a:schemeClr>
                </a:solidFill>
                <a:latin typeface="Arial" panose="020B0604020202020204" pitchFamily="34" charset="0"/>
                <a:ea typeface="Montserrat Semi" charset="0"/>
                <a:cs typeface="Arial" panose="020B0604020202020204" pitchFamily="34" charset="0"/>
              </a:rPr>
              <a:t>Ю.Медведський</a:t>
            </a:r>
            <a:r>
              <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 </a:t>
            </a:r>
            <a:r>
              <a:rPr lang="uk-UA" sz="1200" dirty="0" err="1">
                <a:solidFill>
                  <a:schemeClr val="tx1">
                    <a:lumMod val="75000"/>
                    <a:lumOff val="25000"/>
                  </a:schemeClr>
                </a:solidFill>
                <a:latin typeface="Arial" panose="020B0604020202020204" pitchFamily="34" charset="0"/>
                <a:ea typeface="Montserrat Semi" charset="0"/>
                <a:cs typeface="Arial" panose="020B0604020202020204" pitchFamily="34" charset="0"/>
              </a:rPr>
              <a:t>А.Вітковський</a:t>
            </a:r>
            <a:r>
              <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 та </a:t>
            </a:r>
            <a:r>
              <a:rPr lang="uk-UA" sz="1200" dirty="0" err="1">
                <a:solidFill>
                  <a:schemeClr val="tx1">
                    <a:lumMod val="75000"/>
                    <a:lumOff val="25000"/>
                  </a:schemeClr>
                </a:solidFill>
                <a:latin typeface="Arial" panose="020B0604020202020204" pitchFamily="34" charset="0"/>
                <a:ea typeface="Montserrat Semi" charset="0"/>
                <a:cs typeface="Arial" panose="020B0604020202020204" pitchFamily="34" charset="0"/>
              </a:rPr>
              <a:t>К.Обрембович</a:t>
            </a: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a:t>
            </a:r>
            <a:endParaRPr lang="en-GB" sz="1200" dirty="0">
              <a:solidFill>
                <a:schemeClr val="tx1">
                  <a:lumMod val="75000"/>
                  <a:lumOff val="25000"/>
                </a:schemeClr>
              </a:solidFill>
              <a:latin typeface="Arial" panose="020B0604020202020204" pitchFamily="34" charset="0"/>
              <a:ea typeface="Montserrat Semi" charset="0"/>
              <a:cs typeface="Arial" panose="020B0604020202020204" pitchFamily="34" charset="0"/>
            </a:endParaRPr>
          </a:p>
        </p:txBody>
      </p:sp>
      <p:sp>
        <p:nvSpPr>
          <p:cNvPr id="5" name="TextBox 4"/>
          <p:cNvSpPr txBox="1"/>
          <p:nvPr/>
        </p:nvSpPr>
        <p:spPr>
          <a:xfrm>
            <a:off x="354696" y="198308"/>
            <a:ext cx="5255529" cy="650162"/>
          </a:xfrm>
          <a:prstGeom prst="rect">
            <a:avLst/>
          </a:prstGeom>
          <a:noFill/>
        </p:spPr>
        <p:txBody>
          <a:bodyPr wrap="square" lIns="34275" tIns="17137" rIns="34275" bIns="17137" rtlCol="0">
            <a:spAutoFit/>
          </a:bodyPr>
          <a:lstStyle/>
          <a:p>
            <a:r>
              <a:rPr lang="uk-UA" sz="2000" b="1" dirty="0" smtClean="0">
                <a:solidFill>
                  <a:schemeClr val="tx1">
                    <a:lumMod val="75000"/>
                    <a:lumOff val="25000"/>
                  </a:schemeClr>
                </a:solidFill>
                <a:latin typeface="Arial" panose="020B0604020202020204" pitchFamily="34" charset="0"/>
                <a:ea typeface="Montserrat Light" charset="0"/>
                <a:cs typeface="Arial" panose="020B0604020202020204" pitchFamily="34" charset="0"/>
              </a:rPr>
              <a:t>ЦІСАРСЬКО-КОРОЛІВСЬКА ВИЩА ТЕХНІЧНА ШКОЛА</a:t>
            </a:r>
            <a:endParaRPr lang="uk-UA" sz="2000" b="1" dirty="0">
              <a:solidFill>
                <a:srgbClr val="00A1E4"/>
              </a:solidFill>
              <a:latin typeface="Arial" panose="020B0604020202020204" pitchFamily="34" charset="0"/>
              <a:ea typeface="Montserrat Light" charset="0"/>
              <a:cs typeface="Arial" panose="020B0604020202020204" pitchFamily="34" charset="0"/>
            </a:endParaRPr>
          </a:p>
        </p:txBody>
      </p:sp>
      <p:pic>
        <p:nvPicPr>
          <p:cNvPr id="9" name="Місце для зображення 8"/>
          <p:cNvPicPr>
            <a:picLocks noGrp="1" noChangeAspect="1"/>
          </p:cNvPicPr>
          <p:nvPr>
            <p:ph type="pic" sz="quarter" idx="10"/>
          </p:nvPr>
        </p:nvPicPr>
        <p:blipFill rotWithShape="1">
          <a:blip r:embed="rId2" cstate="print">
            <a:extLst>
              <a:ext uri="{28A0092B-C50C-407E-A947-70E740481C1C}">
                <a14:useLocalDpi xmlns:a14="http://schemas.microsoft.com/office/drawing/2010/main"/>
              </a:ext>
            </a:extLst>
          </a:blip>
          <a:srcRect/>
          <a:stretch/>
        </p:blipFill>
        <p:spPr>
          <a:xfrm>
            <a:off x="6242820" y="0"/>
            <a:ext cx="2901180" cy="5143500"/>
          </a:xfrm>
        </p:spPr>
      </p:pic>
    </p:spTree>
    <p:extLst>
      <p:ext uri="{BB962C8B-B14F-4D97-AF65-F5344CB8AC3E}">
        <p14:creationId xmlns:p14="http://schemas.microsoft.com/office/powerpoint/2010/main" val="365679033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98756" y="596897"/>
            <a:ext cx="5537969" cy="4475825"/>
          </a:xfrm>
          <a:prstGeom prst="rect">
            <a:avLst/>
          </a:prstGeom>
          <a:noFill/>
        </p:spPr>
        <p:txBody>
          <a:bodyPr wrap="square" lIns="34275" tIns="17137" rIns="34275" bIns="17137" rtlCol="0">
            <a:spAutoFit/>
          </a:bodyPr>
          <a:lstStyle/>
          <a:p>
            <a:pPr indent="361950">
              <a:lnSpc>
                <a:spcPct val="120000"/>
              </a:lnSpc>
              <a:spcAft>
                <a:spcPts val="600"/>
              </a:spcAft>
            </a:pP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З початком Першої світової війни у червні 1914 р. корпуси Вищої технічної школи переобладнано </a:t>
            </a:r>
            <a:r>
              <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під військовий </a:t>
            </a: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шпиталь. Більшість викладачів і студентів покинули Львів або були мобілізовані до армії. </a:t>
            </a:r>
            <a:b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b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У 1915-1917 рр. Вища політехнічна школа відновила свою роботу, попри те що частина будівель школа залишалась зайнята військовим шпиталем.</a:t>
            </a:r>
          </a:p>
          <a:p>
            <a:pPr indent="361950">
              <a:lnSpc>
                <a:spcPct val="120000"/>
              </a:lnSpc>
              <a:spcAft>
                <a:spcPts val="600"/>
              </a:spcAft>
            </a:pPr>
            <a:r>
              <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13 січня 1921 р. Міністерство освіти II Речі Посполитої перейменувало Вищу технічну школу на </a:t>
            </a:r>
            <a:r>
              <a:rPr lang="uk-UA" sz="1200" b="1"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Львівську політехніку</a:t>
            </a: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a:t>
            </a:r>
            <a:endPar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endParaRPr>
          </a:p>
          <a:p>
            <a:pPr indent="361950">
              <a:lnSpc>
                <a:spcPct val="120000"/>
              </a:lnSpc>
              <a:spcAft>
                <a:spcPts val="600"/>
              </a:spcAft>
            </a:pP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Початок </a:t>
            </a:r>
            <a:r>
              <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Другої світової війни та події </a:t>
            </a: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«золотого вересня» </a:t>
            </a:r>
            <a:r>
              <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(окупації військами Червоної Армії західноукраїнських земель II-ї Речі Посполитої) визначили новий етап життя навчального закладу. </a:t>
            </a: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З </a:t>
            </a:r>
            <a:r>
              <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жовтня 1939 р. було відновлено навчальний процес, а також змінено назву на </a:t>
            </a:r>
            <a:r>
              <a:rPr lang="uk-UA" sz="1200" b="1" dirty="0">
                <a:solidFill>
                  <a:schemeClr val="tx1">
                    <a:lumMod val="75000"/>
                    <a:lumOff val="25000"/>
                  </a:schemeClr>
                </a:solidFill>
                <a:latin typeface="Arial" panose="020B0604020202020204" pitchFamily="34" charset="0"/>
                <a:ea typeface="Montserrat Semi" charset="0"/>
                <a:cs typeface="Arial" panose="020B0604020202020204" pitchFamily="34" charset="0"/>
              </a:rPr>
              <a:t>Львівський політехнічний </a:t>
            </a:r>
            <a:r>
              <a:rPr lang="uk-UA" sz="1200" b="1"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інститут</a:t>
            </a: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 Перший </a:t>
            </a:r>
            <a:r>
              <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радянський період був перерваний приходом німецьких окупаційних військ у червні 1941 р. Як і в роки Першої світової війни, у корпусах політехніки розмістили </a:t>
            </a: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шпиталь</a:t>
            </a:r>
            <a:r>
              <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 У липні 1941 р. на </a:t>
            </a:r>
            <a:r>
              <a:rPr lang="uk-UA" sz="1200" dirty="0" err="1">
                <a:solidFill>
                  <a:schemeClr val="tx1">
                    <a:lumMod val="75000"/>
                    <a:lumOff val="25000"/>
                  </a:schemeClr>
                </a:solidFill>
                <a:latin typeface="Arial" panose="020B0604020202020204" pitchFamily="34" charset="0"/>
                <a:ea typeface="Montserrat Semi" charset="0"/>
                <a:cs typeface="Arial" panose="020B0604020202020204" pitchFamily="34" charset="0"/>
              </a:rPr>
              <a:t>Вулецьких</a:t>
            </a:r>
            <a:r>
              <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 пагорбах німецькі репресивні служби розстріляли десятки викладачів та науковців Львівської </a:t>
            </a: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політехніки</a:t>
            </a:r>
            <a:endPar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endParaRPr>
          </a:p>
          <a:p>
            <a:pPr indent="361950">
              <a:lnSpc>
                <a:spcPct val="120000"/>
              </a:lnSpc>
              <a:spcAft>
                <a:spcPts val="600"/>
              </a:spcAft>
            </a:pP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У </a:t>
            </a:r>
            <a:r>
              <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квітні 1942 р. у приміщенні нинішнього корпусу № 14 німецька окупаційна влада дозволила організувати </a:t>
            </a: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«Технічні </a:t>
            </a:r>
            <a:r>
              <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фахові </a:t>
            </a: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курси», </a:t>
            </a:r>
            <a:r>
              <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з обмеженою програмою викладання</a:t>
            </a: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a:t>
            </a:r>
          </a:p>
        </p:txBody>
      </p:sp>
      <p:sp>
        <p:nvSpPr>
          <p:cNvPr id="5" name="TextBox 4"/>
          <p:cNvSpPr txBox="1"/>
          <p:nvPr/>
        </p:nvSpPr>
        <p:spPr>
          <a:xfrm>
            <a:off x="3146358" y="177541"/>
            <a:ext cx="5888124" cy="342385"/>
          </a:xfrm>
          <a:prstGeom prst="rect">
            <a:avLst/>
          </a:prstGeom>
          <a:noFill/>
        </p:spPr>
        <p:txBody>
          <a:bodyPr wrap="square" lIns="34275" tIns="17137" rIns="34275" bIns="17137" rtlCol="0">
            <a:spAutoFit/>
          </a:bodyPr>
          <a:lstStyle/>
          <a:p>
            <a:pPr marL="1343025" indent="-1343025"/>
            <a:r>
              <a:rPr lang="uk-UA" sz="2000" b="1" dirty="0" smtClean="0">
                <a:solidFill>
                  <a:schemeClr val="tx1">
                    <a:lumMod val="75000"/>
                    <a:lumOff val="25000"/>
                  </a:schemeClr>
                </a:solidFill>
                <a:latin typeface="Arial" panose="020B0604020202020204" pitchFamily="34" charset="0"/>
                <a:ea typeface="Montserrat Light" charset="0"/>
                <a:cs typeface="Arial" panose="020B0604020202020204" pitchFamily="34" charset="0"/>
              </a:rPr>
              <a:t>ВОЄННИЙ ПЕРІОД</a:t>
            </a:r>
            <a:endParaRPr lang="uk-UA" sz="2000" b="1" dirty="0">
              <a:solidFill>
                <a:srgbClr val="00A1E4"/>
              </a:solidFill>
              <a:latin typeface="Arial" panose="020B0604020202020204" pitchFamily="34" charset="0"/>
              <a:ea typeface="Montserrat Light" charset="0"/>
              <a:cs typeface="Arial" panose="020B0604020202020204" pitchFamily="34" charset="0"/>
            </a:endParaRPr>
          </a:p>
        </p:txBody>
      </p:sp>
      <p:pic>
        <p:nvPicPr>
          <p:cNvPr id="2" name="Місце для зображення 1"/>
          <p:cNvPicPr>
            <a:picLocks noGrp="1" noChangeAspect="1"/>
          </p:cNvPicPr>
          <p:nvPr>
            <p:ph type="pic" sz="quarter" idx="10"/>
          </p:nvPr>
        </p:nvPicPr>
        <p:blipFill rotWithShape="1">
          <a:blip r:embed="rId2" cstate="print">
            <a:extLst>
              <a:ext uri="{28A0092B-C50C-407E-A947-70E740481C1C}">
                <a14:useLocalDpi xmlns:a14="http://schemas.microsoft.com/office/drawing/2010/main"/>
              </a:ext>
            </a:extLst>
          </a:blip>
          <a:srcRect/>
          <a:stretch/>
        </p:blipFill>
        <p:spPr>
          <a:xfrm>
            <a:off x="0" y="0"/>
            <a:ext cx="2901950" cy="5143500"/>
          </a:xfrm>
        </p:spPr>
      </p:pic>
    </p:spTree>
    <p:extLst>
      <p:ext uri="{BB962C8B-B14F-4D97-AF65-F5344CB8AC3E}">
        <p14:creationId xmlns:p14="http://schemas.microsoft.com/office/powerpoint/2010/main" val="221224467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7094" y="665289"/>
            <a:ext cx="5537969" cy="4106301"/>
          </a:xfrm>
          <a:prstGeom prst="rect">
            <a:avLst/>
          </a:prstGeom>
          <a:noFill/>
        </p:spPr>
        <p:txBody>
          <a:bodyPr wrap="square" lIns="34275" tIns="17137" rIns="34275" bIns="17137" rtlCol="0">
            <a:spAutoFit/>
          </a:bodyPr>
          <a:lstStyle/>
          <a:p>
            <a:pPr indent="361950">
              <a:lnSpc>
                <a:spcPct val="120000"/>
              </a:lnSpc>
              <a:spcAft>
                <a:spcPts val="600"/>
              </a:spcAft>
            </a:pPr>
            <a:r>
              <a:rPr lang="uk-UA" sz="11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З поверненням радянської влади у влітку 1944 р. розпочинається відновлення роботи навчального закладу, а фактично нове створення. В наслідок радянської політики підбору кадрів, серед викладачів Львівського політехнічного інституту не виявилось жодного українця із науковим ступенем. Станом на вересень 1945 р. до інституту прийнято більше сотні нових викладачів. Це сприяло потужній русифікації навчального процесу в Політехнічному інституті.</a:t>
            </a:r>
          </a:p>
          <a:p>
            <a:pPr indent="361950">
              <a:lnSpc>
                <a:spcPct val="120000"/>
              </a:lnSpc>
              <a:spcAft>
                <a:spcPts val="600"/>
              </a:spcAft>
            </a:pPr>
            <a:r>
              <a:rPr lang="uk-UA" sz="11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На початок 1970-х рр. ЛПІ налічував 14 факультетів: енергетичний, електрофізичний, електромеханічний, радіотехнічний, механіко-технологічний, механіко-машинобудівний, інженерно-будівельний, геодезичний, інженерно-економічний, хіміко-технологічний, технології органічних речовин, автоматики, а також вечірній та заочний (відкритий у 1956 р.)</a:t>
            </a:r>
          </a:p>
          <a:p>
            <a:pPr indent="361950">
              <a:lnSpc>
                <a:spcPct val="120000"/>
              </a:lnSpc>
              <a:spcAft>
                <a:spcPts val="600"/>
              </a:spcAft>
            </a:pPr>
            <a:r>
              <a:rPr lang="uk-UA" sz="11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На 14 факультетах та у філіях ЛПІ навчалося близько 25 тис. студентів. </a:t>
            </a:r>
            <a:br>
              <a:rPr lang="uk-UA" sz="11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br>
            <a:r>
              <a:rPr lang="uk-UA" sz="11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У 1986-1987 навчальному році лекції читали 1412 викладачів, з яких 59 – доктори наук, професори, 752 – кандидати наук, доценти. У 1988 р. в ЛПІ функціонувало </a:t>
            </a:r>
            <a:br>
              <a:rPr lang="uk-UA" sz="11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br>
            <a:r>
              <a:rPr lang="uk-UA" sz="11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72 базові кафедри, 65 науко-дослідних лабораторій.</a:t>
            </a:r>
          </a:p>
          <a:p>
            <a:pPr indent="361950">
              <a:lnSpc>
                <a:spcPct val="120000"/>
              </a:lnSpc>
              <a:spcAft>
                <a:spcPts val="600"/>
              </a:spcAft>
            </a:pPr>
            <a:r>
              <a:rPr lang="uk-UA" sz="11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З 1989 р. у Львові набуває сили процеси демократизації, які охоплюють й Політехнічний інститут. Під тиском студентських акцій непокори відбувається перегляд ідеологічних норм при складанні навчальних програм, відбувається відтік членів із комуністичних і комсомольських організацій.</a:t>
            </a:r>
            <a:endParaRPr lang="uk-UA" sz="1100" dirty="0">
              <a:solidFill>
                <a:schemeClr val="tx1">
                  <a:lumMod val="75000"/>
                  <a:lumOff val="25000"/>
                </a:schemeClr>
              </a:solidFill>
              <a:latin typeface="Arial" panose="020B0604020202020204" pitchFamily="34" charset="0"/>
              <a:ea typeface="Montserrat Semi" charset="0"/>
              <a:cs typeface="Arial" panose="020B0604020202020204" pitchFamily="34" charset="0"/>
            </a:endParaRPr>
          </a:p>
        </p:txBody>
      </p:sp>
      <p:sp>
        <p:nvSpPr>
          <p:cNvPr id="6" name="TextBox 5"/>
          <p:cNvSpPr txBox="1"/>
          <p:nvPr/>
        </p:nvSpPr>
        <p:spPr>
          <a:xfrm>
            <a:off x="354696" y="198308"/>
            <a:ext cx="5888124" cy="342385"/>
          </a:xfrm>
          <a:prstGeom prst="rect">
            <a:avLst/>
          </a:prstGeom>
          <a:noFill/>
        </p:spPr>
        <p:txBody>
          <a:bodyPr wrap="square" lIns="34275" tIns="17137" rIns="34275" bIns="17137" rtlCol="0">
            <a:spAutoFit/>
          </a:bodyPr>
          <a:lstStyle/>
          <a:p>
            <a:r>
              <a:rPr lang="uk-UA" sz="2000" b="1" dirty="0" smtClean="0">
                <a:solidFill>
                  <a:schemeClr val="tx1">
                    <a:lumMod val="75000"/>
                    <a:lumOff val="25000"/>
                  </a:schemeClr>
                </a:solidFill>
                <a:latin typeface="Arial" panose="020B0604020202020204" pitchFamily="34" charset="0"/>
                <a:ea typeface="Montserrat Light" charset="0"/>
                <a:cs typeface="Arial" panose="020B0604020202020204" pitchFamily="34" charset="0"/>
              </a:rPr>
              <a:t>РАДЯНСЬКИЙ ПЕРІОД</a:t>
            </a:r>
            <a:endParaRPr lang="uk-UA" sz="2000" b="1" dirty="0">
              <a:solidFill>
                <a:srgbClr val="00A1E4"/>
              </a:solidFill>
              <a:latin typeface="Arial" panose="020B0604020202020204" pitchFamily="34" charset="0"/>
              <a:ea typeface="Montserrat Light" charset="0"/>
              <a:cs typeface="Arial" panose="020B0604020202020204" pitchFamily="34" charset="0"/>
            </a:endParaRPr>
          </a:p>
        </p:txBody>
      </p:sp>
      <p:pic>
        <p:nvPicPr>
          <p:cNvPr id="8" name="Місце для зображення 7"/>
          <p:cNvPicPr>
            <a:picLocks noGrp="1" noChangeAspect="1"/>
          </p:cNvPicPr>
          <p:nvPr>
            <p:ph type="pic" sz="quarter" idx="10"/>
          </p:nvPr>
        </p:nvPicPr>
        <p:blipFill rotWithShape="1">
          <a:blip r:embed="rId2" cstate="print">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107254588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03499" y="911222"/>
            <a:ext cx="5735726" cy="3811027"/>
          </a:xfrm>
          <a:prstGeom prst="rect">
            <a:avLst/>
          </a:prstGeom>
          <a:noFill/>
        </p:spPr>
        <p:txBody>
          <a:bodyPr wrap="square" lIns="34275" tIns="17137" rIns="34275" bIns="17137" rtlCol="0">
            <a:spAutoFit/>
          </a:bodyPr>
          <a:lstStyle/>
          <a:p>
            <a:pPr indent="361950">
              <a:lnSpc>
                <a:spcPct val="120000"/>
              </a:lnSpc>
              <a:spcAft>
                <a:spcPts val="600"/>
              </a:spcAft>
            </a:pP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На підставі Статуту 27 лютого 1991 р. відбулись перші після 1945 р. демократичні вибори ректора, яким стає професор, доктор фізико-математичних наук Юрій </a:t>
            </a:r>
            <a:r>
              <a:rPr lang="uk-UA" sz="1200" dirty="0" err="1" smtClean="0">
                <a:solidFill>
                  <a:schemeClr val="tx1">
                    <a:lumMod val="75000"/>
                    <a:lumOff val="25000"/>
                  </a:schemeClr>
                </a:solidFill>
                <a:latin typeface="Arial" panose="020B0604020202020204" pitchFamily="34" charset="0"/>
                <a:ea typeface="Montserrat Semi" charset="0"/>
                <a:cs typeface="Arial" panose="020B0604020202020204" pitchFamily="34" charset="0"/>
              </a:rPr>
              <a:t>Рудавський</a:t>
            </a: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 Під його керівництвом в інституті розпочалось становлення української вищої школи. </a:t>
            </a:r>
          </a:p>
          <a:p>
            <a:pPr indent="361950">
              <a:lnSpc>
                <a:spcPct val="120000"/>
              </a:lnSpc>
              <a:spcAft>
                <a:spcPts val="600"/>
              </a:spcAft>
            </a:pP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Проголошення </a:t>
            </a:r>
            <a:r>
              <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незалежності 24 серпня 1991 р. та створення нової державної системи освітніх закладів </a:t>
            </a: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знаменує </a:t>
            </a:r>
            <a:r>
              <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новий період трансформацій. Тільки з цього часу Львівський політехнічний інститут розпочинає працювати </a:t>
            </a: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
            </a:r>
            <a:b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b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в </a:t>
            </a:r>
            <a:r>
              <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умовах існування української незалежної держави. </a:t>
            </a:r>
          </a:p>
          <a:p>
            <a:pPr indent="361950">
              <a:lnSpc>
                <a:spcPct val="120000"/>
              </a:lnSpc>
              <a:spcAft>
                <a:spcPts val="600"/>
              </a:spcAft>
            </a:pPr>
            <a:r>
              <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У червні 1993 р. Львівський політехнічний інститут отримав найвищий –четвертий рівень акредитації, а також нову назву – </a:t>
            </a:r>
            <a:r>
              <a:rPr lang="uk-UA" sz="1200" b="1" dirty="0">
                <a:solidFill>
                  <a:schemeClr val="tx1">
                    <a:lumMod val="75000"/>
                    <a:lumOff val="25000"/>
                  </a:schemeClr>
                </a:solidFill>
                <a:latin typeface="Arial" panose="020B0604020202020204" pitchFamily="34" charset="0"/>
                <a:ea typeface="Montserrat Semi" charset="0"/>
                <a:cs typeface="Arial" panose="020B0604020202020204" pitchFamily="34" charset="0"/>
              </a:rPr>
              <a:t>Державний університет </a:t>
            </a:r>
            <a:r>
              <a:rPr lang="uk-UA" sz="1200" b="1"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«Львівська політехніка».</a:t>
            </a:r>
            <a:r>
              <a:rPr lang="uk-UA" sz="1200" b="1" dirty="0">
                <a:solidFill>
                  <a:schemeClr val="tx1">
                    <a:lumMod val="75000"/>
                    <a:lumOff val="25000"/>
                  </a:schemeClr>
                </a:solidFill>
                <a:latin typeface="Arial" panose="020B0604020202020204" pitchFamily="34" charset="0"/>
                <a:ea typeface="Montserrat Semi" charset="0"/>
                <a:cs typeface="Arial" panose="020B0604020202020204" pitchFamily="34" charset="0"/>
              </a:rPr>
              <a:t> </a:t>
            </a:r>
            <a:endParaRPr lang="uk-UA" sz="1200" b="1"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endParaRPr>
          </a:p>
          <a:p>
            <a:pPr indent="361950">
              <a:lnSpc>
                <a:spcPct val="120000"/>
              </a:lnSpc>
              <a:spcAft>
                <a:spcPts val="600"/>
              </a:spcAft>
            </a:pP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Вперше </a:t>
            </a:r>
            <a:r>
              <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в Україні у березні 1993 р. в Львівській політехніці обрано орган студентського самоврядування – Колегію студентів інституту, факультетів та студентські ради </a:t>
            </a: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гуртожитків. Створено </a:t>
            </a:r>
            <a:r>
              <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нові факультети: комп’ютерної техніки та інформаційних технологій, прикладної математики. Відроджено Першу академічну гімназію при Львівській </a:t>
            </a:r>
            <a:r>
              <a:rPr lang="uk-UA" sz="1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rPr>
              <a:t>політехніці.</a:t>
            </a:r>
          </a:p>
        </p:txBody>
      </p:sp>
      <p:sp>
        <p:nvSpPr>
          <p:cNvPr id="5" name="TextBox 4"/>
          <p:cNvSpPr txBox="1"/>
          <p:nvPr/>
        </p:nvSpPr>
        <p:spPr>
          <a:xfrm>
            <a:off x="3151101" y="177541"/>
            <a:ext cx="5888124" cy="342385"/>
          </a:xfrm>
          <a:prstGeom prst="rect">
            <a:avLst/>
          </a:prstGeom>
          <a:noFill/>
        </p:spPr>
        <p:txBody>
          <a:bodyPr wrap="square" lIns="34275" tIns="17137" rIns="34275" bIns="17137" rtlCol="0">
            <a:spAutoFit/>
          </a:bodyPr>
          <a:lstStyle/>
          <a:p>
            <a:r>
              <a:rPr lang="uk-UA" sz="2000" b="1" dirty="0" smtClean="0">
                <a:solidFill>
                  <a:schemeClr val="tx1">
                    <a:lumMod val="75000"/>
                    <a:lumOff val="25000"/>
                  </a:schemeClr>
                </a:solidFill>
                <a:latin typeface="Arial" panose="020B0604020202020204" pitchFamily="34" charset="0"/>
                <a:ea typeface="Montserrat Light" charset="0"/>
                <a:cs typeface="Arial" panose="020B0604020202020204" pitchFamily="34" charset="0"/>
              </a:rPr>
              <a:t>СТАНОВЛЕННЯ НЕЗАЛЕЖНОСТІ</a:t>
            </a:r>
            <a:endParaRPr lang="uk-UA" sz="2000" b="1" dirty="0">
              <a:solidFill>
                <a:srgbClr val="00A1E4"/>
              </a:solidFill>
              <a:latin typeface="Arial" panose="020B0604020202020204" pitchFamily="34" charset="0"/>
              <a:ea typeface="Montserrat Light" charset="0"/>
              <a:cs typeface="Arial" panose="020B0604020202020204" pitchFamily="34" charset="0"/>
            </a:endParaRPr>
          </a:p>
        </p:txBody>
      </p:sp>
      <p:pic>
        <p:nvPicPr>
          <p:cNvPr id="2" name="Місце для зображення 1"/>
          <p:cNvPicPr>
            <a:picLocks noGrp="1" noChangeAspect="1"/>
          </p:cNvPicPr>
          <p:nvPr>
            <p:ph type="pic" sz="quarter" idx="10"/>
          </p:nvPr>
        </p:nvPicPr>
        <p:blipFill rotWithShape="1">
          <a:blip r:embed="rId2" cstate="print">
            <a:extLst>
              <a:ext uri="{28A0092B-C50C-407E-A947-70E740481C1C}">
                <a14:useLocalDpi xmlns:a14="http://schemas.microsoft.com/office/drawing/2010/main"/>
              </a:ext>
            </a:extLst>
          </a:blip>
          <a:srcRect/>
          <a:stretch/>
        </p:blipFill>
        <p:spPr>
          <a:xfrm>
            <a:off x="0" y="0"/>
            <a:ext cx="2901950" cy="5143500"/>
          </a:xfrm>
        </p:spPr>
      </p:pic>
    </p:spTree>
    <p:extLst>
      <p:ext uri="{BB962C8B-B14F-4D97-AF65-F5344CB8AC3E}">
        <p14:creationId xmlns:p14="http://schemas.microsoft.com/office/powerpoint/2010/main" val="276241910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LP_NEW_Temp_Prez">
  <a:themeElements>
    <a:clrScheme name="Кольористика з брендбуку ЛП">
      <a:dk1>
        <a:srgbClr val="000000"/>
      </a:dk1>
      <a:lt1>
        <a:srgbClr val="FFFFFF"/>
      </a:lt1>
      <a:dk2>
        <a:srgbClr val="FFFFFF"/>
      </a:dk2>
      <a:lt2>
        <a:srgbClr val="FFFFFF"/>
      </a:lt2>
      <a:accent1>
        <a:srgbClr val="2E3195"/>
      </a:accent1>
      <a:accent2>
        <a:srgbClr val="00A1E4"/>
      </a:accent2>
      <a:accent3>
        <a:srgbClr val="38B28C"/>
      </a:accent3>
      <a:accent4>
        <a:srgbClr val="0070C0"/>
      </a:accent4>
      <a:accent5>
        <a:srgbClr val="6E71D2"/>
      </a:accent5>
      <a:accent6>
        <a:srgbClr val="A6CE39"/>
      </a:accent6>
      <a:hlink>
        <a:srgbClr val="00A1E4"/>
      </a:hlink>
      <a:folHlink>
        <a:srgbClr val="A6CE39"/>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LP_NEW_Temp_Prez</Template>
  <TotalTime>1847</TotalTime>
  <Words>1325</Words>
  <Application>Microsoft Office PowerPoint</Application>
  <PresentationFormat>Екран (16:9)</PresentationFormat>
  <Paragraphs>73</Paragraphs>
  <Slides>12</Slides>
  <Notes>0</Notes>
  <HiddenSlides>0</HiddenSlides>
  <MMClips>0</MMClips>
  <ScaleCrop>false</ScaleCrop>
  <HeadingPairs>
    <vt:vector size="6" baseType="variant">
      <vt:variant>
        <vt:lpstr>Використані шрифти</vt:lpstr>
      </vt:variant>
      <vt:variant>
        <vt:i4>5</vt:i4>
      </vt:variant>
      <vt:variant>
        <vt:lpstr>Тема</vt:lpstr>
      </vt:variant>
      <vt:variant>
        <vt:i4>1</vt:i4>
      </vt:variant>
      <vt:variant>
        <vt:lpstr>Заголовки слайдів</vt:lpstr>
      </vt:variant>
      <vt:variant>
        <vt:i4>12</vt:i4>
      </vt:variant>
    </vt:vector>
  </HeadingPairs>
  <TitlesOfParts>
    <vt:vector size="18" baseType="lpstr">
      <vt:lpstr>Arial</vt:lpstr>
      <vt:lpstr>Arial Narrow</vt:lpstr>
      <vt:lpstr>Calibri</vt:lpstr>
      <vt:lpstr>Montserrat Light</vt:lpstr>
      <vt:lpstr>Montserrat Semi</vt:lpstr>
      <vt:lpstr>LP_NEW_Temp_Prez</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Ірина Романовська</dc:creator>
  <cp:lastModifiedBy>Гордійчук Оксана Миколаївна</cp:lastModifiedBy>
  <cp:revision>148</cp:revision>
  <dcterms:created xsi:type="dcterms:W3CDTF">2020-11-18T09:41:21Z</dcterms:created>
  <dcterms:modified xsi:type="dcterms:W3CDTF">2025-01-31T10:49:35Z</dcterms:modified>
</cp:coreProperties>
</file>