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29" r:id="rId2"/>
    <p:sldId id="322" r:id="rId3"/>
    <p:sldId id="307" r:id="rId4"/>
    <p:sldId id="310" r:id="rId5"/>
    <p:sldId id="258" r:id="rId6"/>
    <p:sldId id="286" r:id="rId7"/>
    <p:sldId id="303" r:id="rId8"/>
    <p:sldId id="314" r:id="rId9"/>
    <p:sldId id="283" r:id="rId10"/>
    <p:sldId id="313" r:id="rId11"/>
    <p:sldId id="311" r:id="rId12"/>
    <p:sldId id="324" r:id="rId13"/>
    <p:sldId id="327" r:id="rId14"/>
    <p:sldId id="304" r:id="rId15"/>
    <p:sldId id="316" r:id="rId16"/>
    <p:sldId id="305" r:id="rId17"/>
    <p:sldId id="317" r:id="rId18"/>
    <p:sldId id="318" r:id="rId19"/>
    <p:sldId id="319" r:id="rId20"/>
    <p:sldId id="328" r:id="rId21"/>
  </p:sldIdLst>
  <p:sldSz cx="9144000" cy="5143500" type="screen16x9"/>
  <p:notesSz cx="6858000" cy="9144000"/>
  <p:defaultTextStyle>
    <a:defPPr>
      <a:defRPr lang="en-US"/>
    </a:defPPr>
    <a:lvl1pPr marL="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765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53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296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061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59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35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12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6090C2DF-82C1-484A-876D-7B7B91924039}">
          <p14:sldIdLst>
            <p14:sldId id="329"/>
          </p14:sldIdLst>
        </p14:section>
        <p14:section name="ІСТОРІЯ ТА РОЗВИТОК" id="{F4F0CAD6-E450-4016-981B-27A99DE11D98}">
          <p14:sldIdLst>
            <p14:sldId id="322"/>
            <p14:sldId id="307"/>
            <p14:sldId id="310"/>
          </p14:sldIdLst>
        </p14:section>
        <p14:section name="ПОЛІТЕХНІКА СЬОГОДНІ" id="{E3F9D808-BD13-4009-BEDD-D33E79C017D4}">
          <p14:sldIdLst>
            <p14:sldId id="258"/>
            <p14:sldId id="286"/>
          </p14:sldIdLst>
        </p14:section>
        <p14:section name="ОСВІТНЯ ДІЯЛЬНІСТЬ" id="{82C28BFE-DA39-46FF-837E-915158214A2C}">
          <p14:sldIdLst>
            <p14:sldId id="303"/>
            <p14:sldId id="314"/>
            <p14:sldId id="283"/>
          </p14:sldIdLst>
        </p14:section>
        <p14:section name="УНІВЕРСИТЕТСЬКА ІНФРАСТРУКТУРА" id="{DE611ECC-D019-49FD-A64A-9D1DD10A9CB3}">
          <p14:sldIdLst>
            <p14:sldId id="313"/>
            <p14:sldId id="311"/>
            <p14:sldId id="324"/>
            <p14:sldId id="327"/>
          </p14:sldIdLst>
        </p14:section>
        <p14:section name="НАУКОВА ДІЯЛЬНІСТЬ" id="{FFC98037-9FE4-43B2-A6E3-722892FF55E8}">
          <p14:sldIdLst>
            <p14:sldId id="304"/>
            <p14:sldId id="316"/>
          </p14:sldIdLst>
        </p14:section>
        <p14:section name="МІЖНАРОДНА СПІВПРАЦЯ" id="{E826CBD5-811C-45FE-BCE6-CABB417F78C6}">
          <p14:sldIdLst>
            <p14:sldId id="305"/>
            <p14:sldId id="317"/>
          </p14:sldIdLst>
        </p14:section>
        <p14:section name="СПІЛЬНОТА" id="{549CFB93-EBBB-4619-A031-617757B21E53}">
          <p14:sldIdLst>
            <p14:sldId id="318"/>
            <p14:sldId id="319"/>
          </p14:sldIdLst>
        </p14:section>
        <p14:section name="КОНТАКТИ" id="{8B429C74-09E9-4D23-BB26-9EA544747192}">
          <p14:sldIdLst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62">
          <p15:clr>
            <a:srgbClr val="A4A3A4"/>
          </p15:clr>
        </p15:guide>
        <p15:guide id="5" orient="horz" pos="6">
          <p15:clr>
            <a:srgbClr val="A4A3A4"/>
          </p15:clr>
        </p15:guide>
        <p15:guide id="6" pos="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B3E9FF"/>
    <a:srgbClr val="000000"/>
    <a:srgbClr val="A6CE39"/>
    <a:srgbClr val="2E3192"/>
    <a:srgbClr val="E6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371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612" y="114"/>
      </p:cViewPr>
      <p:guideLst>
        <p:guide orient="horz" pos="4320"/>
        <p:guide pos="7633"/>
        <p:guide orient="horz" pos="1620"/>
        <p:guide pos="2862"/>
        <p:guide orient="horz" pos="6"/>
        <p:guide pos="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0824-AAFA-48DE-B943-DF3C7D4789A1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E712-21E5-41CF-B553-D8E46DFAD1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18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E712-21E5-41CF-B553-D8E46DFAD13A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71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E712-21E5-41CF-B553-D8E46DFAD13A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55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4282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8248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04646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51043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095626"/>
            <a:ext cx="9144001" cy="2047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34275" tIns="17137" rIns="34275" bIns="17137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34275" tIns="17137" rIns="34275" bIns="17137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  <p:sldLayoutId id="2147483679" r:id="rId4"/>
    <p:sldLayoutId id="2147483680" r:id="rId5"/>
  </p:sldLayoutIdLst>
  <p:txStyles>
    <p:titleStyle>
      <a:lvl1pPr algn="l" defTabSz="685496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</p:titleStyle>
    <p:bodyStyle>
      <a:lvl1pPr marL="0" indent="0" algn="l" defTabSz="6854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342749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2pPr>
      <a:lvl3pPr marL="685496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3pPr>
      <a:lvl4pPr marL="1028245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4pPr>
      <a:lvl5pPr marL="1370992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5pPr>
      <a:lvl6pPr marL="1885115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63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11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60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6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92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1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37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8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фото\корпуси\70769883_2342190866110677_73601429653201879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r="5120" b="23822"/>
          <a:stretch/>
        </p:blipFill>
        <p:spPr bwMode="auto">
          <a:xfrm>
            <a:off x="0" y="1234440"/>
            <a:ext cx="9144002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4392" y="189144"/>
            <a:ext cx="7655217" cy="9540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84" tIns="45692" rIns="91384" bIns="45692" rtlCol="0" anchor="ctr">
            <a:spAutoFit/>
          </a:bodyPr>
          <a:lstStyle/>
          <a:p>
            <a:pPr algn="ctr">
              <a:tabLst>
                <a:tab pos="126745" algn="l"/>
              </a:tabLst>
            </a:pPr>
            <a:r>
              <a:rPr lang="uk-UA" sz="2800" b="1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ЛЬВІВСЬКА ПОЛІТЕХНІКА</a:t>
            </a:r>
            <a:endParaRPr lang="uk-UA" sz="2800" b="1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  <a:p>
            <a:pPr algn="ctr">
              <a:tabLst>
                <a:tab pos="126745" algn="l"/>
              </a:tabLst>
            </a:pPr>
            <a:r>
              <a:rPr lang="uk-UA" sz="2800" b="1" spc="200" dirty="0" smtClean="0">
                <a:solidFill>
                  <a:srgbClr val="00A1E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200+ років досвіду та традицій</a:t>
            </a:r>
          </a:p>
        </p:txBody>
      </p:sp>
    </p:spTree>
    <p:extLst>
      <p:ext uri="{BB962C8B-B14F-4D97-AF65-F5344CB8AC3E}">
        <p14:creationId xmlns:p14="http://schemas.microsoft.com/office/powerpoint/2010/main" val="2751114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3" y="200025"/>
            <a:ext cx="2554287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938" y="200025"/>
            <a:ext cx="2554287" cy="4772025"/>
          </a:xfrm>
        </p:spPr>
      </p:pic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3" y="200025"/>
            <a:ext cx="2554287" cy="4772025"/>
          </a:xfrm>
        </p:spPr>
      </p:pic>
    </p:spTree>
    <p:extLst>
      <p:ext uri="{BB962C8B-B14F-4D97-AF65-F5344CB8AC3E}">
        <p14:creationId xmlns:p14="http://schemas.microsoft.com/office/powerpoint/2010/main" val="295836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67727"/>
            <a:ext cx="6860438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УНІВЕРСИТЕТСЬКА ІНФРАСТРУКТУРА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853504" y="1154155"/>
            <a:ext cx="6562538" cy="3439893"/>
            <a:chOff x="760002" y="1377868"/>
            <a:chExt cx="6562538" cy="3439893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760002" y="1377868"/>
              <a:ext cx="6562538" cy="465496"/>
              <a:chOff x="857438" y="1409524"/>
              <a:chExt cx="7010212" cy="70382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1541338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навчально-наукові корпуси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140952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760002" y="1802782"/>
              <a:ext cx="6562538" cy="465496"/>
              <a:chOff x="857438" y="2329754"/>
              <a:chExt cx="7010212" cy="703826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2461568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гуртожитків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232975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760002" y="2227696"/>
              <a:ext cx="6562538" cy="465496"/>
              <a:chOff x="857438" y="2767883"/>
              <a:chExt cx="7010212" cy="70382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4" y="2899697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інноваційний центр 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Tech StartUp School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8" y="2767883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Групувати 28"/>
            <p:cNvGrpSpPr/>
            <p:nvPr/>
          </p:nvGrpSpPr>
          <p:grpSpPr>
            <a:xfrm>
              <a:off x="760002" y="2652610"/>
              <a:ext cx="6562538" cy="465496"/>
              <a:chOff x="857438" y="4193433"/>
              <a:chExt cx="7010212" cy="703826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398794" y="4325247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бібліотеки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7438" y="4193433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Групувати 49"/>
            <p:cNvGrpSpPr/>
            <p:nvPr/>
          </p:nvGrpSpPr>
          <p:grpSpPr>
            <a:xfrm>
              <a:off x="760002" y="3077524"/>
              <a:ext cx="6562538" cy="465496"/>
              <a:chOff x="857438" y="770658"/>
              <a:chExt cx="7010212" cy="703826"/>
            </a:xfrm>
          </p:grpSpPr>
          <p:sp>
            <p:nvSpPr>
              <p:cNvPr id="66" name="Прямокутник 65"/>
              <p:cNvSpPr/>
              <p:nvPr/>
            </p:nvSpPr>
            <p:spPr>
              <a:xfrm>
                <a:off x="3398794" y="902472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астрономічна обсерваторія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57438" y="770658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Групувати 50"/>
            <p:cNvGrpSpPr/>
            <p:nvPr/>
          </p:nvGrpSpPr>
          <p:grpSpPr>
            <a:xfrm>
              <a:off x="760002" y="3502438"/>
              <a:ext cx="6562538" cy="465496"/>
              <a:chOff x="857438" y="1690891"/>
              <a:chExt cx="7010212" cy="703827"/>
            </a:xfrm>
          </p:grpSpPr>
          <p:sp>
            <p:nvSpPr>
              <p:cNvPr id="64" name="Прямокутник 63"/>
              <p:cNvSpPr/>
              <p:nvPr/>
            </p:nvSpPr>
            <p:spPr>
              <a:xfrm>
                <a:off x="3398794" y="18227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геодезичний полігон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57438" y="1690891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Групувати 51"/>
            <p:cNvGrpSpPr/>
            <p:nvPr/>
          </p:nvGrpSpPr>
          <p:grpSpPr>
            <a:xfrm>
              <a:off x="760002" y="3927352"/>
              <a:ext cx="6562538" cy="465496"/>
              <a:chOff x="857438" y="2262334"/>
              <a:chExt cx="7010212" cy="703827"/>
            </a:xfrm>
          </p:grpSpPr>
          <p:sp>
            <p:nvSpPr>
              <p:cNvPr id="62" name="Прямокутник 61"/>
              <p:cNvSpPr/>
              <p:nvPr/>
            </p:nvSpPr>
            <p:spPr>
              <a:xfrm>
                <a:off x="3398794" y="2394147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видавництво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57438" y="2262334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Групувати 52"/>
            <p:cNvGrpSpPr/>
            <p:nvPr/>
          </p:nvGrpSpPr>
          <p:grpSpPr>
            <a:xfrm>
              <a:off x="760002" y="4352265"/>
              <a:ext cx="6562538" cy="465496"/>
              <a:chOff x="857438" y="2771488"/>
              <a:chExt cx="7010212" cy="703827"/>
            </a:xfrm>
          </p:grpSpPr>
          <p:sp>
            <p:nvSpPr>
              <p:cNvPr id="60" name="Прямокутник 59"/>
              <p:cNvSpPr/>
              <p:nvPr/>
            </p:nvSpPr>
            <p:spPr>
              <a:xfrm>
                <a:off x="3398794" y="29033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навчально-оздоровчі табори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57438" y="2771488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06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УНІКАЛЬНІ ЗАЛИ ЛЬВІВСЬКОЇ ПОЛІТЕХНІКИ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АКТОВА ЗАЛА</a:t>
            </a:r>
            <a:endParaRPr lang="uk-UA" sz="2400" b="1" dirty="0">
              <a:solidFill>
                <a:schemeClr val="accent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3" name="Picture 3" descr="E:\фото\корпуси\зз\img_4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4" y="3132337"/>
            <a:ext cx="305588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Актова зала_Національний університет_Львівська політехні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5" y="1135563"/>
            <a:ext cx="3055884" cy="18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фото\корпуси\зз\img4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9039" y="1135562"/>
            <a:ext cx="5174243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3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УНІКАЛЬНІ ЗАЛИ ЛЬВІВСЬКОЇ ПОЛІТЕХНІКИ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ЗАЛА ЗАХАРІЄВИЧА </a:t>
            </a:r>
          </a:p>
        </p:txBody>
      </p:sp>
      <p:pic>
        <p:nvPicPr>
          <p:cNvPr id="10" name="Picture 2" descr="E:\фото\корпуси\зз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60" y="1135562"/>
            <a:ext cx="5182256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фото\корпуси\зз\img_08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1135562"/>
            <a:ext cx="3055882" cy="18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img_09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3058380"/>
            <a:ext cx="3055882" cy="19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3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6306183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НАУКОВА ДІЯЛЬНІСТЬ У 2023 РОЦІ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924112" y="1130910"/>
            <a:ext cx="6876863" cy="3469910"/>
            <a:chOff x="924112" y="1130910"/>
            <a:chExt cx="6876863" cy="3469910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924113" y="1130910"/>
              <a:ext cx="6876862" cy="650163"/>
              <a:chOff x="857438" y="782110"/>
              <a:chExt cx="7010212" cy="685251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904639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науково-дослідних робіт, фінансованих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 кошти державного бюджету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782110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28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924113" y="1851236"/>
              <a:ext cx="6876862" cy="588607"/>
              <a:chOff x="857438" y="1734056"/>
              <a:chExt cx="7010212" cy="620374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824147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госпдоговорів, з них </a:t>
                </a:r>
                <a:r>
                  <a:rPr lang="uk-UA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міжнародні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734056"/>
                <a:ext cx="2273083" cy="620374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6</a:t>
                </a:r>
                <a:r>
                  <a:rPr lang="en-US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0 +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увати 26"/>
            <p:cNvGrpSpPr/>
            <p:nvPr/>
          </p:nvGrpSpPr>
          <p:grpSpPr>
            <a:xfrm>
              <a:off x="924113" y="2510006"/>
              <a:ext cx="6876862" cy="650163"/>
              <a:chOff x="857438" y="2212554"/>
              <a:chExt cx="7010212" cy="685251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398794" y="2335083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міжнародні наукові проєкти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 колективні гранти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7438" y="2212554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23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Групувати 28"/>
            <p:cNvGrpSpPr/>
            <p:nvPr/>
          </p:nvGrpSpPr>
          <p:grpSpPr>
            <a:xfrm>
              <a:off x="924113" y="3950657"/>
              <a:ext cx="6876862" cy="650163"/>
              <a:chOff x="857438" y="3804053"/>
              <a:chExt cx="7010212" cy="685251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398794" y="3926582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статті у виданнях, які входять до міжнародних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наукометричних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баз даних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Scopus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і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Web of Science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7438" y="3804053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1332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924112" y="3230332"/>
              <a:ext cx="6876862" cy="650163"/>
              <a:chOff x="924112" y="2880238"/>
              <a:chExt cx="6876862" cy="650163"/>
            </a:xfrm>
          </p:grpSpPr>
          <p:sp>
            <p:nvSpPr>
              <p:cNvPr id="26" name="Прямокутник 25"/>
              <p:cNvSpPr/>
              <p:nvPr/>
            </p:nvSpPr>
            <p:spPr>
              <a:xfrm>
                <a:off x="3417126" y="2996495"/>
                <a:ext cx="4383848" cy="41765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монографій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4112" y="2880238"/>
                <a:ext cx="2229844" cy="650163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48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02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75" y="200025"/>
            <a:ext cx="2554288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7" name="Місце для зображення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94182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924113" y="1551755"/>
            <a:ext cx="6876863" cy="2077233"/>
            <a:chOff x="924113" y="948505"/>
            <a:chExt cx="6876863" cy="2077233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924113" y="1710515"/>
              <a:ext cx="6876862" cy="588607"/>
              <a:chOff x="857438" y="1734056"/>
              <a:chExt cx="7010212" cy="620373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824146"/>
                <a:ext cx="4468856" cy="4401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проєктів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Erasmus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734056"/>
                <a:ext cx="2273083" cy="620373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127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924114" y="2375575"/>
              <a:ext cx="6876862" cy="650163"/>
              <a:chOff x="857438" y="2308825"/>
              <a:chExt cx="7010212" cy="685251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4" y="2431354"/>
                <a:ext cx="4468856" cy="4401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міжнародних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освітніх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соціальних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стипендій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грантів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і проєктів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8" y="2308825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168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924113" y="948505"/>
              <a:ext cx="6876861" cy="588607"/>
              <a:chOff x="924113" y="824680"/>
              <a:chExt cx="6876861" cy="588607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417126" y="910158"/>
                <a:ext cx="4383848" cy="4176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міжнародних угод про співпрацю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24113" y="824680"/>
                <a:ext cx="2229844" cy="58860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377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55604" y="339152"/>
            <a:ext cx="4140975" cy="403941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МІЖНАРОДНА СПІВПРАЦЯ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0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625" y="209550"/>
            <a:ext cx="2554288" cy="4772025"/>
          </a:xfrm>
        </p:spPr>
      </p:pic>
      <p:pic>
        <p:nvPicPr>
          <p:cNvPr id="5" name="Місце для зображення 4"/>
          <p:cNvPicPr>
            <a:picLocks noGrp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2" y="209550"/>
            <a:ext cx="2556000" cy="477202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00" y="208407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9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8482300" cy="588607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ДЛЯ СПІЛЬНОТИ ПОЛІТЕХНІКІВ ТА ДРУЗІВ УНІВЕРСИТЕТУ ЩОРОКУ ПРОВОДИТЬСЯ НИЗКА ЗАХОДІВ</a:t>
            </a:r>
            <a:endParaRPr lang="uk-UA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26" name="Групувати 25"/>
          <p:cNvGrpSpPr/>
          <p:nvPr/>
        </p:nvGrpSpPr>
        <p:grpSpPr>
          <a:xfrm>
            <a:off x="1088304" y="1093429"/>
            <a:ext cx="6400612" cy="3596126"/>
            <a:chOff x="1088304" y="991829"/>
            <a:chExt cx="6400612" cy="3596126"/>
          </a:xfrm>
        </p:grpSpPr>
        <p:grpSp>
          <p:nvGrpSpPr>
            <p:cNvPr id="16" name="Групувати 15"/>
            <p:cNvGrpSpPr/>
            <p:nvPr/>
          </p:nvGrpSpPr>
          <p:grpSpPr>
            <a:xfrm>
              <a:off x="1088304" y="2463925"/>
              <a:ext cx="6400612" cy="283906"/>
              <a:chOff x="1088303" y="3136439"/>
              <a:chExt cx="6400612" cy="28390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408666" y="3136439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Тиждень </a:t>
                </a:r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першокурсника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88303" y="3153363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ВЕРЕСЕНЬ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Групувати 19"/>
            <p:cNvGrpSpPr/>
            <p:nvPr/>
          </p:nvGrpSpPr>
          <p:grpSpPr>
            <a:xfrm>
              <a:off x="1088304" y="2831949"/>
              <a:ext cx="6400612" cy="283908"/>
              <a:chOff x="1088303" y="3557219"/>
              <a:chExt cx="6400612" cy="283908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408666" y="3557219"/>
                <a:ext cx="4080249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ЕКОВІКЕНД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88303" y="3584918"/>
                <a:ext cx="2075418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ЖОВТЕНЬ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Групувати 3"/>
            <p:cNvGrpSpPr/>
            <p:nvPr/>
          </p:nvGrpSpPr>
          <p:grpSpPr>
            <a:xfrm>
              <a:off x="1088304" y="1359853"/>
              <a:ext cx="6400612" cy="283906"/>
              <a:chOff x="1088303" y="1453317"/>
              <a:chExt cx="6400612" cy="283906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408666" y="1453317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Наукові </a:t>
                </a:r>
                <a:r>
                  <a:rPr lang="uk-UA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фестини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8303" y="1470243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КВІТЕНЬ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Групувати 10"/>
            <p:cNvGrpSpPr/>
            <p:nvPr/>
          </p:nvGrpSpPr>
          <p:grpSpPr>
            <a:xfrm>
              <a:off x="1088304" y="2095901"/>
              <a:ext cx="6400612" cy="283906"/>
              <a:chOff x="1088303" y="2294877"/>
              <a:chExt cx="6400612" cy="28390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408666" y="2294877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Форум випускників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88303" y="231180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ЧЕРВЕНЬ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Групувати 41"/>
            <p:cNvGrpSpPr/>
            <p:nvPr/>
          </p:nvGrpSpPr>
          <p:grpSpPr>
            <a:xfrm>
              <a:off x="1088304" y="3567999"/>
              <a:ext cx="6400612" cy="283908"/>
              <a:chOff x="1088303" y="4398781"/>
              <a:chExt cx="6400612" cy="283908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408666" y="4398781"/>
                <a:ext cx="4080249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День </a:t>
                </a:r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студента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88303" y="4426480"/>
                <a:ext cx="2075418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ЛИСТОПАД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Групувати 8"/>
            <p:cNvGrpSpPr/>
            <p:nvPr/>
          </p:nvGrpSpPr>
          <p:grpSpPr>
            <a:xfrm>
              <a:off x="1088304" y="1727877"/>
              <a:ext cx="6400612" cy="283906"/>
              <a:chOff x="1088303" y="1874097"/>
              <a:chExt cx="6400612" cy="283906"/>
            </a:xfrm>
          </p:grpSpPr>
          <p:sp>
            <p:nvSpPr>
              <p:cNvPr id="24" name="Прямокутник 23"/>
              <p:cNvSpPr/>
              <p:nvPr/>
            </p:nvSpPr>
            <p:spPr>
              <a:xfrm>
                <a:off x="3408666" y="1874097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Фестиваль «Весна </a:t>
                </a:r>
                <a:r>
                  <a:rPr lang="ru-RU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Політехніки</a:t>
                </a:r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88303" y="189102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ТРАВЕНЬ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Групувати 42"/>
            <p:cNvGrpSpPr/>
            <p:nvPr/>
          </p:nvGrpSpPr>
          <p:grpSpPr>
            <a:xfrm>
              <a:off x="1088304" y="4304049"/>
              <a:ext cx="6400612" cy="283906"/>
              <a:chOff x="1086352" y="4964449"/>
              <a:chExt cx="6400612" cy="283906"/>
            </a:xfrm>
          </p:grpSpPr>
          <p:sp>
            <p:nvSpPr>
              <p:cNvPr id="34" name="Прямокутник 33"/>
              <p:cNvSpPr/>
              <p:nvPr/>
            </p:nvSpPr>
            <p:spPr>
              <a:xfrm>
                <a:off x="3406715" y="4964449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Мистецькі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заходи 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від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НД «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Просвіта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86352" y="4992148"/>
                <a:ext cx="2075418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ВПРОДОВЖ РОКУ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Групувати 22"/>
            <p:cNvGrpSpPr/>
            <p:nvPr/>
          </p:nvGrpSpPr>
          <p:grpSpPr>
            <a:xfrm>
              <a:off x="1088304" y="3199975"/>
              <a:ext cx="6400612" cy="283906"/>
              <a:chOff x="1088303" y="3978001"/>
              <a:chExt cx="6400612" cy="283906"/>
            </a:xfrm>
          </p:grpSpPr>
          <p:sp>
            <p:nvSpPr>
              <p:cNvPr id="40" name="Прямокутник 39"/>
              <p:cNvSpPr/>
              <p:nvPr/>
            </p:nvSpPr>
            <p:spPr>
              <a:xfrm>
                <a:off x="3408666" y="3978001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Фестиваль «</a:t>
                </a:r>
                <a:r>
                  <a:rPr lang="ru-RU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Осінь</a:t>
                </a:r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Політехніки</a:t>
                </a:r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88303" y="3994926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ЛИСТОПАД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1088305" y="3936025"/>
              <a:ext cx="6400611" cy="283906"/>
              <a:chOff x="1086353" y="4383194"/>
              <a:chExt cx="6400611" cy="283906"/>
            </a:xfrm>
          </p:grpSpPr>
          <p:sp>
            <p:nvSpPr>
              <p:cNvPr id="37" name="Прямокутник 36"/>
              <p:cNvSpPr/>
              <p:nvPr/>
            </p:nvSpPr>
            <p:spPr>
              <a:xfrm>
                <a:off x="3406716" y="4383194"/>
                <a:ext cx="4080248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Нагородження благодійників року Львівської політехніки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6353" y="440012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ГРУДЕНЬ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Групувати 4"/>
            <p:cNvGrpSpPr/>
            <p:nvPr/>
          </p:nvGrpSpPr>
          <p:grpSpPr>
            <a:xfrm>
              <a:off x="1088304" y="991829"/>
              <a:ext cx="6400612" cy="283906"/>
              <a:chOff x="1088304" y="1077554"/>
              <a:chExt cx="6400612" cy="283906"/>
            </a:xfrm>
          </p:grpSpPr>
          <p:sp>
            <p:nvSpPr>
              <p:cNvPr id="36" name="Прямокутник 35"/>
              <p:cNvSpPr/>
              <p:nvPr/>
            </p:nvSpPr>
            <p:spPr>
              <a:xfrm>
                <a:off x="3408667" y="1077554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День Львівської політехніки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88304" y="109448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БЕРЕЗЕНЬ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79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4" y="209549"/>
            <a:ext cx="2554224" cy="4773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5" y="208406"/>
            <a:ext cx="2554224" cy="4773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6" y="208406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/>
          <p:cNvGrpSpPr/>
          <p:nvPr/>
        </p:nvGrpSpPr>
        <p:grpSpPr>
          <a:xfrm>
            <a:off x="1024517" y="599585"/>
            <a:ext cx="7071732" cy="280830"/>
            <a:chOff x="857438" y="863488"/>
            <a:chExt cx="8216504" cy="522497"/>
          </a:xfrm>
        </p:grpSpPr>
        <p:sp>
          <p:nvSpPr>
            <p:cNvPr id="2" name="Прямокутник 1"/>
            <p:cNvSpPr/>
            <p:nvPr/>
          </p:nvSpPr>
          <p:spPr>
            <a:xfrm>
              <a:off x="2909675" y="90464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реальна школа у Львові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863488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1816-1825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1024517" y="918132"/>
            <a:ext cx="7071731" cy="280830"/>
            <a:chOff x="857438" y="1782998"/>
            <a:chExt cx="8216504" cy="522497"/>
          </a:xfrm>
        </p:grpSpPr>
        <p:sp>
          <p:nvSpPr>
            <p:cNvPr id="10" name="Прямокутник 9"/>
            <p:cNvSpPr/>
            <p:nvPr/>
          </p:nvSpPr>
          <p:spPr>
            <a:xfrm>
              <a:off x="2909675" y="182415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реальна школа технічних і комерційних наук у Львові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438" y="1782998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1825-1835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1024517" y="1236679"/>
            <a:ext cx="7071731" cy="280830"/>
            <a:chOff x="857438" y="2353720"/>
            <a:chExt cx="8216504" cy="522497"/>
          </a:xfrm>
        </p:grpSpPr>
        <p:sp>
          <p:nvSpPr>
            <p:cNvPr id="14" name="Прямокутник 13"/>
            <p:cNvSpPr/>
            <p:nvPr/>
          </p:nvSpPr>
          <p:spPr>
            <a:xfrm>
              <a:off x="2909675" y="2394872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реально-торговельна академія у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Львові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438" y="2353720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1835-1844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1024517" y="1555226"/>
            <a:ext cx="7071731" cy="280830"/>
            <a:chOff x="857438" y="2862153"/>
            <a:chExt cx="8216504" cy="522497"/>
          </a:xfrm>
        </p:grpSpPr>
        <p:sp>
          <p:nvSpPr>
            <p:cNvPr id="18" name="Прямокутник 17"/>
            <p:cNvSpPr/>
            <p:nvPr/>
          </p:nvSpPr>
          <p:spPr>
            <a:xfrm>
              <a:off x="2909675" y="2903305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технічна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академія у Львові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438" y="2862153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1844-1877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1024517" y="2192320"/>
            <a:ext cx="7071731" cy="280830"/>
            <a:chOff x="857438" y="4286981"/>
            <a:chExt cx="8216504" cy="522497"/>
          </a:xfrm>
        </p:grpSpPr>
        <p:sp>
          <p:nvSpPr>
            <p:cNvPr id="21" name="Прямокутник 20"/>
            <p:cNvSpPr/>
            <p:nvPr/>
          </p:nvSpPr>
          <p:spPr>
            <a:xfrm>
              <a:off x="2909675" y="4328133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політехнічна школа у Львові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438" y="4286981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1894-1921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1024517" y="1873773"/>
            <a:ext cx="7071731" cy="280830"/>
            <a:chOff x="857438" y="3432875"/>
            <a:chExt cx="8216504" cy="522497"/>
          </a:xfrm>
        </p:grpSpPr>
        <p:sp>
          <p:nvSpPr>
            <p:cNvPr id="24" name="Прямокутник 23"/>
            <p:cNvSpPr/>
            <p:nvPr/>
          </p:nvSpPr>
          <p:spPr>
            <a:xfrm>
              <a:off x="2909675" y="3474027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вища технічна школа у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Львові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7438" y="3432875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1877-1894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увати 49"/>
          <p:cNvGrpSpPr/>
          <p:nvPr/>
        </p:nvGrpSpPr>
        <p:grpSpPr>
          <a:xfrm>
            <a:off x="1024517" y="2510867"/>
            <a:ext cx="7071731" cy="280830"/>
            <a:chOff x="857438" y="863486"/>
            <a:chExt cx="8216504" cy="522497"/>
          </a:xfrm>
        </p:grpSpPr>
        <p:sp>
          <p:nvSpPr>
            <p:cNvPr id="66" name="Прямокутник 65"/>
            <p:cNvSpPr/>
            <p:nvPr/>
          </p:nvSpPr>
          <p:spPr>
            <a:xfrm>
              <a:off x="2909675" y="904639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 Львівська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політехніка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57438" y="863486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921-1939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увати 50"/>
          <p:cNvGrpSpPr/>
          <p:nvPr/>
        </p:nvGrpSpPr>
        <p:grpSpPr>
          <a:xfrm>
            <a:off x="1024517" y="2829414"/>
            <a:ext cx="7071731" cy="280830"/>
            <a:chOff x="857438" y="1782997"/>
            <a:chExt cx="8216504" cy="522498"/>
          </a:xfrm>
        </p:grpSpPr>
        <p:sp>
          <p:nvSpPr>
            <p:cNvPr id="64" name="Прямокутник 63"/>
            <p:cNvSpPr/>
            <p:nvPr/>
          </p:nvSpPr>
          <p:spPr>
            <a:xfrm>
              <a:off x="2909675" y="1824149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політехнічний інститут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7438" y="1782997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939-1942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увати 51"/>
          <p:cNvGrpSpPr/>
          <p:nvPr/>
        </p:nvGrpSpPr>
        <p:grpSpPr>
          <a:xfrm>
            <a:off x="1024518" y="3147961"/>
            <a:ext cx="7071732" cy="280830"/>
            <a:chOff x="857438" y="2353719"/>
            <a:chExt cx="8216504" cy="522498"/>
          </a:xfrm>
        </p:grpSpPr>
        <p:sp>
          <p:nvSpPr>
            <p:cNvPr id="62" name="Прямокутник 61"/>
            <p:cNvSpPr/>
            <p:nvPr/>
          </p:nvSpPr>
          <p:spPr>
            <a:xfrm>
              <a:off x="2909675" y="2394871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Технічні фахові курси у Львові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7438" y="2353719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942-1944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1024517" y="3466508"/>
            <a:ext cx="7071730" cy="280830"/>
            <a:chOff x="857438" y="2862152"/>
            <a:chExt cx="8216503" cy="522498"/>
          </a:xfrm>
        </p:grpSpPr>
        <p:sp>
          <p:nvSpPr>
            <p:cNvPr id="60" name="Прямокутник 59"/>
            <p:cNvSpPr/>
            <p:nvPr/>
          </p:nvSpPr>
          <p:spPr>
            <a:xfrm>
              <a:off x="2909675" y="2903305"/>
              <a:ext cx="6164266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політехнічний інститут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7438" y="2862152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1944-1967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4696" y="198308"/>
            <a:ext cx="5888124" cy="342385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marL="1343025" indent="-1343025"/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УНІВЕРСИТЕТ ЧОТИРНАДЦЯТИ НАЗВ</a:t>
            </a:r>
            <a:endParaRPr lang="uk-UA" sz="20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1024520" y="3785055"/>
            <a:ext cx="7071732" cy="280830"/>
            <a:chOff x="1024520" y="3714763"/>
            <a:chExt cx="7071732" cy="280830"/>
          </a:xfrm>
        </p:grpSpPr>
        <p:sp>
          <p:nvSpPr>
            <p:cNvPr id="36" name="Прямокутник 35"/>
            <p:cNvSpPr/>
            <p:nvPr/>
          </p:nvSpPr>
          <p:spPr>
            <a:xfrm>
              <a:off x="2790827" y="3736881"/>
              <a:ext cx="5305425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ордена Леніна політехнічний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інститут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4520" y="3714763"/>
              <a:ext cx="1956384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967-1978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1024519" y="4103602"/>
            <a:ext cx="7071730" cy="280830"/>
            <a:chOff x="1024519" y="4037415"/>
            <a:chExt cx="7071730" cy="280830"/>
          </a:xfrm>
        </p:grpSpPr>
        <p:sp>
          <p:nvSpPr>
            <p:cNvPr id="38" name="Прямокутник 37"/>
            <p:cNvSpPr/>
            <p:nvPr/>
          </p:nvSpPr>
          <p:spPr>
            <a:xfrm>
              <a:off x="2790826" y="4059534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ордена Леніна політехнічний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імені ленінського комсомолу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4519" y="4037415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1978-1993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1024516" y="4422149"/>
            <a:ext cx="7071730" cy="280830"/>
            <a:chOff x="1024516" y="4375684"/>
            <a:chExt cx="7071730" cy="280830"/>
          </a:xfrm>
        </p:grpSpPr>
        <p:sp>
          <p:nvSpPr>
            <p:cNvPr id="40" name="Прямокутник 39"/>
            <p:cNvSpPr/>
            <p:nvPr/>
          </p:nvSpPr>
          <p:spPr>
            <a:xfrm>
              <a:off x="2790823" y="4397803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Державний університет «Львівська політехніка»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4516" y="4375684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1993-2000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1024516" y="4740702"/>
            <a:ext cx="7071730" cy="280830"/>
            <a:chOff x="1024516" y="4702602"/>
            <a:chExt cx="7071730" cy="280830"/>
          </a:xfrm>
        </p:grpSpPr>
        <p:sp>
          <p:nvSpPr>
            <p:cNvPr id="44" name="Прямокутник 43"/>
            <p:cNvSpPr/>
            <p:nvPr/>
          </p:nvSpPr>
          <p:spPr>
            <a:xfrm>
              <a:off x="2790823" y="4724721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Національний університет «Львівська політехніка»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516" y="4702602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2000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-202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44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фото\корпуси\Фото з БПЛА\Фото з БПЛА_1\9W5A9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525"/>
            <a:ext cx="9144000" cy="51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1235" y="4151579"/>
            <a:ext cx="2153778" cy="896383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79013</a:t>
            </a:r>
          </a:p>
          <a:p>
            <a:pPr algn="r"/>
            <a:r>
              <a:rPr lang="uk-UA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Україна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Львів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вул. С. Бандери, </a:t>
            </a:r>
            <a:r>
              <a:rPr lang="en-US" sz="1400" b="1" u="none" strike="noStrike" baseline="30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</a:t>
            </a:r>
          </a:p>
          <a:p>
            <a:pPr algn="r"/>
            <a:endParaRPr lang="en-US" sz="1400" b="1" u="none" strike="noStrike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(032) 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258-26-80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coffice@lp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</a:p>
          <a:p>
            <a:pPr algn="r"/>
            <a:endParaRPr lang="en-US" sz="14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  <a:endParaRPr lang="ru-RU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6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" y="531813"/>
            <a:ext cx="3960813" cy="4316412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13" y="531813"/>
            <a:ext cx="3960812" cy="4316412"/>
          </a:xfrm>
        </p:spPr>
      </p:pic>
    </p:spTree>
    <p:extLst>
      <p:ext uri="{BB962C8B-B14F-4D97-AF65-F5344CB8AC3E}">
        <p14:creationId xmlns:p14="http://schemas.microsoft.com/office/powerpoint/2010/main" val="106346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увати 15"/>
          <p:cNvGrpSpPr/>
          <p:nvPr/>
        </p:nvGrpSpPr>
        <p:grpSpPr>
          <a:xfrm>
            <a:off x="114300" y="789325"/>
            <a:ext cx="6614160" cy="3909786"/>
            <a:chOff x="-106680" y="250905"/>
            <a:chExt cx="6614160" cy="3909786"/>
          </a:xfrm>
        </p:grpSpPr>
        <p:sp>
          <p:nvSpPr>
            <p:cNvPr id="14" name="Прямокутник 13"/>
            <p:cNvSpPr/>
            <p:nvPr/>
          </p:nvSpPr>
          <p:spPr>
            <a:xfrm>
              <a:off x="-106680" y="1068150"/>
              <a:ext cx="11308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-106680" y="1893015"/>
              <a:ext cx="11308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кутник 12"/>
            <p:cNvSpPr/>
            <p:nvPr/>
          </p:nvSpPr>
          <p:spPr>
            <a:xfrm>
              <a:off x="-106680" y="250905"/>
              <a:ext cx="11308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кутник 2"/>
            <p:cNvSpPr/>
            <p:nvPr/>
          </p:nvSpPr>
          <p:spPr>
            <a:xfrm>
              <a:off x="295275" y="264240"/>
              <a:ext cx="6212205" cy="389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4375" indent="-714375">
                <a:lnSpc>
                  <a:spcPct val="120000"/>
                </a:lnSpc>
                <a:spcAft>
                  <a:spcPts val="2400"/>
                </a:spcAft>
                <a:tabLst>
                  <a:tab pos="714375" algn="l"/>
                </a:tabLst>
              </a:pP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МІСІЯ</a:t>
              </a:r>
              <a:r>
                <a:rPr lang="uk-UA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 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формувати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майбутніх лідерів, які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працюють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/>
              </a:r>
              <a:b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</a:b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мудро, творчо, ефективно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.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2400"/>
                </a:spcAft>
                <a:tabLst>
                  <a:tab pos="714375" algn="l"/>
                </a:tabLst>
              </a:pP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ВІЗІЯ: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стати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першим університетом в Україні за показниками</a:t>
              </a:r>
              <a:b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</a:b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міжнародних та національних рейтингів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.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ЦІЛІ: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Залучити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талановиту молодь, мотивовану до навчання в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Університеті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Створити середовище, сприятливе для навчання, праці та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розвитку особистості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Покращити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якість персоналу, підвищити частку молодих учених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у складі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науково-педагогічних та наукових працівників.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Вийти на перше місце серед вітчизняних університетів за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обсягом виконаних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міжнародних грантів.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Підвищити рівень присутності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Університету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в глобальному інформаційному середовищі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7077597" y="789325"/>
            <a:ext cx="1828426" cy="4247495"/>
            <a:chOff x="6553985" y="273765"/>
            <a:chExt cx="2081753" cy="45510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3985" y="585582"/>
              <a:ext cx="2081753" cy="423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кутник 7"/>
            <p:cNvSpPr/>
            <p:nvPr/>
          </p:nvSpPr>
          <p:spPr>
            <a:xfrm>
              <a:off x="6560659" y="273765"/>
              <a:ext cx="2044800" cy="4247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1162050" indent="-800100">
                <a:lnSpc>
                  <a:spcPct val="120000"/>
                </a:lnSpc>
                <a:spcAft>
                  <a:spcPts val="600"/>
                </a:spcAft>
              </a:pPr>
              <a:r>
                <a:rPr lang="uk-UA" sz="18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ЦІННОСТІ:</a:t>
              </a:r>
              <a:endParaRPr lang="uk-UA" sz="1400" dirty="0">
                <a:solidFill>
                  <a:schemeClr val="bg1"/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4695" y="198308"/>
            <a:ext cx="7897765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СТРАТЕГІЧНИЙ ПЛАН РОЗВИТКУ</a:t>
            </a:r>
            <a:endParaRPr lang="uk-UA" sz="24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7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8089813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УНІВЕРСИТЕТ І ЙОГО СПІЛЬНОТА СЬОГОДНІ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924113" y="1009444"/>
            <a:ext cx="6876862" cy="3835095"/>
            <a:chOff x="924113" y="1009444"/>
            <a:chExt cx="6876862" cy="3835095"/>
          </a:xfrm>
        </p:grpSpPr>
        <p:grpSp>
          <p:nvGrpSpPr>
            <p:cNvPr id="4" name="Групувати 3"/>
            <p:cNvGrpSpPr/>
            <p:nvPr/>
          </p:nvGrpSpPr>
          <p:grpSpPr>
            <a:xfrm>
              <a:off x="924113" y="1009444"/>
              <a:ext cx="6876862" cy="3038862"/>
              <a:chOff x="924113" y="1349522"/>
              <a:chExt cx="6876862" cy="3038862"/>
            </a:xfrm>
          </p:grpSpPr>
          <p:grpSp>
            <p:nvGrpSpPr>
              <p:cNvPr id="5" name="Групувати 4"/>
              <p:cNvGrpSpPr/>
              <p:nvPr/>
            </p:nvGrpSpPr>
            <p:grpSpPr>
              <a:xfrm>
                <a:off x="924113" y="1349522"/>
                <a:ext cx="6876862" cy="650161"/>
                <a:chOff x="857438" y="1133941"/>
                <a:chExt cx="7010212" cy="685251"/>
              </a:xfrm>
            </p:grpSpPr>
            <p:sp>
              <p:nvSpPr>
                <p:cNvPr id="2" name="Прямокутник 1"/>
                <p:cNvSpPr/>
                <p:nvPr/>
              </p:nvSpPr>
              <p:spPr>
                <a:xfrm>
                  <a:off x="3398794" y="1256470"/>
                  <a:ext cx="4468856" cy="44019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студенти бакалаврського </a:t>
                  </a:r>
                </a:p>
                <a:p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та магістерського рівнів вищої</a:t>
                  </a:r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освіти</a:t>
                  </a:r>
                  <a:endParaRPr lang="uk-UA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57438" y="1133941"/>
                  <a:ext cx="2273083" cy="685251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32 222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Групувати 5"/>
              <p:cNvGrpSpPr/>
              <p:nvPr/>
            </p:nvGrpSpPr>
            <p:grpSpPr>
              <a:xfrm>
                <a:off x="924113" y="2145755"/>
                <a:ext cx="6876862" cy="650161"/>
                <a:chOff x="857438" y="2053451"/>
                <a:chExt cx="7010212" cy="685251"/>
              </a:xfrm>
            </p:grpSpPr>
            <p:sp>
              <p:nvSpPr>
                <p:cNvPr id="10" name="Прямокутник 9"/>
                <p:cNvSpPr/>
                <p:nvPr/>
              </p:nvSpPr>
              <p:spPr>
                <a:xfrm>
                  <a:off x="3398794" y="2175980"/>
                  <a:ext cx="4468856" cy="44019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а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спірантів і докторантів</a:t>
                  </a:r>
                  <a:endParaRPr lang="uk-UA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857438" y="2053451"/>
                  <a:ext cx="2273083" cy="685251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1620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Групувати 25"/>
              <p:cNvGrpSpPr/>
              <p:nvPr/>
            </p:nvGrpSpPr>
            <p:grpSpPr>
              <a:xfrm>
                <a:off x="924113" y="3738223"/>
                <a:ext cx="6876862" cy="650161"/>
                <a:chOff x="857438" y="3457575"/>
                <a:chExt cx="7010212" cy="685251"/>
              </a:xfrm>
            </p:grpSpPr>
            <p:sp>
              <p:nvSpPr>
                <p:cNvPr id="18" name="Прямокутник 17"/>
                <p:cNvSpPr/>
                <p:nvPr/>
              </p:nvSpPr>
              <p:spPr>
                <a:xfrm>
                  <a:off x="3398794" y="3580103"/>
                  <a:ext cx="4468856" cy="44019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штатних науково-педагогічних працівників</a:t>
                  </a:r>
                  <a:endParaRPr lang="uk-UA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57438" y="3457575"/>
                  <a:ext cx="2273083" cy="685251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2226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" name="Групувати 2"/>
              <p:cNvGrpSpPr/>
              <p:nvPr/>
            </p:nvGrpSpPr>
            <p:grpSpPr>
              <a:xfrm>
                <a:off x="924113" y="2941988"/>
                <a:ext cx="6876862" cy="650163"/>
                <a:chOff x="924113" y="2834824"/>
                <a:chExt cx="6876862" cy="650163"/>
              </a:xfrm>
            </p:grpSpPr>
            <p:sp>
              <p:nvSpPr>
                <p:cNvPr id="32" name="Прямокутник 31"/>
                <p:cNvSpPr/>
                <p:nvPr/>
              </p:nvSpPr>
              <p:spPr>
                <a:xfrm>
                  <a:off x="3417127" y="2951079"/>
                  <a:ext cx="4383848" cy="4176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іноземні студенти, аспіранти</a:t>
                  </a:r>
                  <a:r>
                    <a:rPr lang="uk-UA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слухачі підготовчих </a:t>
                  </a:r>
                  <a:r>
                    <a:rPr lang="uk-UA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курсів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24113" y="2834824"/>
                  <a:ext cx="2229844" cy="650163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253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924113" y="4194378"/>
              <a:ext cx="2229844" cy="65016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43</a:t>
              </a:r>
              <a:endParaRPr lang="uk-UA" sz="4000" b="1" dirty="0">
                <a:solidFill>
                  <a:schemeClr val="accent3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кутник 20"/>
            <p:cNvSpPr/>
            <p:nvPr/>
          </p:nvSpPr>
          <p:spPr>
            <a:xfrm>
              <a:off x="3417127" y="4310632"/>
              <a:ext cx="4383848" cy="417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200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татні наукові працівники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3777" y="199506"/>
            <a:ext cx="6086898" cy="342385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000" b="1" dirty="0" smtClean="0">
                <a:solidFill>
                  <a:schemeClr val="accent3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ЛЬВІВСЬКА ПОЛІТЕХНІКА У РЕЙТИНГАХ</a:t>
            </a:r>
            <a:endParaRPr lang="uk-UA" sz="2000" b="1" dirty="0">
              <a:solidFill>
                <a:schemeClr val="accent3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73598"/>
              </p:ext>
            </p:extLst>
          </p:nvPr>
        </p:nvGraphicFramePr>
        <p:xfrm>
          <a:off x="3123777" y="594071"/>
          <a:ext cx="5780777" cy="4155123"/>
        </p:xfrm>
        <a:graphic>
          <a:graphicData uri="http://schemas.openxmlformats.org/drawingml/2006/table">
            <a:tbl>
              <a:tblPr firstRow="1" firstCol="1" bandRow="1">
                <a:effectLst/>
                <a:tableStyleId>{5940675A-B579-460E-94D1-54222C63F5DA}</a:tableStyleId>
              </a:tblPr>
              <a:tblGrid>
                <a:gridCol w="332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Рейтингова позиція </a:t>
                      </a: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світі (к-сть ЗВО)</a:t>
                      </a:r>
                      <a:endParaRPr lang="uk-UA" sz="9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Рейтингова позиція </a:t>
                      </a: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Україні (к-сть ЗВО)</a:t>
                      </a:r>
                      <a:endParaRPr lang="uk-UA" sz="9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міжнародних рейтингах</a:t>
                      </a:r>
                      <a:endParaRPr lang="uk-UA" sz="1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(1904)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(15)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2024 by Subject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(1027)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&amp; Economics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(909)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(6)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3556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(1374)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(1370)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801+ (997)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 (3)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Impact</a:t>
                      </a:r>
                      <a:r>
                        <a:rPr lang="uk-UA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Rankings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401-600 (1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(33)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2024</a:t>
                      </a:r>
                      <a:endParaRPr lang="en-US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951-1000 (1500)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 (11)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by Subject</a:t>
                      </a:r>
                      <a:endParaRPr lang="uk-UA" sz="1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Engineering – Petroleum </a:t>
                      </a:r>
                      <a:endParaRPr lang="uk-UA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101-150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(162)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 and</a:t>
                      </a:r>
                      <a:r>
                        <a:rPr lang="en-GB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Systems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401-450 (6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86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 (5)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Sustainability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647 (1400)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 (8)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Region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393 (688)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 (31)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Eastern Europe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37 (133)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 (31)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Webometrics Ranking of World Universities 2023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3025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1989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10 (300)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UI </a:t>
                      </a:r>
                      <a:r>
                        <a:rPr lang="en-US" sz="1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GreenMetric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World University Rankings 2023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512 (1183)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(19)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національних рейтингах</a:t>
                      </a:r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 за 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даними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SciVerse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  2023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 (204)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Академічний рейтинг «ТОП-200 Україна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(200)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Консолідований 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ЗВО України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 (239)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95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288352"/>
            <a:ext cx="4114301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ОСВІТНЯ  ДІЯЛЬНІСТЬ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936813" y="984860"/>
            <a:ext cx="6876862" cy="3517535"/>
            <a:chOff x="936813" y="984860"/>
            <a:chExt cx="6876862" cy="3517535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936813" y="984860"/>
              <a:ext cx="6876862" cy="650160"/>
              <a:chOff x="857438" y="715185"/>
              <a:chExt cx="7010212" cy="685251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837714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спеціальностей підготовки здобувачів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вищої освіти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715185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67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936813" y="1717092"/>
              <a:ext cx="6876862" cy="650160"/>
              <a:chOff x="857438" y="1616379"/>
              <a:chExt cx="7010212" cy="685251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738908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освітні програми підготовки бакалаврів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і магістрів, зокрема </a:t>
                </a:r>
                <a:r>
                  <a:rPr lang="uk-UA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38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англомовних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616379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244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увати 26"/>
            <p:cNvGrpSpPr/>
            <p:nvPr/>
          </p:nvGrpSpPr>
          <p:grpSpPr>
            <a:xfrm>
              <a:off x="936813" y="2449324"/>
              <a:ext cx="6876862" cy="650160"/>
              <a:chOff x="857438" y="2183391"/>
              <a:chExt cx="7010212" cy="685251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398794" y="2305920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освітньо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-наукові програми підготовки </a:t>
                </a:r>
              </a:p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докторів філософії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 зокрема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uk-UA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англомовних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7438" y="2183391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54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Групувати 27"/>
            <p:cNvGrpSpPr/>
            <p:nvPr/>
          </p:nvGrpSpPr>
          <p:grpSpPr>
            <a:xfrm>
              <a:off x="936813" y="3181556"/>
              <a:ext cx="6876862" cy="588607"/>
              <a:chOff x="857438" y="2770335"/>
              <a:chExt cx="7010212" cy="620376"/>
            </a:xfrm>
          </p:grpSpPr>
          <p:sp>
            <p:nvSpPr>
              <p:cNvPr id="24" name="Прямокутник 23"/>
              <p:cNvSpPr/>
              <p:nvPr/>
            </p:nvSpPr>
            <p:spPr>
              <a:xfrm>
                <a:off x="3398794" y="2860427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студентів та аспірантів зараховано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навчання до університету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7438" y="2770335"/>
                <a:ext cx="2273083" cy="62037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3 500</a:t>
                </a:r>
                <a:r>
                  <a:rPr lang="en-US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 +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936813" y="3852235"/>
              <a:ext cx="6876862" cy="650160"/>
              <a:chOff x="936813" y="4182435"/>
              <a:chExt cx="6876862" cy="650160"/>
            </a:xfrm>
          </p:grpSpPr>
          <p:sp>
            <p:nvSpPr>
              <p:cNvPr id="23" name="Прямокутник 22"/>
              <p:cNvSpPr/>
              <p:nvPr/>
            </p:nvSpPr>
            <p:spPr>
              <a:xfrm>
                <a:off x="3429827" y="4298679"/>
                <a:ext cx="4383848" cy="4176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випускники бакалаврського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 магістерського рівнів вищої освіти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36813" y="4182435"/>
                <a:ext cx="2229844" cy="650160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7242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59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  <p:pic>
        <p:nvPicPr>
          <p:cNvPr id="21" name="Місце для зображення 2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392145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5325" y="122623"/>
            <a:ext cx="6527925" cy="711717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НАВЧАЛЬНО-НАУКОВІ ІНСТИТУТИ ЛЬВІВСЬКОЇ ПОЛІТЕХНІКИ</a:t>
            </a:r>
            <a:endParaRPr lang="uk-UA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1620788" y="941501"/>
            <a:ext cx="5902415" cy="4086726"/>
            <a:chOff x="1620788" y="941501"/>
            <a:chExt cx="5902415" cy="4086726"/>
          </a:xfrm>
        </p:grpSpPr>
        <p:sp>
          <p:nvSpPr>
            <p:cNvPr id="9" name="Прямокутник 8"/>
            <p:cNvSpPr/>
            <p:nvPr/>
          </p:nvSpPr>
          <p:spPr>
            <a:xfrm>
              <a:off x="1620788" y="941501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адміністрування, державного управління та професійного розвитку (ІАДУ)</a:t>
              </a:r>
            </a:p>
          </p:txBody>
        </p:sp>
        <p:sp>
          <p:nvSpPr>
            <p:cNvPr id="12" name="Прямокутник 11"/>
            <p:cNvSpPr/>
            <p:nvPr/>
          </p:nvSpPr>
          <p:spPr>
            <a:xfrm>
              <a:off x="1620788" y="1219524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архітектури та дизайну (ІАРД)</a:t>
              </a:r>
            </a:p>
          </p:txBody>
        </p:sp>
        <p:sp>
          <p:nvSpPr>
            <p:cNvPr id="16" name="Прямокутник 15"/>
            <p:cNvSpPr/>
            <p:nvPr/>
          </p:nvSpPr>
          <p:spPr>
            <a:xfrm>
              <a:off x="1620788" y="1497547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будівництва та інженерних систем (ІБІС)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1620788" y="1775570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Інститут геодезії (ІГДГ)</a:t>
              </a:r>
              <a:endParaRPr lang="uk-UA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620788" y="2053593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гуманітарних і соціальних наук (IГСН)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кутник 28"/>
            <p:cNvSpPr/>
            <p:nvPr/>
          </p:nvSpPr>
          <p:spPr>
            <a:xfrm>
              <a:off x="1620788" y="2609639"/>
              <a:ext cx="5902414" cy="19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енергетики та систем керування (ІЕСК)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кутник 31"/>
            <p:cNvSpPr/>
            <p:nvPr/>
          </p:nvSpPr>
          <p:spPr>
            <a:xfrm>
              <a:off x="1620788" y="3444985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механічної інженерії та транспорту (ІМІТ)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кутник 34"/>
            <p:cNvSpPr/>
            <p:nvPr/>
          </p:nvSpPr>
          <p:spPr>
            <a:xfrm>
              <a:off x="1620788" y="2888939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комп’ютерних наук та інформаційних технологій (ІКНІ)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620788" y="3166962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комп’ютерних технологій, автоматики та метрології (ІКТА)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кутник 40"/>
            <p:cNvSpPr/>
            <p:nvPr/>
          </p:nvSpPr>
          <p:spPr>
            <a:xfrm>
              <a:off x="1620788" y="4001031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прикладної математики та фундаментальних наук (IМФН)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кутник 43"/>
            <p:cNvSpPr/>
            <p:nvPr/>
          </p:nvSpPr>
          <p:spPr>
            <a:xfrm>
              <a:off x="1620788" y="2331616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економіки і менеджменту (IНЕМ)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кутник 46"/>
            <p:cNvSpPr/>
            <p:nvPr/>
          </p:nvSpPr>
          <p:spPr>
            <a:xfrm>
              <a:off x="1620788" y="3723008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права, психології та інноваційної освіти (ІППО)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кутник 51"/>
            <p:cNvSpPr/>
            <p:nvPr/>
          </p:nvSpPr>
          <p:spPr>
            <a:xfrm>
              <a:off x="1620788" y="4279054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сталого розвитку імені В’ячеслава </a:t>
              </a:r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Чорновола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(ІСТР)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кутник 52"/>
            <p:cNvSpPr/>
            <p:nvPr/>
          </p:nvSpPr>
          <p:spPr>
            <a:xfrm>
              <a:off x="1620788" y="4557077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телекомунікацій, радіоелектроніки та електронної техніки (ІТРЕ)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кутник 53"/>
            <p:cNvSpPr/>
            <p:nvPr/>
          </p:nvSpPr>
          <p:spPr>
            <a:xfrm>
              <a:off x="1620788" y="4835104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хімії та хімічних технологій (ІХХТ)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01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_NEW_Temp_Prez">
  <a:themeElements>
    <a:clrScheme name="Кольористика з брендбуку ЛП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E3195"/>
      </a:accent1>
      <a:accent2>
        <a:srgbClr val="00A1E4"/>
      </a:accent2>
      <a:accent3>
        <a:srgbClr val="38B28C"/>
      </a:accent3>
      <a:accent4>
        <a:srgbClr val="0070C0"/>
      </a:accent4>
      <a:accent5>
        <a:srgbClr val="6E71D2"/>
      </a:accent5>
      <a:accent6>
        <a:srgbClr val="A6CE39"/>
      </a:accent6>
      <a:hlink>
        <a:srgbClr val="00A1E4"/>
      </a:hlink>
      <a:folHlink>
        <a:srgbClr val="A6CE3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LP_NEW_Temp_Prez</Template>
  <TotalTime>2349</TotalTime>
  <Words>933</Words>
  <Application>Microsoft Office PowerPoint</Application>
  <PresentationFormat>Екран (16:9)</PresentationFormat>
  <Paragraphs>214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9" baseType="lpstr">
      <vt:lpstr>SimSun</vt:lpstr>
      <vt:lpstr>Arial</vt:lpstr>
      <vt:lpstr>Arial Narrow</vt:lpstr>
      <vt:lpstr>Calibri</vt:lpstr>
      <vt:lpstr>Corbel</vt:lpstr>
      <vt:lpstr>Montserrat Light</vt:lpstr>
      <vt:lpstr>Montserrat Semi</vt:lpstr>
      <vt:lpstr>Times New Roman</vt:lpstr>
      <vt:lpstr>LP_NEW_Temp_Prez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Романовська</dc:creator>
  <cp:lastModifiedBy>oksag</cp:lastModifiedBy>
  <cp:revision>188</cp:revision>
  <dcterms:created xsi:type="dcterms:W3CDTF">2020-11-18T09:41:21Z</dcterms:created>
  <dcterms:modified xsi:type="dcterms:W3CDTF">2024-02-08T07:51:55Z</dcterms:modified>
</cp:coreProperties>
</file>