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3" r:id="rId4"/>
    <p:sldId id="266" r:id="rId5"/>
    <p:sldId id="267" r:id="rId6"/>
    <p:sldId id="265" r:id="rId7"/>
    <p:sldId id="268" r:id="rId8"/>
    <p:sldId id="269" r:id="rId9"/>
    <p:sldId id="270" r:id="rId10"/>
    <p:sldId id="271" r:id="rId11"/>
    <p:sldId id="272" r:id="rId12"/>
    <p:sldId id="260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E4"/>
    <a:srgbClr val="2E3192"/>
    <a:srgbClr val="A6CE39"/>
    <a:srgbClr val="4CC7A1"/>
    <a:srgbClr val="41C7B8"/>
    <a:srgbClr val="ABABAB"/>
    <a:srgbClr val="2B89B5"/>
    <a:srgbClr val="1F2834"/>
    <a:srgbClr val="171E27"/>
    <a:srgbClr val="1D1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E4B89-C3BF-47C4-8EDC-CA0D5745BD59}" type="datetimeFigureOut">
              <a:rPr lang="uk-UA" smtClean="0"/>
              <a:t>03.10.2021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839A-3C53-4179-99A5-C5C8B195C14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66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381-526F-4422-A122-30B92A005BAC}" type="datetime1">
              <a:rPr lang="uk-UA" smtClean="0"/>
              <a:t>03.10.2021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9832C-2246-4737-AA17-90540637412D}" type="datetime1">
              <a:rPr lang="uk-UA" smtClean="0"/>
              <a:t>03.10.2021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77A9-ECAF-47F1-A73D-F6FC5A3133DA}" type="datetime1">
              <a:rPr lang="uk-UA" smtClean="0"/>
              <a:t>03.10.2021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BAE02-A7E3-4FD6-BABB-C4C07C5E8ED6}" type="datetime1">
              <a:rPr lang="uk-UA" smtClean="0"/>
              <a:t>03.10.2021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726-0CD7-4D3A-B08A-E3A46551E9DA}" type="datetime1">
              <a:rPr lang="uk-UA" smtClean="0"/>
              <a:t>03.10.2021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3592-D456-405F-9C02-2D86A7179C9F}" type="datetime1">
              <a:rPr lang="uk-UA" smtClean="0"/>
              <a:t>03.10.2021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6967B-1E66-4A99-9747-E40596FFF61E}" type="datetime1">
              <a:rPr lang="uk-UA" smtClean="0"/>
              <a:t>03.10.2021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D221-C64A-4D9A-B3D8-91F6274A0961}" type="datetime1">
              <a:rPr lang="uk-UA" smtClean="0"/>
              <a:t>03.10.2021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12AF-9964-4643-A3C1-1A1E409D677A}" type="datetime1">
              <a:rPr lang="uk-UA" smtClean="0"/>
              <a:t>03.10.2021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C6AC-22C3-4027-8E3A-6C3290F4FB9F}" type="datetime1">
              <a:rPr lang="uk-UA" smtClean="0"/>
              <a:t>03.10.2021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54B35-8181-4325-A6A9-425A37AAB8A0}" type="datetime1">
              <a:rPr lang="uk-UA" smtClean="0"/>
              <a:t>03.10.2021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02939-72F0-40C2-A948-3C4A36B65179}" type="datetime1">
              <a:rPr lang="uk-UA" smtClean="0"/>
              <a:t>03.10.2021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smtClean="0"/>
              <a:t>Назва</a:t>
            </a: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pnu.ua/poriadok-rozgliadu-zvernen-studenti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pnu.ua/sites/default/files/2020/pages/1553/178-10vid08092017-2-9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0" y="2420888"/>
            <a:ext cx="9144000" cy="3960440"/>
          </a:xfrm>
          <a:prstGeom prst="rect">
            <a:avLst/>
          </a:prstGeom>
          <a:solidFill>
            <a:srgbClr val="2E3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8136904" cy="2664296"/>
          </a:xfrm>
          <a:solidFill>
            <a:srgbClr val="2E3192"/>
          </a:solidFill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292 Міжнародні економічні відносини</a:t>
            </a:r>
            <a:r>
              <a:rPr lang="uk-UA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uk-UA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лише про навчання </a:t>
            </a:r>
            <a:endParaRPr lang="uk-UA" sz="5400" b="1" dirty="0">
              <a:solidFill>
                <a:srgbClr val="FF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24571"/>
            <a:ext cx="2016224" cy="1913111"/>
          </a:xfrm>
          <a:prstGeom prst="rect">
            <a:avLst/>
          </a:prstGeom>
        </p:spPr>
      </p:pic>
      <p:cxnSp>
        <p:nvCxnSpPr>
          <p:cNvPr id="6" name="Пряма сполучна лінія 5"/>
          <p:cNvCxnSpPr/>
          <p:nvPr/>
        </p:nvCxnSpPr>
        <p:spPr>
          <a:xfrm>
            <a:off x="0" y="2276872"/>
            <a:ext cx="9144000" cy="0"/>
          </a:xfrm>
          <a:prstGeom prst="line">
            <a:avLst/>
          </a:prstGeom>
          <a:ln w="5715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0013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0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</a:pPr>
            <a:r>
              <a:rPr lang="uk-UA" sz="2800" b="1" dirty="0" smtClean="0">
                <a:solidFill>
                  <a:srgbClr val="00B0F0"/>
                </a:solidFill>
              </a:rPr>
              <a:t>Основний перелік «м'яких навичок»</a:t>
            </a:r>
            <a:endParaRPr lang="uk-UA" sz="2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72309"/>
            <a:ext cx="8229600" cy="4525963"/>
          </a:xfrm>
        </p:spPr>
        <p:txBody>
          <a:bodyPr anchor="t"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Комунікабельність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Гнучкість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Вміння та прагнення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навчатися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Навички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самоменеджменту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(тайм-менеджменту)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Емоційний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інтелект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Критичне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мислення 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Креативність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Стресостійкість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>
                <a:latin typeface="Arial" pitchFamily="34" charset="0"/>
                <a:cs typeface="Arial" pitchFamily="34" charset="0"/>
              </a:rPr>
              <a:t>Командна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робота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Відповідальність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Етичність</a:t>
            </a: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2051720" y="6492875"/>
            <a:ext cx="3896072" cy="365125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109015" y="6514670"/>
            <a:ext cx="586408" cy="365125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10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29540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82550" y="463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Звернення (скарги) студентів і психологічна безпека</a:t>
            </a:r>
            <a:endParaRPr lang="uk-UA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40708" y="1199710"/>
            <a:ext cx="8229600" cy="4844134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В разі виникнення потреби студенти можуть отримати підтримку (консультацію):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куратора групи;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у гаранта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освітньо-професійної програми;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2800" dirty="0">
                <a:latin typeface="Arial" pitchFamily="34" charset="0"/>
                <a:cs typeface="Arial" pitchFamily="34" charset="0"/>
              </a:rPr>
              <a:t>у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 завідувача кафедрою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у декана;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дирекції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інституту.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В разі необхідності, </a:t>
            </a:r>
            <a:r>
              <a:rPr lang="uk-UA" sz="3100" dirty="0" smtClean="0">
                <a:latin typeface="Arial" pitchFamily="34" charset="0"/>
                <a:cs typeface="Arial" pitchFamily="34" charset="0"/>
              </a:rPr>
              <a:t>студенти мають можливість подати звернення (скаргу) </a:t>
            </a:r>
            <a:r>
              <a:rPr lang="uk-UA" sz="3100" dirty="0" smtClean="0">
                <a:latin typeface="Arial" pitchFamily="34" charset="0"/>
                <a:cs typeface="Arial" pitchFamily="34" charset="0"/>
              </a:rPr>
              <a:t>згідно </a:t>
            </a:r>
            <a:r>
              <a:rPr lang="uk-UA" sz="3100" dirty="0" smtClean="0">
                <a:latin typeface="Arial" pitchFamily="34" charset="0"/>
                <a:cs typeface="Arial" pitchFamily="34" charset="0"/>
              </a:rPr>
              <a:t>визначеного порядку:</a:t>
            </a:r>
            <a:r>
              <a:rPr lang="ru-RU" sz="3100" dirty="0">
                <a:hlinkClick r:id="rId3"/>
              </a:rPr>
              <a:t> https://</a:t>
            </a:r>
            <a:r>
              <a:rPr lang="ru-RU" sz="3100" dirty="0" smtClean="0">
                <a:hlinkClick r:id="rId3"/>
              </a:rPr>
              <a:t>lpnu.ua/poriadok-rozgliadu-zvernen-studentiv</a:t>
            </a:r>
            <a:endParaRPr lang="ru-RU" sz="31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uk-UA" sz="3100" dirty="0" smtClean="0">
                <a:latin typeface="Arial" pitchFamily="34" charset="0"/>
                <a:cs typeface="Arial" pitchFamily="34" charset="0"/>
              </a:rPr>
              <a:t>В НУ «Львівська політехніка» створено можливості навчання осіб з особливими освітніми потребами. Регулюються особливості організації такого навчання Службою доступності до можливостей навчання «Без обмежень»: 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://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test-new.lpnu.ua/nolimits</a:t>
            </a: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1907704" y="6492875"/>
            <a:ext cx="3752056" cy="365125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146989" y="6514670"/>
            <a:ext cx="483362" cy="365125"/>
          </a:xfrm>
        </p:spPr>
        <p:txBody>
          <a:bodyPr/>
          <a:lstStyle/>
          <a:p>
            <a:pPr algn="ctr"/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pPr algn="ctr"/>
              <a:t>11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4" y="119971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9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199" y="1600200"/>
            <a:ext cx="8237301" cy="3124943"/>
          </a:xfrm>
        </p:spPr>
        <p:txBody>
          <a:bodyPr anchor="t"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uk-UA" dirty="0" smtClean="0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0" y="4808548"/>
            <a:ext cx="9143999" cy="0"/>
          </a:xfrm>
          <a:prstGeom prst="line">
            <a:avLst/>
          </a:prstGeom>
          <a:ln w="5715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-13876" y="4952786"/>
            <a:ext cx="9157875" cy="1916832"/>
          </a:xfrm>
          <a:prstGeom prst="rect">
            <a:avLst/>
          </a:prstGeom>
          <a:solidFill>
            <a:srgbClr val="2E319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 algn="ctr">
              <a:spcBef>
                <a:spcPts val="1200"/>
              </a:spcBef>
            </a:pPr>
            <a:endParaRPr lang="uk-UA" sz="1400" spc="30" baseline="300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194" y="692696"/>
            <a:ext cx="401161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ідзаголовок 2"/>
          <p:cNvSpPr txBox="1">
            <a:spLocks/>
          </p:cNvSpPr>
          <p:nvPr/>
        </p:nvSpPr>
        <p:spPr>
          <a:xfrm>
            <a:off x="4932040" y="5733256"/>
            <a:ext cx="38884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Контактна інформація: </a:t>
            </a:r>
            <a:endParaRPr lang="en-US" sz="1200" b="1" dirty="0" smtClean="0">
              <a:solidFill>
                <a:schemeClr val="bg1"/>
              </a:solidFill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79013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, м. </a:t>
            </a:r>
            <a:r>
              <a:rPr lang="ru-RU" sz="1200" dirty="0" err="1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Львів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200" dirty="0" err="1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вул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. С. </a:t>
            </a:r>
            <a:r>
              <a:rPr lang="ru-RU" sz="1200" dirty="0" err="1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Бандери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, 12,</a:t>
            </a:r>
          </a:p>
          <a:p>
            <a:pPr marL="0" indent="0">
              <a:buNone/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(032)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258-26-80</a:t>
            </a:r>
            <a:r>
              <a:rPr lang="en-US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coffice@lpnu.ua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http://lpnu.ua</a:t>
            </a:r>
          </a:p>
        </p:txBody>
      </p:sp>
    </p:spTree>
    <p:extLst>
      <p:ext uri="{BB962C8B-B14F-4D97-AF65-F5344CB8AC3E}">
        <p14:creationId xmlns:p14="http://schemas.microsoft.com/office/powerpoint/2010/main" val="25438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29540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-59679" y="6491105"/>
            <a:ext cx="621432" cy="365125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2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804438" y="6497960"/>
            <a:ext cx="4392488" cy="360040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70609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00A1E4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Академічна </a:t>
            </a:r>
            <a:r>
              <a:rPr lang="uk-UA" sz="3200" b="1" dirty="0" smtClean="0">
                <a:solidFill>
                  <a:srgbClr val="00A1E4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доброчесність</a:t>
            </a:r>
            <a:endParaRPr lang="uk-UA" sz="3200" b="1" dirty="0">
              <a:solidFill>
                <a:srgbClr val="00A1E4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i0.wp.com/www.skeptic.in.ua/wp-content/uploads/integrity-quote-04.png?resize=840%2C63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0" b="11160"/>
          <a:stretch/>
        </p:blipFill>
        <p:spPr bwMode="auto">
          <a:xfrm>
            <a:off x="683568" y="1412777"/>
            <a:ext cx="8001000" cy="489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15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29540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-59679" y="6491105"/>
            <a:ext cx="621432" cy="365125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3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804438" y="6497960"/>
            <a:ext cx="4392488" cy="360040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70609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Порушення академічної доброчесності:</a:t>
            </a:r>
            <a:endParaRPr lang="uk-UA" sz="3200" b="1" dirty="0">
              <a:solidFill>
                <a:srgbClr val="FF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95536" y="1408038"/>
            <a:ext cx="8291264" cy="4829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1. Технічний плагіат </a:t>
            </a:r>
            <a:r>
              <a:rPr lang="uk-UA" sz="24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– використання чужих текстів</a:t>
            </a:r>
          </a:p>
          <a:p>
            <a:pPr algn="l">
              <a:spcBef>
                <a:spcPts val="600"/>
              </a:spcBef>
            </a:pP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2. Змістовий плагіат </a:t>
            </a:r>
            <a:r>
              <a:rPr lang="uk-UA" sz="24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– використання чужих ідей</a:t>
            </a:r>
          </a:p>
          <a:p>
            <a:pPr algn="l">
              <a:spcBef>
                <a:spcPts val="600"/>
              </a:spcBef>
            </a:pP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3. Компіляція і неправомірні посилання</a:t>
            </a:r>
          </a:p>
          <a:p>
            <a:pPr algn="l">
              <a:spcBef>
                <a:spcPts val="600"/>
              </a:spcBef>
            </a:pP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4. Залучення до виконання робіт сторонніх осіб</a:t>
            </a:r>
          </a:p>
          <a:p>
            <a:pPr algn="l">
              <a:spcBef>
                <a:spcPts val="600"/>
              </a:spcBef>
            </a:pP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5. Списування на іспитах</a:t>
            </a:r>
          </a:p>
          <a:p>
            <a:pPr algn="l">
              <a:spcBef>
                <a:spcPts val="600"/>
              </a:spcBef>
            </a:pP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6. Нечесна конкуренція </a:t>
            </a:r>
            <a:r>
              <a:rPr lang="uk-UA" sz="24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– використання сторонніх впливів</a:t>
            </a:r>
          </a:p>
          <a:p>
            <a:pPr algn="l">
              <a:spcBef>
                <a:spcPts val="600"/>
              </a:spcBef>
            </a:pP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7. Необ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’</a:t>
            </a:r>
            <a:r>
              <a:rPr lang="uk-UA" sz="2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єктивне</a:t>
            </a:r>
            <a:r>
              <a:rPr lang="uk-UA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рецензування</a:t>
            </a:r>
          </a:p>
          <a:p>
            <a:pPr algn="l"/>
            <a:endParaRPr lang="uk-UA" sz="3200" b="1" dirty="0">
              <a:solidFill>
                <a:srgbClr val="FF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4176"/>
          </a:xfrm>
        </p:spPr>
        <p:txBody>
          <a:bodyPr>
            <a:noAutofit/>
          </a:bodyPr>
          <a:lstStyle/>
          <a:p>
            <a:pPr marL="342900" indent="-342900"/>
            <a:r>
              <a:rPr lang="uk-UA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Положення про академічну доброчесність у національному університеті «Львівська політехніка»</a:t>
            </a:r>
            <a:endParaRPr lang="uk-UA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40867"/>
            <a:ext cx="8229600" cy="3864397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lpnu.ua/sites/default/files/2020/pages/1553/178-10vid08092017-2-9.pdf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indent="0" algn="just">
              <a:buNone/>
            </a:pPr>
            <a:r>
              <a:rPr lang="uk-UA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«…закріплює моральні принципи, норми та правила етичної поведінки, професійної діяльності та професійного спілкування академічної спільноти НУ «Львівська політехніка</a:t>
            </a:r>
            <a:r>
              <a:rPr lang="uk-UA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»»</a:t>
            </a: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1600483" y="6492875"/>
            <a:ext cx="4328120" cy="365125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136654" y="6514670"/>
            <a:ext cx="442392" cy="365125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4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98884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7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3515" y="1526058"/>
            <a:ext cx="8229600" cy="4525963"/>
          </a:xfrm>
        </p:spPr>
        <p:txBody>
          <a:bodyPr anchor="t"/>
          <a:lstStyle/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592298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-199686" y="6512103"/>
            <a:ext cx="883253" cy="345898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5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804438" y="6497960"/>
            <a:ext cx="4392488" cy="360040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0920" cy="1008112"/>
          </a:xfrm>
        </p:spPr>
        <p:txBody>
          <a:bodyPr>
            <a:noAutofit/>
          </a:bodyPr>
          <a:lstStyle/>
          <a:p>
            <a:pPr marL="342900" indent="-342900"/>
            <a:r>
              <a:rPr lang="uk-UA" sz="32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Визнання результатів навчання, отриманих у неформальній освіті </a:t>
            </a:r>
            <a:endParaRPr lang="uk-UA" sz="32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1592298"/>
            <a:ext cx="8208912" cy="4624642"/>
          </a:xfrm>
          <a:prstGeom prst="rect">
            <a:avLst/>
          </a:prstGeom>
          <a:noFill/>
        </p:spPr>
        <p:txBody>
          <a:bodyPr wrap="square" lIns="38396" tIns="19198" rIns="38396" bIns="19198" rtlCol="0">
            <a:spAutoFit/>
          </a:bodyPr>
          <a:lstStyle/>
          <a:p>
            <a:pPr>
              <a:spcBef>
                <a:spcPts val="600"/>
              </a:spcBef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Неформальна освіта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– це освіта, яка здобувається, як правило, за освітніми програмами та не передбачає присудження визнаних державою освітніх кваліфікацій за рівнями освіти, але може завершуватися присвоєнням професійних та/або присудженням часткових освітніх кваліфікацій.</a:t>
            </a:r>
          </a:p>
          <a:p>
            <a:pPr>
              <a:spcBef>
                <a:spcPts val="600"/>
              </a:spcBef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Види неформальної освіти: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професійні курси/тренінги, громадянська освіта, онлайн освіта, професійні стажування, літні школи тощо.</a:t>
            </a:r>
          </a:p>
          <a:p>
            <a:pPr>
              <a:spcBef>
                <a:spcPts val="600"/>
              </a:spcBef>
            </a:pPr>
            <a:r>
              <a:rPr lang="uk-U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Документально підтверджені результати неформальної освіти можуть бути зараховані як елементи навчальних дисциплін </a:t>
            </a:r>
            <a:r>
              <a:rPr lang="uk-U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підвищити </a:t>
            </a:r>
            <a:r>
              <a:rPr lang="uk-U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оцінку за них</a:t>
            </a:r>
            <a:r>
              <a:rPr lang="uk-UA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400" dirty="0">
              <a:solidFill>
                <a:srgbClr val="FF0000"/>
              </a:solidFill>
              <a:latin typeface="Arial" pitchFamily="34" charset="0"/>
              <a:ea typeface="Montserrat Semi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3515" y="1526058"/>
            <a:ext cx="8229600" cy="4525963"/>
          </a:xfrm>
        </p:spPr>
        <p:txBody>
          <a:bodyPr anchor="t"/>
          <a:lstStyle/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29540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-199686" y="6512103"/>
            <a:ext cx="883253" cy="345898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6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804438" y="6497960"/>
            <a:ext cx="4392488" cy="360040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395536" y="332655"/>
            <a:ext cx="8291264" cy="919517"/>
          </a:xfrm>
        </p:spPr>
        <p:txBody>
          <a:bodyPr>
            <a:noAutofit/>
          </a:bodyPr>
          <a:lstStyle/>
          <a:p>
            <a:pPr marL="342900" indent="-342900"/>
            <a:r>
              <a:rPr lang="uk-UA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Основа неформальної освіти – це наукова робота студентів</a:t>
            </a:r>
            <a:endParaRPr lang="uk-UA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/>
          <p:nvPr/>
        </p:nvPicPr>
        <p:blipFill rotWithShape="1">
          <a:blip r:embed="rId3"/>
          <a:srcRect l="14009" t="21109" r="34206" b="7958"/>
          <a:stretch/>
        </p:blipFill>
        <p:spPr bwMode="auto">
          <a:xfrm>
            <a:off x="630819" y="1526058"/>
            <a:ext cx="7882362" cy="4610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654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0135"/>
          </a:xfrm>
        </p:spPr>
        <p:txBody>
          <a:bodyPr>
            <a:noAutofit/>
          </a:bodyPr>
          <a:lstStyle/>
          <a:p>
            <a:pPr marL="342900" indent="-342900"/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На кафедрі менеджменту і міжнародного підприємництва </a:t>
            </a: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функціонує</a:t>
            </a:r>
            <a:b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Міжнародна </a:t>
            </a:r>
            <a:r>
              <a:rPr lang="uk-UA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літня «Школа юного дипломата-економіста» </a:t>
            </a:r>
            <a:endParaRPr lang="uk-UA" sz="24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04456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УЧАСНИКИ ШКОЛИ оволодівають знаннями та отримують навички щодо: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закономірностей розвитку міжнародної економіки;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міжнародної економічної співпраці країн світової спільноти;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основних понять, норм і правил дипломатичного і державного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протоколу;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церемоніалу, дипломатичного та ділового етикету, якого дотримуються державні установи та офіційні особи в міжнародному спілкуванні та під час офіційних заходів.</a:t>
            </a:r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Сертифікат учасника зараховується як частина кредитів дисциплін «Міжнародні економічні відносини» та «Дипломатичний протокол і етикет»</a:t>
            </a: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2123728" y="6492875"/>
            <a:ext cx="3896072" cy="365125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119582" y="6536102"/>
            <a:ext cx="442392" cy="365125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7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4" y="1952642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3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3515" y="1526058"/>
            <a:ext cx="8229600" cy="4525963"/>
          </a:xfrm>
        </p:spPr>
        <p:txBody>
          <a:bodyPr anchor="t"/>
          <a:lstStyle/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29540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-199686" y="6512103"/>
            <a:ext cx="883253" cy="345898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8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804438" y="6497960"/>
            <a:ext cx="4392488" cy="360040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70609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Дуальна </a:t>
            </a:r>
            <a:r>
              <a:rPr lang="uk-UA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освіта</a:t>
            </a:r>
            <a:endParaRPr lang="uk-UA" sz="32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416" y="1526058"/>
            <a:ext cx="7877016" cy="4778530"/>
          </a:xfrm>
          <a:prstGeom prst="rect">
            <a:avLst/>
          </a:prstGeom>
          <a:noFill/>
        </p:spPr>
        <p:txBody>
          <a:bodyPr wrap="square" lIns="38396" tIns="19198" rIns="38396" bIns="19198" rtlCol="0">
            <a:spAutoFit/>
          </a:bodyPr>
          <a:lstStyle/>
          <a:p>
            <a:pPr algn="just"/>
            <a:r>
              <a:rPr lang="uk-UA" sz="2800" dirty="0">
                <a:latin typeface="Arial" pitchFamily="34" charset="0"/>
                <a:cs typeface="Arial" pitchFamily="34" charset="0"/>
              </a:rPr>
              <a:t>Відповідно до ч. 6 ст. 49 Закону України “Про вищу освіту” </a:t>
            </a:r>
            <a:r>
              <a:rPr lang="uk-U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дуальна форма здобуття вищої освіти – це спосіб здобуття освіти здобувачами денної форми, що передбачає навчання на робочому місці на підприємствах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, в установах та організаціях для набуття певної кваліфікації обсягом від 25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60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відсотків </a:t>
            </a:r>
            <a:r>
              <a:rPr lang="uk-UA" sz="2800" dirty="0">
                <a:latin typeface="Arial" pitchFamily="34" charset="0"/>
                <a:cs typeface="Arial" pitchFamily="34" charset="0"/>
              </a:rPr>
              <a:t>загального обсягу освітньої програми на основі договору. Навчання на робочому місці передбачає виконання посадових обов’язків відповідно до трудового договору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Montserrat Semi" charset="0"/>
              <a:cs typeface="Montserrat Sem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0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3240"/>
            <a:ext cx="914400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3515" y="1526058"/>
            <a:ext cx="8229600" cy="4525963"/>
          </a:xfrm>
        </p:spPr>
        <p:txBody>
          <a:bodyPr anchor="t"/>
          <a:lstStyle/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uk-UA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-286800" y="557993"/>
            <a:ext cx="504825" cy="504825"/>
          </a:xfrm>
          <a:prstGeom prst="ellipse">
            <a:avLst/>
          </a:prstGeom>
          <a:solidFill>
            <a:srgbClr val="00A1E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uk-UA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/>
          </a:p>
        </p:txBody>
      </p:sp>
      <p:cxnSp>
        <p:nvCxnSpPr>
          <p:cNvPr id="8" name="Прямая соединительная линия 13"/>
          <p:cNvCxnSpPr/>
          <p:nvPr/>
        </p:nvCxnSpPr>
        <p:spPr>
          <a:xfrm>
            <a:off x="561975" y="1295400"/>
            <a:ext cx="8582025" cy="0"/>
          </a:xfrm>
          <a:prstGeom prst="line">
            <a:avLst/>
          </a:prstGeom>
          <a:ln w="12700">
            <a:solidFill>
              <a:srgbClr val="00A1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8"/>
          <p:cNvCxnSpPr/>
          <p:nvPr/>
        </p:nvCxnSpPr>
        <p:spPr>
          <a:xfrm>
            <a:off x="804438" y="6589283"/>
            <a:ext cx="0" cy="26871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номера слайда 10"/>
          <p:cNvSpPr>
            <a:spLocks noGrp="1"/>
          </p:cNvSpPr>
          <p:nvPr>
            <p:ph type="sldNum" sz="quarter" idx="12"/>
          </p:nvPr>
        </p:nvSpPr>
        <p:spPr>
          <a:xfrm>
            <a:off x="-199686" y="6512103"/>
            <a:ext cx="883253" cy="345898"/>
          </a:xfrm>
        </p:spPr>
        <p:txBody>
          <a:bodyPr/>
          <a:lstStyle/>
          <a:p>
            <a:fld id="{764F593F-0D5B-4CF0-BEE2-6583C73E7271}" type="slidenum">
              <a:rPr lang="uk-UA" sz="2000" smtClean="0">
                <a:solidFill>
                  <a:schemeClr val="bg1"/>
                </a:solidFill>
                <a:latin typeface="HeliosLight"/>
                <a:ea typeface="Tahoma" pitchFamily="34" charset="0"/>
                <a:cs typeface="Tahoma" pitchFamily="34" charset="0"/>
              </a:rPr>
              <a:t>9</a:t>
            </a:fld>
            <a:endParaRPr lang="uk-UA" sz="2000" dirty="0">
              <a:solidFill>
                <a:schemeClr val="bg1"/>
              </a:solidFill>
              <a:latin typeface="HeliosLigh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804438" y="6497960"/>
            <a:ext cx="4392488" cy="360040"/>
          </a:xfrm>
        </p:spPr>
        <p:txBody>
          <a:bodyPr/>
          <a:lstStyle/>
          <a:p>
            <a:pPr algn="l"/>
            <a:r>
              <a:rPr lang="uk-UA" sz="1000" dirty="0" smtClean="0">
                <a:solidFill>
                  <a:schemeClr val="bg1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Національний університет «Львівська політехніка»</a:t>
            </a: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264" cy="706090"/>
          </a:xfrm>
        </p:spPr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Soft </a:t>
            </a:r>
            <a:r>
              <a:rPr lang="en-US" sz="3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skills</a:t>
            </a:r>
            <a:endParaRPr lang="uk-UA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476" y="1412776"/>
            <a:ext cx="7877016" cy="3584357"/>
          </a:xfrm>
          <a:prstGeom prst="rect">
            <a:avLst/>
          </a:prstGeom>
          <a:noFill/>
        </p:spPr>
        <p:txBody>
          <a:bodyPr wrap="square" lIns="38396" tIns="19198" rIns="38396" bIns="19198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uk-UA" sz="2400" dirty="0" smtClean="0">
                <a:latin typeface="Arial" pitchFamily="34" charset="0"/>
                <a:ea typeface="Montserrat Semi" charset="0"/>
                <a:cs typeface="Arial" pitchFamily="34" charset="0"/>
              </a:rPr>
              <a:t>Рівень успіху вже давно перестав бути виключно результатом професіоналізму та якості виконання професійних обов'язків. Для того, щоб бути компетентним фахівцем, необхідно в достатній мірі  володіти як «</a:t>
            </a:r>
            <a:r>
              <a:rPr lang="en-US" sz="2400" dirty="0" smtClean="0">
                <a:latin typeface="Arial" pitchFamily="34" charset="0"/>
                <a:ea typeface="Montserrat Semi" charset="0"/>
                <a:cs typeface="Arial" pitchFamily="34" charset="0"/>
              </a:rPr>
              <a:t>hard skills</a:t>
            </a:r>
            <a:r>
              <a:rPr lang="uk-UA" sz="2400" dirty="0" smtClean="0">
                <a:latin typeface="Arial" pitchFamily="34" charset="0"/>
                <a:ea typeface="Montserrat Semi" charset="0"/>
                <a:cs typeface="Arial" pitchFamily="34" charset="0"/>
              </a:rPr>
              <a:t>» (професійні знання, вміння та навички), так і «</a:t>
            </a:r>
            <a:r>
              <a:rPr lang="en-US" sz="2400" dirty="0" smtClean="0">
                <a:latin typeface="Arial" pitchFamily="34" charset="0"/>
                <a:ea typeface="Montserrat Semi" charset="0"/>
                <a:cs typeface="Arial" pitchFamily="34" charset="0"/>
              </a:rPr>
              <a:t>soft skills</a:t>
            </a:r>
            <a:r>
              <a:rPr lang="uk-UA" sz="2400" dirty="0" smtClean="0">
                <a:latin typeface="Arial" pitchFamily="34" charset="0"/>
                <a:ea typeface="Montserrat Semi" charset="0"/>
                <a:cs typeface="Arial" pitchFamily="34" charset="0"/>
              </a:rPr>
              <a:t>»</a:t>
            </a:r>
            <a:r>
              <a:rPr lang="en-US" sz="2400" dirty="0" smtClean="0">
                <a:latin typeface="Arial" pitchFamily="34" charset="0"/>
                <a:ea typeface="Montserrat Semi" charset="0"/>
                <a:cs typeface="Arial" pitchFamily="34" charset="0"/>
              </a:rPr>
              <a:t> </a:t>
            </a:r>
            <a:r>
              <a:rPr lang="uk-UA" sz="2400" dirty="0" smtClean="0">
                <a:latin typeface="Arial" pitchFamily="34" charset="0"/>
                <a:ea typeface="Montserrat Semi" charset="0"/>
                <a:cs typeface="Arial" pitchFamily="34" charset="0"/>
              </a:rPr>
              <a:t>(особисті якості, які залежать від характеру людини та отримуються з досвідом).</a:t>
            </a:r>
            <a:endParaRPr lang="uk-UA" sz="2400" dirty="0">
              <a:latin typeface="Arial" pitchFamily="34" charset="0"/>
              <a:ea typeface="Montserrat Semi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P_OLD_Temp_Prez">
  <a:themeElements>
    <a:clrScheme name="Кольористика з брендбуку ЛП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2E3195"/>
      </a:accent1>
      <a:accent2>
        <a:srgbClr val="00A1E4"/>
      </a:accent2>
      <a:accent3>
        <a:srgbClr val="38B28C"/>
      </a:accent3>
      <a:accent4>
        <a:srgbClr val="0070C0"/>
      </a:accent4>
      <a:accent5>
        <a:srgbClr val="6E71D2"/>
      </a:accent5>
      <a:accent6>
        <a:srgbClr val="A6CE39"/>
      </a:accent6>
      <a:hlink>
        <a:srgbClr val="00A1E4"/>
      </a:hlink>
      <a:folHlink>
        <a:srgbClr val="A6CE39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LP_OLD_Temp_Prez</Template>
  <TotalTime>1024</TotalTime>
  <Words>622</Words>
  <Application>Microsoft Office PowerPoint</Application>
  <PresentationFormat>Екран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HeliosLight</vt:lpstr>
      <vt:lpstr>Montserrat Semi</vt:lpstr>
      <vt:lpstr>Tahoma</vt:lpstr>
      <vt:lpstr>Times New Roman</vt:lpstr>
      <vt:lpstr>LP_OLD_Temp_Prez</vt:lpstr>
      <vt:lpstr>292 Міжнародні економічні відносини: не лише про навчання </vt:lpstr>
      <vt:lpstr>Академічна доброчесність</vt:lpstr>
      <vt:lpstr>Порушення академічної доброчесності:</vt:lpstr>
      <vt:lpstr>Положення про академічну доброчесність у національному університеті «Львівська політехніка»</vt:lpstr>
      <vt:lpstr>Визнання результатів навчання, отриманих у неформальній освіті </vt:lpstr>
      <vt:lpstr>Основа неформальної освіти – це наукова робота студентів</vt:lpstr>
      <vt:lpstr>На кафедрі менеджменту і міжнародного підприємництва функціонує Міжнародна літня «Школа юного дипломата-економіста» </vt:lpstr>
      <vt:lpstr>Дуальна освіта</vt:lpstr>
      <vt:lpstr>Soft skills</vt:lpstr>
      <vt:lpstr>Основний перелік «м'яких навичок»</vt:lpstr>
      <vt:lpstr>Звернення (скарги) студентів і психологічна безпека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ПРЕЗЕНТАЦІЇ</dc:title>
  <dc:creator>Пользователь Windows</dc:creator>
  <cp:lastModifiedBy>pk</cp:lastModifiedBy>
  <cp:revision>38</cp:revision>
  <dcterms:created xsi:type="dcterms:W3CDTF">2020-09-24T07:15:42Z</dcterms:created>
  <dcterms:modified xsi:type="dcterms:W3CDTF">2021-10-03T06:41:19Z</dcterms:modified>
</cp:coreProperties>
</file>