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77" r:id="rId5"/>
    <p:sldId id="258" r:id="rId6"/>
    <p:sldId id="260" r:id="rId7"/>
    <p:sldId id="261" r:id="rId8"/>
    <p:sldId id="271" r:id="rId9"/>
    <p:sldId id="262" r:id="rId10"/>
    <p:sldId id="263" r:id="rId11"/>
    <p:sldId id="272" r:id="rId12"/>
    <p:sldId id="264" r:id="rId13"/>
    <p:sldId id="274" r:id="rId14"/>
    <p:sldId id="275" r:id="rId15"/>
    <p:sldId id="276" r:id="rId16"/>
    <p:sldId id="265" r:id="rId17"/>
    <p:sldId id="266" r:id="rId18"/>
    <p:sldId id="267" r:id="rId19"/>
    <p:sldId id="268"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05A"/>
    <a:srgbClr val="47627F"/>
    <a:srgbClr val="BF3C48"/>
    <a:srgbClr val="6F267F"/>
    <a:srgbClr val="ED613E"/>
    <a:srgbClr val="856E45"/>
    <a:srgbClr val="FECB00"/>
    <a:srgbClr val="729F11"/>
    <a:srgbClr val="111E31"/>
    <a:srgbClr val="F7E8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20" d="100"/>
          <a:sy n="120" d="100"/>
        </p:scale>
        <p:origin x="-730" y="-238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943914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414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88002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E7815E-F7B8-4E93-9F6C-89F6C3C8DBB8}"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45546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1E7815E-F7B8-4E93-9F6C-89F6C3C8DBB8}"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85207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E7815E-F7B8-4E93-9F6C-89F6C3C8DBB8}"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6507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1E7815E-F7B8-4E93-9F6C-89F6C3C8DBB8}"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7109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E7815E-F7B8-4E93-9F6C-89F6C3C8DBB8}"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39107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E7815E-F7B8-4E93-9F6C-89F6C3C8DBB8}"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324613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1748878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1E7815E-F7B8-4E93-9F6C-89F6C3C8DBB8}"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837FF7-5919-41BF-8DD0-96FAEA1BD99B}" type="slidenum">
              <a:rPr lang="en-US" smtClean="0"/>
              <a:t>‹№›</a:t>
            </a:fld>
            <a:endParaRPr lang="en-US"/>
          </a:p>
        </p:txBody>
      </p:sp>
    </p:spTree>
    <p:extLst>
      <p:ext uri="{BB962C8B-B14F-4D97-AF65-F5344CB8AC3E}">
        <p14:creationId xmlns:p14="http://schemas.microsoft.com/office/powerpoint/2010/main" val="216727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8" y="0"/>
            <a:ext cx="9143024"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7815E-F7B8-4E93-9F6C-89F6C3C8DBB8}" type="datetimeFigureOut">
              <a:rPr lang="en-US" smtClean="0"/>
              <a:t>10/31/2018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37FF7-5919-41BF-8DD0-96FAEA1BD99B}" type="slidenum">
              <a:rPr lang="en-US" smtClean="0"/>
              <a:t>‹№›</a:t>
            </a:fld>
            <a:endParaRPr lang="en-US"/>
          </a:p>
        </p:txBody>
      </p:sp>
    </p:spTree>
    <p:extLst>
      <p:ext uri="{BB962C8B-B14F-4D97-AF65-F5344CB8AC3E}">
        <p14:creationId xmlns:p14="http://schemas.microsoft.com/office/powerpoint/2010/main" val="285745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lp.edu.ua/key-action-1/kryteriyi-vidboru-uchasnyki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lp.edu.ua/dokumenty-dlya-aspirantiv-ta-doktorantiv/dlya-navchannya-za-programoyu-erasmus" TargetMode="External"/><Relationship Id="rId2" Type="http://schemas.openxmlformats.org/officeDocument/2006/relationships/hyperlink" Target="http://lp.edu.ua/dokumenty-dlya-studentiv/dlya-navchannya-za-programoyu-erasmus" TargetMode="External"/><Relationship Id="rId1" Type="http://schemas.openxmlformats.org/officeDocument/2006/relationships/slideLayout" Target="../slideLayouts/slideLayout2.xml"/><Relationship Id="rId4" Type="http://schemas.openxmlformats.org/officeDocument/2006/relationships/hyperlink" Target="http://lp.edu.ua/dokumenty-dlya-npp/dlya-vykladannya-za-programoyu-erasmu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lp.edu.ua/dokumenty-dlya-npp/dlya-vykladannya-za-programoyu-erasm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avchannya-v-yevropi.studies-in-europe.eu/s/3561/74969-Universiteti.htm?pa=102&amp;m=&amp;kg=1&amp;kj=&amp;muz=&amp;kd=&amp;r=&amp;st=&amp;szukaj=&amp;fbclid=IwAR39B3-An8vbw_DKCvMTLeJSGCtEM34hNrIDSGC3aLLclI0cLy04gZ3UZ2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66899" y="11802"/>
            <a:ext cx="6523464" cy="2387600"/>
          </a:xfrm>
        </p:spPr>
        <p:txBody>
          <a:bodyPr>
            <a:normAutofit/>
          </a:bodyPr>
          <a:lstStyle/>
          <a:p>
            <a:r>
              <a:rPr lang="en-US" b="1" dirty="0" smtClean="0">
                <a:solidFill>
                  <a:srgbClr val="04105A"/>
                </a:solidFill>
                <a:latin typeface="+mn-lt"/>
              </a:rPr>
              <a:t>ERASMUS+ KA1</a:t>
            </a:r>
            <a:r>
              <a:rPr lang="uk-UA" b="1" dirty="0" smtClean="0">
                <a:solidFill>
                  <a:srgbClr val="04105A"/>
                </a:solidFill>
                <a:latin typeface="+mn-lt"/>
              </a:rPr>
              <a:t/>
            </a:r>
            <a:br>
              <a:rPr lang="uk-UA" b="1" dirty="0" smtClean="0">
                <a:solidFill>
                  <a:srgbClr val="04105A"/>
                </a:solidFill>
                <a:latin typeface="+mn-lt"/>
              </a:rPr>
            </a:br>
            <a:r>
              <a:rPr lang="uk-UA" sz="2800" b="1" dirty="0" smtClean="0">
                <a:solidFill>
                  <a:srgbClr val="04105A"/>
                </a:solidFill>
                <a:latin typeface="+mn-lt"/>
              </a:rPr>
              <a:t>Організація академічної мобільності</a:t>
            </a:r>
            <a:endParaRPr lang="en-US" sz="2800" b="1" dirty="0">
              <a:solidFill>
                <a:srgbClr val="04105A"/>
              </a:solidFill>
              <a:latin typeface="+mn-lt"/>
            </a:endParaRPr>
          </a:p>
        </p:txBody>
      </p:sp>
      <p:sp>
        <p:nvSpPr>
          <p:cNvPr id="3" name="Subtitle 2"/>
          <p:cNvSpPr>
            <a:spLocks noGrp="1"/>
          </p:cNvSpPr>
          <p:nvPr>
            <p:ph type="subTitle" idx="1"/>
          </p:nvPr>
        </p:nvSpPr>
        <p:spPr>
          <a:xfrm>
            <a:off x="3706832" y="2833742"/>
            <a:ext cx="5475249" cy="1655762"/>
          </a:xfrm>
        </p:spPr>
        <p:txBody>
          <a:bodyPr/>
          <a:lstStyle/>
          <a:p>
            <a:r>
              <a:rPr lang="uk-UA" b="1" dirty="0" smtClean="0">
                <a:solidFill>
                  <a:srgbClr val="47627F"/>
                </a:solidFill>
              </a:rPr>
              <a:t>Гоц Н.Є., </a:t>
            </a:r>
            <a:r>
              <a:rPr lang="uk-UA" sz="2000" dirty="0" smtClean="0">
                <a:solidFill>
                  <a:srgbClr val="47627F"/>
                </a:solidFill>
              </a:rPr>
              <a:t>керівник Центру міжнародної освіти</a:t>
            </a:r>
            <a:endParaRPr lang="en-US" sz="2000" dirty="0" smtClean="0">
              <a:solidFill>
                <a:srgbClr val="47627F"/>
              </a:solidFill>
            </a:endParaRPr>
          </a:p>
          <a:p>
            <a:r>
              <a:rPr lang="uk-UA" sz="2000" dirty="0" smtClean="0">
                <a:solidFill>
                  <a:srgbClr val="47627F"/>
                </a:solidFill>
              </a:rPr>
              <a:t>Координатор </a:t>
            </a:r>
            <a:r>
              <a:rPr lang="uk-UA" sz="2000" dirty="0">
                <a:solidFill>
                  <a:srgbClr val="47627F"/>
                </a:solidFill>
              </a:rPr>
              <a:t>програми Е</a:t>
            </a:r>
            <a:r>
              <a:rPr lang="en-US" sz="2000" dirty="0" err="1">
                <a:solidFill>
                  <a:srgbClr val="47627F"/>
                </a:solidFill>
              </a:rPr>
              <a:t>rasmus</a:t>
            </a:r>
            <a:r>
              <a:rPr lang="uk-UA" sz="2000" dirty="0" smtClean="0">
                <a:solidFill>
                  <a:srgbClr val="47627F"/>
                </a:solidFill>
              </a:rPr>
              <a:t>+  НУЛП</a:t>
            </a:r>
          </a:p>
          <a:p>
            <a:r>
              <a:rPr lang="uk-UA" b="1" dirty="0" smtClean="0">
                <a:solidFill>
                  <a:srgbClr val="47627F"/>
                </a:solidFill>
              </a:rPr>
              <a:t>Пукало М.І., </a:t>
            </a:r>
            <a:r>
              <a:rPr lang="uk-UA" sz="1800" dirty="0" smtClean="0">
                <a:solidFill>
                  <a:srgbClr val="47627F"/>
                </a:solidFill>
              </a:rPr>
              <a:t>координатор Е</a:t>
            </a:r>
            <a:r>
              <a:rPr lang="en-US" sz="1800" dirty="0" err="1" smtClean="0">
                <a:solidFill>
                  <a:srgbClr val="47627F"/>
                </a:solidFill>
              </a:rPr>
              <a:t>rasmus</a:t>
            </a:r>
            <a:r>
              <a:rPr lang="uk-UA" sz="1800" dirty="0" smtClean="0">
                <a:solidFill>
                  <a:srgbClr val="47627F"/>
                </a:solidFill>
              </a:rPr>
              <a:t>+</a:t>
            </a:r>
            <a:r>
              <a:rPr lang="en-US" sz="1800" dirty="0" smtClean="0">
                <a:solidFill>
                  <a:srgbClr val="47627F"/>
                </a:solidFill>
              </a:rPr>
              <a:t>KA1</a:t>
            </a:r>
            <a:endParaRPr lang="en-US" sz="1800" dirty="0">
              <a:solidFill>
                <a:srgbClr val="47627F"/>
              </a:solidFill>
            </a:endParaRPr>
          </a:p>
        </p:txBody>
      </p:sp>
      <p:sp>
        <p:nvSpPr>
          <p:cNvPr id="4" name="Rectangle 2"/>
          <p:cNvSpPr>
            <a:spLocks noChangeArrowheads="1"/>
          </p:cNvSpPr>
          <p:nvPr/>
        </p:nvSpPr>
        <p:spPr bwMode="auto">
          <a:xfrm>
            <a:off x="769435" y="-323385"/>
            <a:ext cx="863858" cy="49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pic>
        <p:nvPicPr>
          <p:cNvPr id="1025" name="Рисунок 2" descr="Ð ÐµÐ·ÑÐ»ÑÑÐ°Ñ Ð¿Ð¾ÑÑÐºÑ Ð·Ð¾Ð±ÑÐ°Ð¶ÐµÐ½Ñ Ð·Ð° Ð·Ð°Ð¿Ð¸ÑÐ¾Ð¼ &quot;Ð»ÑÐ²ÑÐ²ÑÑÐºÐ° Ð¿Ð¾Ð»ÑÑÐµÑÐ½ÑÐºÐ°&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33" y="133815"/>
            <a:ext cx="1650381" cy="156543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992459" y="1681212"/>
            <a:ext cx="15165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90488" algn="l" defTabSz="914400" rtl="0" eaLnBrk="0" fontAlgn="base" latinLnBrk="0" hangingPunct="0">
              <a:lnSpc>
                <a:spcPct val="100000"/>
              </a:lnSpc>
              <a:spcBef>
                <a:spcPct val="0"/>
              </a:spcBef>
              <a:spcAft>
                <a:spcPct val="0"/>
              </a:spcAft>
              <a:buClrTx/>
              <a:buSzTx/>
              <a:buFontTx/>
              <a:buNone/>
              <a:tabLst/>
            </a:pPr>
            <a:r>
              <a:rPr kumimoji="0" lang="en-GB" altLang="uk-UA" sz="1000" b="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kumimoji="0" lang="en-GB" altLang="uk-UA" sz="1000" b="0" i="0" u="none" strike="noStrike" cap="none" normalizeH="0" baseline="0" dirty="0" err="1" smtClean="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Lviv</a:t>
            </a:r>
            <a:r>
              <a:rPr kumimoji="0" lang="en-GB" altLang="uk-UA" sz="1000" b="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 Polytechnic </a:t>
            </a:r>
            <a:endParaRPr kumimoji="0" lang="uk-UA" altLang="uk-UA" sz="800" b="0" i="0" u="none" strike="noStrike" cap="none" normalizeH="0" baseline="0" dirty="0" smtClean="0">
              <a:ln>
                <a:noFill/>
              </a:ln>
              <a:solidFill>
                <a:schemeClr val="tx1"/>
              </a:solidFill>
              <a:effectLst/>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en-GB" altLang="uk-UA" sz="1000" b="0" i="0" u="none" strike="noStrike" cap="none" normalizeH="0" baseline="0" dirty="0" smtClean="0">
                <a:ln>
                  <a:noFill/>
                </a:ln>
                <a:solidFill>
                  <a:srgbClr val="002060"/>
                </a:solidFill>
                <a:effectLst/>
                <a:latin typeface="Arial" panose="020B0604020202020204" pitchFamily="34" charset="0"/>
                <a:ea typeface="Calibri" panose="020F0502020204030204" pitchFamily="34" charset="0"/>
                <a:cs typeface="Arial" panose="020B0604020202020204" pitchFamily="34" charset="0"/>
              </a:rPr>
              <a:t>National University</a:t>
            </a:r>
            <a:endParaRPr kumimoji="0" lang="en-GB" altLang="uk-UA" sz="1800" b="0" i="0" u="none" strike="noStrike" cap="none" normalizeH="0" baseline="0" dirty="0" smtClean="0">
              <a:ln>
                <a:noFill/>
              </a:ln>
              <a:solidFill>
                <a:schemeClr val="tx1"/>
              </a:solidFill>
              <a:effectLst/>
              <a:latin typeface="Arial" panose="020B0604020202020204" pitchFamily="34" charset="0"/>
            </a:endParaRPr>
          </a:p>
        </p:txBody>
      </p:sp>
      <p:pic>
        <p:nvPicPr>
          <p:cNvPr id="1033" name="Picture 9" descr="Ð ÐµÐ·ÑÐ»ÑÑÐ°Ñ Ð¿Ð¾ÑÑÐºÑ Ð·Ð¾Ð±ÑÐ°Ð¶ÐµÐ½Ñ Ð·Ð° Ð·Ð°Ð¿Ð¸ÑÐ¾Ð¼ &quot;ÐµÑÐ°Ð·Ð¼ÑÑ&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5438" y="547835"/>
            <a:ext cx="2116315" cy="424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36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1361" y="2664471"/>
            <a:ext cx="7226433" cy="676099"/>
          </a:xfrm>
        </p:spPr>
        <p:txBody>
          <a:bodyPr>
            <a:noAutofit/>
          </a:bodyPr>
          <a:lstStyle/>
          <a:p>
            <a:r>
              <a:rPr lang="uk-UA" sz="3200" dirty="0" smtClean="0"/>
              <a:t>-</a:t>
            </a:r>
            <a:r>
              <a:rPr lang="uk-UA" sz="2800" b="1" dirty="0" smtClean="0"/>
              <a:t>Анкета-заява</a:t>
            </a:r>
            <a:r>
              <a:rPr lang="uk-UA" sz="2800" dirty="0" smtClean="0"/>
              <a:t> для студентів</a:t>
            </a:r>
            <a:br>
              <a:rPr lang="uk-UA" sz="2800" dirty="0" smtClean="0"/>
            </a:br>
            <a:r>
              <a:rPr lang="uk-UA" sz="2800" dirty="0" smtClean="0"/>
              <a:t>-</a:t>
            </a:r>
            <a:r>
              <a:rPr lang="uk-UA" sz="2800" b="1" dirty="0" smtClean="0"/>
              <a:t>Анкета-заява</a:t>
            </a:r>
            <a:r>
              <a:rPr lang="uk-UA" sz="2800" dirty="0" smtClean="0"/>
              <a:t> для науково-педагогічних працівників</a:t>
            </a:r>
            <a:br>
              <a:rPr lang="uk-UA" sz="2800" dirty="0" smtClean="0"/>
            </a:br>
            <a:r>
              <a:rPr lang="uk-UA" sz="2800" dirty="0" smtClean="0"/>
              <a:t>-</a:t>
            </a:r>
            <a:r>
              <a:rPr lang="uk-UA" sz="2800" b="1" dirty="0" smtClean="0"/>
              <a:t>Анкета-заява</a:t>
            </a:r>
            <a:r>
              <a:rPr lang="uk-UA" sz="2800" dirty="0" smtClean="0"/>
              <a:t> для адміністративного персоналу</a:t>
            </a:r>
            <a:br>
              <a:rPr lang="uk-UA" sz="2800" dirty="0" smtClean="0"/>
            </a:br>
            <a:r>
              <a:rPr lang="en-GB" sz="2800" dirty="0" smtClean="0">
                <a:hlinkClick r:id="rId2"/>
              </a:rPr>
              <a:t>http</a:t>
            </a:r>
            <a:r>
              <a:rPr lang="en-GB" sz="2800" dirty="0">
                <a:hlinkClick r:id="rId2"/>
              </a:rPr>
              <a:t>://</a:t>
            </a:r>
            <a:r>
              <a:rPr lang="en-GB" sz="2800" dirty="0" smtClean="0">
                <a:hlinkClick r:id="rId2"/>
              </a:rPr>
              <a:t>lp.edu.ua/key-action-1/kryteriyi-vidboru-uchasnykiv</a:t>
            </a:r>
            <a:r>
              <a:rPr lang="uk-UA" sz="2800" dirty="0" smtClean="0"/>
              <a:t/>
            </a:r>
            <a:br>
              <a:rPr lang="uk-UA" sz="2800" dirty="0" smtClean="0"/>
            </a:br>
            <a:r>
              <a:rPr lang="uk-UA" sz="2800" dirty="0"/>
              <a:t/>
            </a:r>
            <a:br>
              <a:rPr lang="uk-UA" sz="2800" dirty="0"/>
            </a:br>
            <a:endParaRPr lang="uk-UA" sz="2800"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4202262511"/>
              </p:ext>
            </p:extLst>
          </p:nvPr>
        </p:nvGraphicFramePr>
        <p:xfrm>
          <a:off x="8203872" y="550616"/>
          <a:ext cx="940128" cy="3276708"/>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546118">
                <a:tc>
                  <a:txBody>
                    <a:bodyPr/>
                    <a:lstStyle/>
                    <a:p>
                      <a:pPr algn="ctr"/>
                      <a:r>
                        <a:rPr lang="uk-UA" sz="1600" b="1" dirty="0" smtClean="0">
                          <a:solidFill>
                            <a:srgbClr val="04105A"/>
                          </a:solidFill>
                        </a:rPr>
                        <a:t>5</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6</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7</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8</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5" name="Прямокутник 4"/>
          <p:cNvSpPr/>
          <p:nvPr/>
        </p:nvSpPr>
        <p:spPr>
          <a:xfrm>
            <a:off x="2214729" y="211747"/>
            <a:ext cx="5959965" cy="954107"/>
          </a:xfrm>
          <a:prstGeom prst="rect">
            <a:avLst/>
          </a:prstGeom>
        </p:spPr>
        <p:txBody>
          <a:bodyPr wrap="none">
            <a:spAutoFit/>
          </a:bodyPr>
          <a:lstStyle/>
          <a:p>
            <a:pPr lvl="0">
              <a:defRPr/>
            </a:pPr>
            <a:r>
              <a:rPr lang="uk-UA" sz="2800" b="1" dirty="0" smtClean="0">
                <a:solidFill>
                  <a:srgbClr val="04105A"/>
                </a:solidFill>
              </a:rPr>
              <a:t>ПОДАННЯ ДОКУМЕНТІВ НА КОНКУРС</a:t>
            </a:r>
          </a:p>
          <a:p>
            <a:pPr lvl="0">
              <a:defRPr/>
            </a:pPr>
            <a:r>
              <a:rPr lang="uk-UA" sz="2800" b="1" dirty="0" smtClean="0">
                <a:solidFill>
                  <a:srgbClr val="04105A"/>
                </a:solidFill>
              </a:rPr>
              <a:t>Конкурс</a:t>
            </a:r>
            <a:endParaRPr lang="uk-UA" sz="2800" b="1" dirty="0">
              <a:solidFill>
                <a:srgbClr val="04105A"/>
              </a:solidFill>
            </a:endParaRPr>
          </a:p>
        </p:txBody>
      </p:sp>
      <p:sp>
        <p:nvSpPr>
          <p:cNvPr id="6" name="Прямокутник 5"/>
          <p:cNvSpPr/>
          <p:nvPr/>
        </p:nvSpPr>
        <p:spPr>
          <a:xfrm>
            <a:off x="666206" y="4731838"/>
            <a:ext cx="8242663" cy="1938992"/>
          </a:xfrm>
          <a:prstGeom prst="rect">
            <a:avLst/>
          </a:prstGeom>
        </p:spPr>
        <p:txBody>
          <a:bodyPr wrap="square">
            <a:spAutoFit/>
          </a:bodyPr>
          <a:lstStyle/>
          <a:p>
            <a:pPr algn="ctr">
              <a:defRPr/>
            </a:pPr>
            <a:r>
              <a:rPr lang="uk-UA" sz="2400" b="1" dirty="0" smtClean="0">
                <a:solidFill>
                  <a:srgbClr val="04105A"/>
                </a:solidFill>
              </a:rPr>
              <a:t>Відповідальні </a:t>
            </a:r>
            <a:r>
              <a:rPr lang="uk-UA" sz="2400" b="1" dirty="0">
                <a:solidFill>
                  <a:srgbClr val="04105A"/>
                </a:solidFill>
              </a:rPr>
              <a:t>по кафедрам за міжнародну </a:t>
            </a:r>
            <a:r>
              <a:rPr lang="uk-UA" sz="2400" b="1" dirty="0" smtClean="0">
                <a:solidFill>
                  <a:srgbClr val="04105A"/>
                </a:solidFill>
              </a:rPr>
              <a:t>співпрацю </a:t>
            </a:r>
            <a:r>
              <a:rPr lang="uk-UA" sz="2400" b="1" dirty="0">
                <a:solidFill>
                  <a:srgbClr val="04105A"/>
                </a:solidFill>
              </a:rPr>
              <a:t>займаються</a:t>
            </a:r>
            <a:r>
              <a:rPr lang="uk-UA" sz="2400" b="1" dirty="0" smtClean="0">
                <a:solidFill>
                  <a:srgbClr val="04105A"/>
                </a:solidFill>
              </a:rPr>
              <a:t>:</a:t>
            </a:r>
          </a:p>
          <a:p>
            <a:pPr>
              <a:defRPr/>
            </a:pPr>
            <a:r>
              <a:rPr lang="uk-UA" sz="2400" b="1" dirty="0" smtClean="0">
                <a:solidFill>
                  <a:srgbClr val="04105A"/>
                </a:solidFill>
              </a:rPr>
              <a:t>- Поширенням інформації про конкурс для участі в програмі</a:t>
            </a:r>
          </a:p>
          <a:p>
            <a:pPr>
              <a:defRPr/>
            </a:pPr>
            <a:r>
              <a:rPr lang="uk-UA" sz="2400" b="1" dirty="0" smtClean="0">
                <a:solidFill>
                  <a:srgbClr val="04105A"/>
                </a:solidFill>
              </a:rPr>
              <a:t>- Консультуванням про умови участі в програмі</a:t>
            </a:r>
          </a:p>
          <a:p>
            <a:pPr>
              <a:defRPr/>
            </a:pPr>
            <a:r>
              <a:rPr lang="uk-UA" sz="2400" b="1" dirty="0" smtClean="0">
                <a:solidFill>
                  <a:srgbClr val="04105A"/>
                </a:solidFill>
              </a:rPr>
              <a:t>- Консультуванням </a:t>
            </a:r>
            <a:r>
              <a:rPr lang="uk-UA" sz="2400" b="1" dirty="0">
                <a:solidFill>
                  <a:srgbClr val="04105A"/>
                </a:solidFill>
              </a:rPr>
              <a:t>по підготовці документів на конкурс </a:t>
            </a:r>
            <a:endParaRPr lang="en-US" sz="2400" b="1" dirty="0">
              <a:solidFill>
                <a:srgbClr val="04105A"/>
              </a:solidFill>
            </a:endParaRPr>
          </a:p>
        </p:txBody>
      </p:sp>
    </p:spTree>
    <p:extLst>
      <p:ext uri="{BB962C8B-B14F-4D97-AF65-F5344CB8AC3E}">
        <p14:creationId xmlns:p14="http://schemas.microsoft.com/office/powerpoint/2010/main" val="2977484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КОНКУРС</a:t>
            </a:r>
            <a:endParaRPr lang="uk-UA" dirty="0"/>
          </a:p>
        </p:txBody>
      </p:sp>
      <p:sp>
        <p:nvSpPr>
          <p:cNvPr id="3" name="Місце для вмісту 2"/>
          <p:cNvSpPr>
            <a:spLocks noGrp="1"/>
          </p:cNvSpPr>
          <p:nvPr>
            <p:ph idx="1"/>
          </p:nvPr>
        </p:nvSpPr>
        <p:spPr>
          <a:xfrm>
            <a:off x="1007473" y="1812563"/>
            <a:ext cx="7886700" cy="4562112"/>
          </a:xfrm>
        </p:spPr>
        <p:txBody>
          <a:bodyPr>
            <a:normAutofit fontScale="92500" lnSpcReduction="10000"/>
          </a:bodyPr>
          <a:lstStyle/>
          <a:p>
            <a:pPr marL="0" indent="0">
              <a:buNone/>
            </a:pPr>
            <a:r>
              <a:rPr lang="uk-UA" dirty="0" smtClean="0"/>
              <a:t>    Конкурс проводять конкурсні комісії за результатами оцінювання поданих документів.</a:t>
            </a:r>
          </a:p>
          <a:p>
            <a:pPr marL="0" indent="0">
              <a:buNone/>
            </a:pPr>
            <a:r>
              <a:rPr lang="ru-RU" dirty="0" smtClean="0"/>
              <a:t>До складу </a:t>
            </a:r>
            <a:r>
              <a:rPr lang="ru-RU" dirty="0" err="1" smtClean="0"/>
              <a:t>комісії</a:t>
            </a:r>
            <a:r>
              <a:rPr lang="ru-RU" dirty="0" smtClean="0"/>
              <a:t> </a:t>
            </a:r>
            <a:r>
              <a:rPr lang="ru-RU" dirty="0" err="1" smtClean="0"/>
              <a:t>можуть</a:t>
            </a:r>
            <a:r>
              <a:rPr lang="ru-RU" dirty="0" smtClean="0"/>
              <a:t> </a:t>
            </a:r>
            <a:r>
              <a:rPr lang="ru-RU" dirty="0" err="1" smtClean="0"/>
              <a:t>входити</a:t>
            </a:r>
            <a:r>
              <a:rPr lang="uk-UA" dirty="0" smtClean="0"/>
              <a:t>:</a:t>
            </a:r>
          </a:p>
          <a:p>
            <a:pPr marL="514350" indent="-514350">
              <a:buAutoNum type="arabicPeriod"/>
            </a:pPr>
            <a:r>
              <a:rPr lang="uk-UA" dirty="0" err="1" smtClean="0"/>
              <a:t>Преставники</a:t>
            </a:r>
            <a:r>
              <a:rPr lang="uk-UA" dirty="0" smtClean="0"/>
              <a:t> ЦМО</a:t>
            </a:r>
          </a:p>
          <a:p>
            <a:pPr marL="514350" indent="-514350">
              <a:buAutoNum type="arabicPeriod"/>
            </a:pPr>
            <a:r>
              <a:rPr lang="uk-UA" dirty="0" smtClean="0"/>
              <a:t>Заступник директора ННІ з міжнародної співпраці</a:t>
            </a:r>
          </a:p>
          <a:p>
            <a:pPr marL="514350" indent="-514350">
              <a:buAutoNum type="arabicPeriod"/>
            </a:pPr>
            <a:r>
              <a:rPr lang="uk-UA" dirty="0" smtClean="0"/>
              <a:t>Представник європейського університету</a:t>
            </a:r>
          </a:p>
          <a:p>
            <a:pPr marL="514350" indent="-514350">
              <a:buAutoNum type="arabicPeriod"/>
            </a:pPr>
            <a:endParaRPr lang="uk-UA" dirty="0"/>
          </a:p>
          <a:p>
            <a:pPr marL="0" indent="0">
              <a:buNone/>
            </a:pPr>
            <a:r>
              <a:rPr lang="uk-UA" dirty="0"/>
              <a:t>Результат </a:t>
            </a:r>
            <a:r>
              <a:rPr lang="uk-UA" dirty="0" smtClean="0"/>
              <a:t>конкурсу оформляється у вигляді  </a:t>
            </a:r>
            <a:r>
              <a:rPr lang="uk-UA" b="1" dirty="0" smtClean="0"/>
              <a:t>протоколу </a:t>
            </a:r>
            <a:r>
              <a:rPr lang="uk-UA" b="1" dirty="0"/>
              <a:t>конкурсної комісії (</a:t>
            </a:r>
            <a:r>
              <a:rPr lang="en-US" b="1" dirty="0"/>
              <a:t>MINUTES)</a:t>
            </a:r>
            <a:br>
              <a:rPr lang="en-US" b="1" dirty="0"/>
            </a:br>
            <a:r>
              <a:rPr lang="en-US" dirty="0"/>
              <a:t/>
            </a:r>
            <a:br>
              <a:rPr lang="en-US" dirty="0"/>
            </a:br>
            <a:endParaRPr lang="uk-UA" dirty="0"/>
          </a:p>
          <a:p>
            <a:pPr marL="514350" indent="-514350">
              <a:buAutoNum type="arabicPeriod"/>
            </a:pPr>
            <a:endParaRPr lang="uk-UA" dirty="0" smtClean="0"/>
          </a:p>
          <a:p>
            <a:pPr marL="514350" indent="-514350">
              <a:buAutoNum type="arabicPeriod"/>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p:txBody>
      </p:sp>
    </p:spTree>
    <p:extLst>
      <p:ext uri="{BB962C8B-B14F-4D97-AF65-F5344CB8AC3E}">
        <p14:creationId xmlns:p14="http://schemas.microsoft.com/office/powerpoint/2010/main" val="521978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p14="http://schemas.microsoft.com/office/powerpoint/2010/main" val="19332075"/>
              </p:ext>
            </p:extLst>
          </p:nvPr>
        </p:nvGraphicFramePr>
        <p:xfrm>
          <a:off x="8203872" y="365126"/>
          <a:ext cx="940128" cy="2730590"/>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546118">
                <a:tc>
                  <a:txBody>
                    <a:bodyPr/>
                    <a:lstStyle/>
                    <a:p>
                      <a:pPr algn="ctr"/>
                      <a:r>
                        <a:rPr lang="uk-UA" sz="1600" b="1" dirty="0" smtClean="0">
                          <a:solidFill>
                            <a:srgbClr val="04105A"/>
                          </a:solidFill>
                        </a:rPr>
                        <a:t>6</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7</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8</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5" name="Прямокутник 4"/>
          <p:cNvSpPr/>
          <p:nvPr/>
        </p:nvSpPr>
        <p:spPr>
          <a:xfrm>
            <a:off x="1594182" y="365126"/>
            <a:ext cx="6972806" cy="954107"/>
          </a:xfrm>
          <a:prstGeom prst="rect">
            <a:avLst/>
          </a:prstGeom>
        </p:spPr>
        <p:txBody>
          <a:bodyPr wrap="none">
            <a:spAutoFit/>
          </a:bodyPr>
          <a:lstStyle/>
          <a:p>
            <a:r>
              <a:rPr lang="uk-UA" sz="2800" b="1" dirty="0"/>
              <a:t>Формування </a:t>
            </a:r>
            <a:r>
              <a:rPr lang="en-US" sz="2800" b="1" dirty="0"/>
              <a:t>Nomination letter</a:t>
            </a:r>
            <a:r>
              <a:rPr lang="uk-UA" sz="2800" b="1" dirty="0"/>
              <a:t> </a:t>
            </a:r>
            <a:r>
              <a:rPr lang="en-US" sz="2800" b="1" dirty="0"/>
              <a:t/>
            </a:r>
            <a:br>
              <a:rPr lang="en-US" sz="2800" b="1" dirty="0"/>
            </a:br>
            <a:r>
              <a:rPr lang="uk-UA" sz="2800" b="1" dirty="0"/>
              <a:t>для переможців </a:t>
            </a:r>
            <a:r>
              <a:rPr lang="uk-UA" sz="2800" b="1" dirty="0" smtClean="0"/>
              <a:t>за результатами конкурсу</a:t>
            </a:r>
            <a:r>
              <a:rPr lang="en-US" sz="2800" b="1" dirty="0" smtClean="0"/>
              <a:t> </a:t>
            </a:r>
            <a:endParaRPr lang="uk-UA" sz="2800" b="1" dirty="0">
              <a:solidFill>
                <a:srgbClr val="04105A"/>
              </a:solidFill>
            </a:endParaRPr>
          </a:p>
        </p:txBody>
      </p:sp>
      <p:sp>
        <p:nvSpPr>
          <p:cNvPr id="6" name="Прямокутник 5"/>
          <p:cNvSpPr/>
          <p:nvPr/>
        </p:nvSpPr>
        <p:spPr>
          <a:xfrm>
            <a:off x="953588" y="2560552"/>
            <a:ext cx="8190412" cy="4401205"/>
          </a:xfrm>
          <a:prstGeom prst="rect">
            <a:avLst/>
          </a:prstGeom>
        </p:spPr>
        <p:txBody>
          <a:bodyPr wrap="square">
            <a:spAutoFit/>
          </a:bodyPr>
          <a:lstStyle/>
          <a:p>
            <a:r>
              <a:rPr lang="uk-UA" sz="2800" dirty="0"/>
              <a:t>ЦМО формує </a:t>
            </a:r>
            <a:r>
              <a:rPr lang="en-US" sz="2800" b="1" dirty="0"/>
              <a:t>Nomination Letter</a:t>
            </a:r>
            <a:r>
              <a:rPr lang="uk-UA" sz="2800" b="1" dirty="0"/>
              <a:t> </a:t>
            </a:r>
            <a:r>
              <a:rPr lang="uk-UA" sz="2800" dirty="0"/>
              <a:t>на бланку </a:t>
            </a:r>
            <a:r>
              <a:rPr lang="uk-UA" sz="2800" dirty="0" smtClean="0"/>
              <a:t>Університету.</a:t>
            </a:r>
          </a:p>
          <a:p>
            <a:r>
              <a:rPr lang="uk-UA" sz="2800" dirty="0" smtClean="0"/>
              <a:t> </a:t>
            </a:r>
            <a:r>
              <a:rPr lang="en-US" sz="2800" b="1" dirty="0"/>
              <a:t>Nomination Letter</a:t>
            </a:r>
            <a:r>
              <a:rPr lang="uk-UA" sz="2800" b="1" dirty="0"/>
              <a:t> </a:t>
            </a:r>
            <a:r>
              <a:rPr lang="uk-UA" sz="2800" dirty="0" smtClean="0"/>
              <a:t>підписує </a:t>
            </a:r>
            <a:r>
              <a:rPr lang="uk-UA" sz="2800" dirty="0"/>
              <a:t>Проректора з міжнародних </a:t>
            </a:r>
            <a:r>
              <a:rPr lang="uk-UA" sz="2800" dirty="0" smtClean="0"/>
              <a:t>зав'язків</a:t>
            </a:r>
          </a:p>
          <a:p>
            <a:r>
              <a:rPr lang="uk-UA" sz="2800" dirty="0" smtClean="0"/>
              <a:t>Цим </a:t>
            </a:r>
            <a:r>
              <a:rPr lang="uk-UA" sz="2800" dirty="0"/>
              <a:t>листом Університет номінує особу для участі в програмі </a:t>
            </a:r>
            <a:r>
              <a:rPr lang="en-US" sz="2800" dirty="0"/>
              <a:t>ERASMUS+</a:t>
            </a:r>
            <a:r>
              <a:rPr lang="uk-UA" sz="2800" dirty="0" smtClean="0"/>
              <a:t>.</a:t>
            </a:r>
            <a:r>
              <a:rPr lang="uk-UA" sz="2800" dirty="0"/>
              <a:t> </a:t>
            </a:r>
            <a:endParaRPr lang="uk-UA" sz="2800" dirty="0" smtClean="0"/>
          </a:p>
          <a:p>
            <a:r>
              <a:rPr lang="uk-UA" sz="2800" dirty="0" smtClean="0"/>
              <a:t>ЦМО надсилає лист </a:t>
            </a:r>
            <a:r>
              <a:rPr lang="uk-UA" sz="2800" dirty="0"/>
              <a:t>в </a:t>
            </a:r>
            <a:r>
              <a:rPr lang="uk-UA" sz="2800" dirty="0" err="1"/>
              <a:t>Еразмус</a:t>
            </a:r>
            <a:r>
              <a:rPr lang="uk-UA" sz="2800" dirty="0"/>
              <a:t>-офіси Європейських університетів. </a:t>
            </a:r>
          </a:p>
          <a:p>
            <a:r>
              <a:rPr lang="uk-UA" sz="2800" dirty="0"/>
              <a:t/>
            </a:r>
            <a:br>
              <a:rPr lang="uk-UA" sz="2800" dirty="0"/>
            </a:br>
            <a:endParaRPr lang="uk-UA" sz="2800" dirty="0"/>
          </a:p>
        </p:txBody>
      </p:sp>
      <p:sp>
        <p:nvSpPr>
          <p:cNvPr id="3" name="Прямокутник 2"/>
          <p:cNvSpPr/>
          <p:nvPr/>
        </p:nvSpPr>
        <p:spPr>
          <a:xfrm>
            <a:off x="1449977" y="2542908"/>
            <a:ext cx="6609806" cy="923330"/>
          </a:xfrm>
          <a:prstGeom prst="rect">
            <a:avLst/>
          </a:prstGeom>
        </p:spPr>
        <p:txBody>
          <a:bodyPr wrap="square">
            <a:spAutoFit/>
          </a:bodyPr>
          <a:lstStyle/>
          <a:p>
            <a:r>
              <a:rPr lang="en-US" b="1" dirty="0"/>
              <a:t/>
            </a:r>
            <a:br>
              <a:rPr lang="en-US" b="1" dirty="0"/>
            </a:br>
            <a:r>
              <a:rPr lang="en-US" dirty="0"/>
              <a:t/>
            </a:r>
            <a:br>
              <a:rPr lang="en-US" dirty="0"/>
            </a:br>
            <a:endParaRPr lang="uk-UA" dirty="0"/>
          </a:p>
        </p:txBody>
      </p:sp>
    </p:spTree>
    <p:extLst>
      <p:ext uri="{BB962C8B-B14F-4D97-AF65-F5344CB8AC3E}">
        <p14:creationId xmlns:p14="http://schemas.microsoft.com/office/powerpoint/2010/main" val="2849525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98617" y="-144325"/>
            <a:ext cx="6516733" cy="1325563"/>
          </a:xfrm>
        </p:spPr>
        <p:txBody>
          <a:bodyPr>
            <a:normAutofit/>
          </a:bodyPr>
          <a:lstStyle/>
          <a:p>
            <a:r>
              <a:rPr lang="uk-UA" sz="3200" b="1" dirty="0" smtClean="0"/>
              <a:t>Підготовка документів. Студенти</a:t>
            </a:r>
            <a:endParaRPr lang="uk-UA" sz="3200" b="1"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934034951"/>
              </p:ext>
            </p:extLst>
          </p:nvPr>
        </p:nvGraphicFramePr>
        <p:xfrm>
          <a:off x="523875" y="2755694"/>
          <a:ext cx="7886700" cy="2005425"/>
        </p:xfrm>
        <a:graphic>
          <a:graphicData uri="http://schemas.openxmlformats.org/drawingml/2006/table">
            <a:tbl>
              <a:tblPr firstRow="1" firstCol="1" bandRow="1">
                <a:tableStyleId>{5C22544A-7EE6-4342-B048-85BDC9FD1C3A}</a:tableStyleId>
              </a:tblPr>
              <a:tblGrid>
                <a:gridCol w="1818549"/>
                <a:gridCol w="3081492"/>
                <a:gridCol w="2986659"/>
              </a:tblGrid>
              <a:tr h="200543">
                <a:tc>
                  <a:txBody>
                    <a:bodyPr/>
                    <a:lstStyle/>
                    <a:p>
                      <a:pPr algn="ctr">
                        <a:lnSpc>
                          <a:spcPct val="107000"/>
                        </a:lnSpc>
                        <a:spcAft>
                          <a:spcPts val="0"/>
                        </a:spcAft>
                      </a:pPr>
                      <a:r>
                        <a:rPr lang="uk-UA" sz="1200" dirty="0">
                          <a:effectLst/>
                        </a:rPr>
                        <a:t>Конкурс</a:t>
                      </a: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46" marR="60246" marT="0" marB="0"/>
                </a:tc>
                <a:tc>
                  <a:txBody>
                    <a:bodyPr/>
                    <a:lstStyle/>
                    <a:p>
                      <a:pPr algn="ctr">
                        <a:lnSpc>
                          <a:spcPct val="107000"/>
                        </a:lnSpc>
                        <a:spcAft>
                          <a:spcPts val="0"/>
                        </a:spcAft>
                      </a:pPr>
                      <a:r>
                        <a:rPr lang="uk-UA" sz="1200">
                          <a:effectLst/>
                        </a:rPr>
                        <a:t>Перед мобільністю</a:t>
                      </a:r>
                      <a:endParaRPr lang="uk-UA" sz="1000">
                        <a:effectLst/>
                        <a:latin typeface="Calibri" panose="020F0502020204030204" pitchFamily="34" charset="0"/>
                        <a:ea typeface="Calibri" panose="020F0502020204030204" pitchFamily="34" charset="0"/>
                        <a:cs typeface="Times New Roman" panose="02020603050405020304" pitchFamily="18" charset="0"/>
                      </a:endParaRPr>
                    </a:p>
                  </a:txBody>
                  <a:tcPr marL="60246" marR="60246" marT="0" marB="0"/>
                </a:tc>
                <a:tc>
                  <a:txBody>
                    <a:bodyPr/>
                    <a:lstStyle/>
                    <a:p>
                      <a:pPr algn="ctr">
                        <a:lnSpc>
                          <a:spcPct val="107000"/>
                        </a:lnSpc>
                        <a:spcAft>
                          <a:spcPts val="0"/>
                        </a:spcAft>
                      </a:pPr>
                      <a:r>
                        <a:rPr lang="uk-UA" sz="1200">
                          <a:effectLst/>
                        </a:rPr>
                        <a:t>Після мобільності</a:t>
                      </a:r>
                      <a:endParaRPr lang="uk-UA" sz="1000">
                        <a:effectLst/>
                        <a:latin typeface="Calibri" panose="020F0502020204030204" pitchFamily="34" charset="0"/>
                        <a:ea typeface="Calibri" panose="020F0502020204030204" pitchFamily="34" charset="0"/>
                        <a:cs typeface="Times New Roman" panose="02020603050405020304" pitchFamily="18" charset="0"/>
                      </a:endParaRPr>
                    </a:p>
                  </a:txBody>
                  <a:tcPr marL="60246" marR="60246" marT="0" marB="0"/>
                </a:tc>
              </a:tr>
              <a:tr h="1804882">
                <a:tc>
                  <a:txBody>
                    <a:bodyPr/>
                    <a:lstStyle/>
                    <a:p>
                      <a:pPr algn="ctr">
                        <a:lnSpc>
                          <a:spcPct val="107000"/>
                        </a:lnSpc>
                        <a:spcAft>
                          <a:spcPts val="0"/>
                        </a:spcAft>
                      </a:pPr>
                      <a:r>
                        <a:rPr lang="uk-UA" sz="1200" dirty="0">
                          <a:solidFill>
                            <a:schemeClr val="tx1"/>
                          </a:solidFill>
                          <a:effectLst/>
                        </a:rPr>
                        <a:t> </a:t>
                      </a:r>
                      <a:endParaRPr lang="uk-UA" sz="1000" dirty="0">
                        <a:solidFill>
                          <a:schemeClr val="tx1"/>
                        </a:solidFill>
                        <a:effectLst/>
                      </a:endParaRPr>
                    </a:p>
                    <a:p>
                      <a:pPr marL="342900" lvl="0" indent="-342900">
                        <a:lnSpc>
                          <a:spcPct val="107000"/>
                        </a:lnSpc>
                        <a:spcAft>
                          <a:spcPts val="0"/>
                        </a:spcAft>
                        <a:buFont typeface="+mj-lt"/>
                        <a:buAutoNum type="arabicPeriod"/>
                      </a:pPr>
                      <a:r>
                        <a:rPr lang="uk-UA" sz="1200" dirty="0">
                          <a:solidFill>
                            <a:schemeClr val="tx1"/>
                          </a:solidFill>
                          <a:effectLst/>
                        </a:rPr>
                        <a:t>Анкета + документи, що вказані в анкеті</a:t>
                      </a:r>
                      <a:endParaRPr lang="uk-UA" sz="1000" dirty="0">
                        <a:solidFill>
                          <a:schemeClr val="tx1"/>
                        </a:solidFill>
                        <a:effectLst/>
                      </a:endParaRPr>
                    </a:p>
                    <a:p>
                      <a:pPr algn="ctr">
                        <a:lnSpc>
                          <a:spcPct val="107000"/>
                        </a:lnSpc>
                        <a:spcAft>
                          <a:spcPts val="0"/>
                        </a:spcAft>
                      </a:pPr>
                      <a:r>
                        <a:rPr lang="uk-UA" sz="1200" dirty="0">
                          <a:solidFill>
                            <a:schemeClr val="tx1"/>
                          </a:solidFill>
                          <a:effectLst/>
                        </a:rPr>
                        <a:t> </a:t>
                      </a:r>
                      <a:endParaRPr lang="uk-UA" sz="1000" dirty="0">
                        <a:solidFill>
                          <a:schemeClr val="tx1"/>
                        </a:solidFill>
                        <a:effectLst/>
                      </a:endParaRPr>
                    </a:p>
                    <a:p>
                      <a:pPr algn="ctr">
                        <a:lnSpc>
                          <a:spcPct val="107000"/>
                        </a:lnSpc>
                        <a:spcAft>
                          <a:spcPts val="0"/>
                        </a:spcAft>
                      </a:pPr>
                      <a:r>
                        <a:rPr lang="uk-UA" sz="1200" dirty="0">
                          <a:solidFill>
                            <a:schemeClr val="tx1"/>
                          </a:solidFill>
                          <a:effectLst/>
                        </a:rPr>
                        <a:t> </a:t>
                      </a:r>
                      <a:endParaRPr lang="uk-UA" sz="1000" dirty="0">
                        <a:solidFill>
                          <a:schemeClr val="tx1"/>
                        </a:solidFill>
                        <a:effectLst/>
                      </a:endParaRPr>
                    </a:p>
                    <a:p>
                      <a:pPr algn="ctr">
                        <a:lnSpc>
                          <a:spcPct val="107000"/>
                        </a:lnSpc>
                        <a:spcAft>
                          <a:spcPts val="0"/>
                        </a:spcAft>
                      </a:pPr>
                      <a:r>
                        <a:rPr lang="uk-UA" sz="1200" dirty="0">
                          <a:solidFill>
                            <a:schemeClr val="tx1"/>
                          </a:solidFill>
                          <a:effectLst/>
                        </a:rPr>
                        <a:t> </a:t>
                      </a:r>
                      <a:endParaRPr lang="uk-UA" sz="1000" dirty="0">
                        <a:solidFill>
                          <a:schemeClr val="tx1"/>
                        </a:solidFill>
                        <a:effectLst/>
                      </a:endParaRPr>
                    </a:p>
                    <a:p>
                      <a:pPr algn="ctr">
                        <a:lnSpc>
                          <a:spcPct val="107000"/>
                        </a:lnSpc>
                        <a:spcAft>
                          <a:spcPts val="0"/>
                        </a:spcAft>
                      </a:pPr>
                      <a:r>
                        <a:rPr lang="uk-UA" sz="1000" dirty="0">
                          <a:solidFill>
                            <a:schemeClr val="tx1"/>
                          </a:solidFill>
                          <a:effectLst/>
                        </a:rPr>
                        <a:t/>
                      </a:r>
                      <a:br>
                        <a:rPr lang="uk-UA" sz="1000" dirty="0">
                          <a:solidFill>
                            <a:schemeClr val="tx1"/>
                          </a:solidFill>
                          <a:effectLst/>
                        </a:rPr>
                      </a:br>
                      <a:r>
                        <a:rPr lang="uk-UA" sz="1200" dirty="0">
                          <a:solidFill>
                            <a:schemeClr val="tx1"/>
                          </a:solidFill>
                          <a:effectLst/>
                        </a:rPr>
                        <a:t>2.</a:t>
                      </a:r>
                      <a:r>
                        <a:rPr lang="en-US" sz="1200" dirty="0">
                          <a:solidFill>
                            <a:schemeClr val="tx1"/>
                          </a:solidFill>
                          <a:effectLst/>
                        </a:rPr>
                        <a:t>Nomination Letter LPNU</a:t>
                      </a:r>
                      <a:endParaRPr lang="uk-U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46" marR="60246" marT="0" marB="0">
                    <a:noFill/>
                  </a:tcPr>
                </a:tc>
                <a:tc>
                  <a:txBody>
                    <a:bodyPr/>
                    <a:lstStyle/>
                    <a:p>
                      <a:pPr>
                        <a:lnSpc>
                          <a:spcPct val="107000"/>
                        </a:lnSpc>
                        <a:spcAft>
                          <a:spcPts val="0"/>
                        </a:spcAft>
                      </a:pPr>
                      <a:r>
                        <a:rPr lang="uk-UA" sz="1200">
                          <a:effectLst/>
                        </a:rPr>
                        <a:t>1.Lеагпіпg Аgгееmепt fог Studies</a:t>
                      </a:r>
                      <a:endParaRPr lang="uk-UA" sz="1000">
                        <a:effectLst/>
                      </a:endParaRPr>
                    </a:p>
                    <a:p>
                      <a:pPr marL="457200" indent="-457200">
                        <a:lnSpc>
                          <a:spcPct val="107000"/>
                        </a:lnSpc>
                        <a:spcAft>
                          <a:spcPts val="0"/>
                        </a:spcAft>
                      </a:pPr>
                      <a:r>
                        <a:rPr lang="uk-UA" sz="1200">
                          <a:effectLst/>
                        </a:rPr>
                        <a:t>2.Документи для навчання:</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 індивідуальний графік навчання</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угода з НУЛП </a:t>
                      </a:r>
                      <a:endParaRPr lang="uk-UA" sz="1000">
                        <a:effectLst/>
                      </a:endParaRPr>
                    </a:p>
                    <a:p>
                      <a:pPr>
                        <a:lnSpc>
                          <a:spcPct val="107000"/>
                        </a:lnSpc>
                        <a:spcAft>
                          <a:spcPts val="0"/>
                        </a:spcAft>
                      </a:pPr>
                      <a:r>
                        <a:rPr lang="uk-UA" sz="1200">
                          <a:effectLst/>
                        </a:rPr>
                        <a:t>3.Документи на скерування за кордон: </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Подання</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Запрошення </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Переклад запрошення</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Страховий поліс</a:t>
                      </a:r>
                      <a:endParaRPr lang="uk-UA" sz="1000">
                        <a:effectLst/>
                        <a:latin typeface="Calibri" panose="020F0502020204030204" pitchFamily="34" charset="0"/>
                        <a:ea typeface="Calibri" panose="020F0502020204030204" pitchFamily="34" charset="0"/>
                        <a:cs typeface="Times New Roman" panose="02020603050405020304" pitchFamily="18" charset="0"/>
                      </a:endParaRPr>
                    </a:p>
                  </a:txBody>
                  <a:tcPr marL="60246" marR="60246" marT="0" marB="0"/>
                </a:tc>
                <a:tc>
                  <a:txBody>
                    <a:bodyPr/>
                    <a:lstStyle/>
                    <a:p>
                      <a:pPr marL="342900" lvl="0" indent="-342900">
                        <a:lnSpc>
                          <a:spcPct val="107000"/>
                        </a:lnSpc>
                        <a:spcAft>
                          <a:spcPts val="0"/>
                        </a:spcAft>
                        <a:buFont typeface="+mj-lt"/>
                        <a:buAutoNum type="arabicPeriod"/>
                      </a:pPr>
                      <a:r>
                        <a:rPr lang="uk-UA" sz="1200" dirty="0">
                          <a:effectLst/>
                        </a:rPr>
                        <a:t>Виписки з оцінками (</a:t>
                      </a:r>
                      <a:r>
                        <a:rPr lang="uk-UA" sz="1200" dirty="0" err="1">
                          <a:effectLst/>
                        </a:rPr>
                        <a:t>Transcript</a:t>
                      </a:r>
                      <a:r>
                        <a:rPr lang="uk-UA" sz="1200" dirty="0">
                          <a:effectLst/>
                        </a:rPr>
                        <a:t> </a:t>
                      </a:r>
                      <a:r>
                        <a:rPr lang="uk-UA" sz="1200" dirty="0" err="1">
                          <a:effectLst/>
                        </a:rPr>
                        <a:t>of</a:t>
                      </a:r>
                      <a:r>
                        <a:rPr lang="uk-UA" sz="1200" dirty="0">
                          <a:effectLst/>
                        </a:rPr>
                        <a:t> </a:t>
                      </a:r>
                      <a:r>
                        <a:rPr lang="uk-UA" sz="1200" dirty="0" err="1">
                          <a:effectLst/>
                        </a:rPr>
                        <a:t>Records</a:t>
                      </a:r>
                      <a:r>
                        <a:rPr lang="uk-UA" sz="1200" dirty="0">
                          <a:effectLst/>
                        </a:rPr>
                        <a:t>) </a:t>
                      </a:r>
                      <a:endParaRPr lang="uk-UA" sz="1000" dirty="0">
                        <a:effectLst/>
                      </a:endParaRPr>
                    </a:p>
                    <a:p>
                      <a:pPr marL="342900" lvl="0" indent="-342900">
                        <a:lnSpc>
                          <a:spcPct val="107000"/>
                        </a:lnSpc>
                        <a:spcAft>
                          <a:spcPts val="0"/>
                        </a:spcAft>
                        <a:buFont typeface="+mj-lt"/>
                        <a:buAutoNum type="arabicPeriod"/>
                      </a:pPr>
                      <a:r>
                        <a:rPr lang="uk-UA" sz="1200" dirty="0">
                          <a:effectLst/>
                        </a:rPr>
                        <a:t>Звіт ЦМО </a:t>
                      </a:r>
                      <a:endParaRPr lang="uk-UA" sz="1000" dirty="0">
                        <a:effectLst/>
                      </a:endParaRPr>
                    </a:p>
                    <a:p>
                      <a:pPr marL="342900" lvl="0" indent="-342900">
                        <a:lnSpc>
                          <a:spcPct val="107000"/>
                        </a:lnSpc>
                        <a:spcAft>
                          <a:spcPts val="0"/>
                        </a:spcAft>
                        <a:buFont typeface="+mj-lt"/>
                        <a:buAutoNum type="arabicPeriod"/>
                      </a:pPr>
                      <a:r>
                        <a:rPr lang="uk-UA" sz="1200" dirty="0">
                          <a:effectLst/>
                        </a:rPr>
                        <a:t>Фінальний звіт в </a:t>
                      </a:r>
                      <a:r>
                        <a:rPr lang="uk-UA" sz="1200" dirty="0" err="1">
                          <a:effectLst/>
                        </a:rPr>
                        <a:t>Еразмус</a:t>
                      </a:r>
                      <a:r>
                        <a:rPr lang="uk-UA" sz="1200" dirty="0">
                          <a:effectLst/>
                        </a:rPr>
                        <a:t> офіс</a:t>
                      </a: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46" marR="60246" marT="0" marB="0"/>
                </a:tc>
              </a:tr>
            </a:tbl>
          </a:graphicData>
        </a:graphic>
      </p:graphicFrame>
      <p:sp>
        <p:nvSpPr>
          <p:cNvPr id="4" name="Прямокутник 3"/>
          <p:cNvSpPr/>
          <p:nvPr/>
        </p:nvSpPr>
        <p:spPr>
          <a:xfrm>
            <a:off x="293915" y="5934670"/>
            <a:ext cx="8347166" cy="923330"/>
          </a:xfrm>
          <a:prstGeom prst="rect">
            <a:avLst/>
          </a:prstGeom>
        </p:spPr>
        <p:txBody>
          <a:bodyPr wrap="square">
            <a:spAutoFit/>
          </a:bodyPr>
          <a:lstStyle/>
          <a:p>
            <a:pPr lvl="0" algn="ctr">
              <a:defRPr/>
            </a:pPr>
            <a:r>
              <a:rPr lang="uk-UA" b="1" dirty="0">
                <a:solidFill>
                  <a:srgbClr val="04105A"/>
                </a:solidFill>
              </a:rPr>
              <a:t>Відповідальні по кафедрам за міжнародну співпрацю надають консультації з підготовки оформлення документів. </a:t>
            </a:r>
          </a:p>
          <a:p>
            <a:pPr lvl="0" algn="ctr">
              <a:defRPr/>
            </a:pPr>
            <a:r>
              <a:rPr lang="uk-UA" b="1" dirty="0">
                <a:solidFill>
                  <a:srgbClr val="04105A"/>
                </a:solidFill>
              </a:rPr>
              <a:t>Документи подаються в ЦМО.</a:t>
            </a:r>
            <a:endParaRPr lang="en-US" b="1" dirty="0">
              <a:solidFill>
                <a:srgbClr val="04105A"/>
              </a:solidFill>
            </a:endParaRPr>
          </a:p>
        </p:txBody>
      </p:sp>
      <p:sp>
        <p:nvSpPr>
          <p:cNvPr id="6" name="Стрілка вниз 5"/>
          <p:cNvSpPr/>
          <p:nvPr/>
        </p:nvSpPr>
        <p:spPr>
          <a:xfrm>
            <a:off x="1088885" y="3809839"/>
            <a:ext cx="390525"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Tree>
    <p:extLst>
      <p:ext uri="{BB962C8B-B14F-4D97-AF65-F5344CB8AC3E}">
        <p14:creationId xmlns:p14="http://schemas.microsoft.com/office/powerpoint/2010/main" val="2582207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Місце для вмісту 1"/>
          <p:cNvGraphicFramePr>
            <a:graphicFrameLocks noGrp="1"/>
          </p:cNvGraphicFramePr>
          <p:nvPr>
            <p:ph idx="1"/>
            <p:extLst>
              <p:ext uri="{D42A27DB-BD31-4B8C-83A1-F6EECF244321}">
                <p14:modId xmlns:p14="http://schemas.microsoft.com/office/powerpoint/2010/main" val="302310937"/>
              </p:ext>
            </p:extLst>
          </p:nvPr>
        </p:nvGraphicFramePr>
        <p:xfrm>
          <a:off x="628650" y="2740454"/>
          <a:ext cx="7886701" cy="2521680"/>
        </p:xfrm>
        <a:graphic>
          <a:graphicData uri="http://schemas.openxmlformats.org/drawingml/2006/table">
            <a:tbl>
              <a:tblPr firstRow="1" firstCol="1" bandRow="1">
                <a:tableStyleId>{5C22544A-7EE6-4342-B048-85BDC9FD1C3A}</a:tableStyleId>
              </a:tblPr>
              <a:tblGrid>
                <a:gridCol w="2133064"/>
                <a:gridCol w="2845573"/>
                <a:gridCol w="2908064"/>
              </a:tblGrid>
              <a:tr h="200585">
                <a:tc>
                  <a:txBody>
                    <a:bodyPr/>
                    <a:lstStyle/>
                    <a:p>
                      <a:pPr algn="ctr">
                        <a:lnSpc>
                          <a:spcPct val="107000"/>
                        </a:lnSpc>
                        <a:spcAft>
                          <a:spcPts val="0"/>
                        </a:spcAft>
                      </a:pPr>
                      <a:r>
                        <a:rPr lang="uk-UA" sz="1200" dirty="0">
                          <a:effectLst/>
                        </a:rPr>
                        <a:t>Конкурс</a:t>
                      </a: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c>
                  <a:txBody>
                    <a:bodyPr/>
                    <a:lstStyle/>
                    <a:p>
                      <a:pPr algn="ctr">
                        <a:lnSpc>
                          <a:spcPct val="107000"/>
                        </a:lnSpc>
                        <a:spcAft>
                          <a:spcPts val="0"/>
                        </a:spcAft>
                      </a:pPr>
                      <a:r>
                        <a:rPr lang="uk-UA" sz="1200">
                          <a:effectLst/>
                        </a:rPr>
                        <a:t>Перед мобільністю</a:t>
                      </a:r>
                      <a:endParaRPr lang="uk-UA" sz="100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c>
                  <a:txBody>
                    <a:bodyPr/>
                    <a:lstStyle/>
                    <a:p>
                      <a:pPr algn="ctr">
                        <a:lnSpc>
                          <a:spcPct val="107000"/>
                        </a:lnSpc>
                        <a:spcAft>
                          <a:spcPts val="0"/>
                        </a:spcAft>
                      </a:pPr>
                      <a:r>
                        <a:rPr lang="uk-UA" sz="1200">
                          <a:effectLst/>
                        </a:rPr>
                        <a:t>Після мобільності</a:t>
                      </a:r>
                      <a:endParaRPr lang="uk-UA" sz="100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r>
              <a:tr h="2321095">
                <a:tc>
                  <a:txBody>
                    <a:bodyPr/>
                    <a:lstStyle/>
                    <a:p>
                      <a:pPr marL="342900" lvl="0" indent="-342900">
                        <a:lnSpc>
                          <a:spcPct val="107000"/>
                        </a:lnSpc>
                        <a:spcAft>
                          <a:spcPts val="0"/>
                        </a:spcAft>
                        <a:buFont typeface="+mj-lt"/>
                        <a:buAutoNum type="arabicPeriod"/>
                      </a:pPr>
                      <a:r>
                        <a:rPr lang="uk-UA" sz="1200" dirty="0">
                          <a:solidFill>
                            <a:schemeClr val="tx1"/>
                          </a:solidFill>
                          <a:effectLst/>
                        </a:rPr>
                        <a:t>Анкета + документи, що вказані в анкеті</a:t>
                      </a:r>
                      <a:endParaRPr lang="uk-UA" sz="1000" dirty="0">
                        <a:solidFill>
                          <a:schemeClr val="tx1"/>
                        </a:solidFill>
                        <a:effectLst/>
                      </a:endParaRPr>
                    </a:p>
                    <a:p>
                      <a:pPr marL="18415">
                        <a:lnSpc>
                          <a:spcPct val="107000"/>
                        </a:lnSpc>
                        <a:spcAft>
                          <a:spcPts val="0"/>
                        </a:spcAft>
                      </a:pPr>
                      <a:r>
                        <a:rPr lang="uk-UA" sz="1200" dirty="0">
                          <a:solidFill>
                            <a:schemeClr val="tx1"/>
                          </a:solidFill>
                          <a:effectLst/>
                        </a:rPr>
                        <a:t> </a:t>
                      </a:r>
                      <a:endParaRPr lang="uk-UA" sz="1000" dirty="0">
                        <a:solidFill>
                          <a:schemeClr val="tx1"/>
                        </a:solidFill>
                        <a:effectLst/>
                      </a:endParaRPr>
                    </a:p>
                    <a:p>
                      <a:pPr marL="18415">
                        <a:lnSpc>
                          <a:spcPct val="107000"/>
                        </a:lnSpc>
                        <a:spcAft>
                          <a:spcPts val="0"/>
                        </a:spcAft>
                      </a:pPr>
                      <a:r>
                        <a:rPr lang="uk-UA" sz="1200" dirty="0">
                          <a:solidFill>
                            <a:schemeClr val="tx1"/>
                          </a:solidFill>
                          <a:effectLst/>
                        </a:rPr>
                        <a:t> </a:t>
                      </a:r>
                      <a:endParaRPr lang="uk-UA" sz="1000" dirty="0">
                        <a:solidFill>
                          <a:schemeClr val="tx1"/>
                        </a:solidFill>
                        <a:effectLst/>
                      </a:endParaRPr>
                    </a:p>
                    <a:p>
                      <a:pPr marL="18415">
                        <a:lnSpc>
                          <a:spcPct val="107000"/>
                        </a:lnSpc>
                        <a:spcAft>
                          <a:spcPts val="0"/>
                        </a:spcAft>
                      </a:pPr>
                      <a:r>
                        <a:rPr lang="uk-UA" sz="1200" dirty="0">
                          <a:solidFill>
                            <a:schemeClr val="tx1"/>
                          </a:solidFill>
                          <a:effectLst/>
                        </a:rPr>
                        <a:t> </a:t>
                      </a:r>
                      <a:endParaRPr lang="uk-UA" sz="1000" dirty="0">
                        <a:solidFill>
                          <a:schemeClr val="tx1"/>
                        </a:solidFill>
                        <a:effectLst/>
                      </a:endParaRPr>
                    </a:p>
                    <a:p>
                      <a:pPr marL="0" lvl="0" indent="0">
                        <a:lnSpc>
                          <a:spcPct val="107000"/>
                        </a:lnSpc>
                        <a:spcAft>
                          <a:spcPts val="0"/>
                        </a:spcAft>
                        <a:buFont typeface="+mj-lt"/>
                        <a:buNone/>
                      </a:pPr>
                      <a:r>
                        <a:rPr lang="uk-UA" sz="1000" dirty="0" smtClean="0">
                          <a:solidFill>
                            <a:schemeClr val="tx1"/>
                          </a:solidFill>
                          <a:effectLst/>
                        </a:rPr>
                        <a:t>2.</a:t>
                      </a:r>
                      <a:r>
                        <a:rPr lang="en-US" sz="1200" dirty="0" smtClean="0">
                          <a:solidFill>
                            <a:schemeClr val="tx1"/>
                          </a:solidFill>
                          <a:effectLst/>
                        </a:rPr>
                        <a:t>Minutes</a:t>
                      </a:r>
                      <a:endParaRPr lang="uk-UA" sz="1000" dirty="0">
                        <a:solidFill>
                          <a:schemeClr val="tx1"/>
                        </a:solidFill>
                        <a:effectLst/>
                      </a:endParaRPr>
                    </a:p>
                    <a:p>
                      <a:pPr marL="247015">
                        <a:lnSpc>
                          <a:spcPct val="107000"/>
                        </a:lnSpc>
                        <a:spcAft>
                          <a:spcPts val="0"/>
                        </a:spcAft>
                      </a:pPr>
                      <a:r>
                        <a:rPr lang="uk-UA" sz="1200" dirty="0">
                          <a:solidFill>
                            <a:schemeClr val="tx1"/>
                          </a:solidFill>
                          <a:effectLst/>
                        </a:rPr>
                        <a:t> </a:t>
                      </a:r>
                      <a:endParaRPr lang="uk-UA" sz="1000" dirty="0">
                        <a:solidFill>
                          <a:schemeClr val="tx1"/>
                        </a:solidFill>
                        <a:effectLst/>
                      </a:endParaRPr>
                    </a:p>
                    <a:p>
                      <a:pPr marL="18415">
                        <a:lnSpc>
                          <a:spcPct val="107000"/>
                        </a:lnSpc>
                        <a:spcAft>
                          <a:spcPts val="0"/>
                        </a:spcAft>
                      </a:pPr>
                      <a:r>
                        <a:rPr lang="uk-UA" sz="1200" dirty="0">
                          <a:solidFill>
                            <a:schemeClr val="tx1"/>
                          </a:solidFill>
                          <a:effectLst/>
                        </a:rPr>
                        <a:t> </a:t>
                      </a:r>
                      <a:endParaRPr lang="uk-UA" sz="1000" dirty="0">
                        <a:solidFill>
                          <a:schemeClr val="tx1"/>
                        </a:solidFill>
                        <a:effectLst/>
                      </a:endParaRPr>
                    </a:p>
                    <a:p>
                      <a:pPr marL="247015">
                        <a:lnSpc>
                          <a:spcPct val="107000"/>
                        </a:lnSpc>
                        <a:spcAft>
                          <a:spcPts val="0"/>
                        </a:spcAft>
                      </a:pPr>
                      <a:r>
                        <a:rPr lang="uk-UA" sz="1200" dirty="0">
                          <a:solidFill>
                            <a:schemeClr val="tx1"/>
                          </a:solidFill>
                          <a:effectLst/>
                        </a:rPr>
                        <a:t> </a:t>
                      </a:r>
                      <a:endParaRPr lang="uk-UA" sz="1000" dirty="0">
                        <a:solidFill>
                          <a:schemeClr val="tx1"/>
                        </a:solidFill>
                        <a:effectLst/>
                      </a:endParaRPr>
                    </a:p>
                    <a:p>
                      <a:pPr>
                        <a:lnSpc>
                          <a:spcPct val="107000"/>
                        </a:lnSpc>
                        <a:spcAft>
                          <a:spcPts val="0"/>
                        </a:spcAft>
                      </a:pPr>
                      <a:r>
                        <a:rPr lang="uk-UA" sz="1000" dirty="0">
                          <a:solidFill>
                            <a:schemeClr val="tx1"/>
                          </a:solidFill>
                          <a:effectLst/>
                        </a:rPr>
                        <a:t/>
                      </a:r>
                      <a:br>
                        <a:rPr lang="uk-UA" sz="1000" dirty="0">
                          <a:solidFill>
                            <a:schemeClr val="tx1"/>
                          </a:solidFill>
                          <a:effectLst/>
                        </a:rPr>
                      </a:br>
                      <a:r>
                        <a:rPr lang="uk-UA" sz="1200" dirty="0">
                          <a:solidFill>
                            <a:schemeClr val="tx1"/>
                          </a:solidFill>
                          <a:effectLst/>
                        </a:rPr>
                        <a:t>3.</a:t>
                      </a:r>
                      <a:r>
                        <a:rPr lang="en-US" sz="1200" dirty="0">
                          <a:solidFill>
                            <a:schemeClr val="tx1"/>
                          </a:solidFill>
                          <a:effectLst/>
                        </a:rPr>
                        <a:t>Nomination Letter LPNU</a:t>
                      </a:r>
                      <a:endParaRPr lang="uk-U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noFill/>
                  </a:tcPr>
                </a:tc>
                <a:tc>
                  <a:txBody>
                    <a:bodyPr/>
                    <a:lstStyle/>
                    <a:p>
                      <a:pPr>
                        <a:lnSpc>
                          <a:spcPct val="107000"/>
                        </a:lnSpc>
                        <a:spcAft>
                          <a:spcPts val="0"/>
                        </a:spcAft>
                      </a:pPr>
                      <a:r>
                        <a:rPr lang="en-US" sz="1200">
                          <a:effectLst/>
                        </a:rPr>
                        <a:t>1. Staff mobility </a:t>
                      </a:r>
                      <a:r>
                        <a:rPr lang="uk-UA" sz="1200">
                          <a:effectLst/>
                        </a:rPr>
                        <a:t>Аgгееmепt</a:t>
                      </a:r>
                      <a:r>
                        <a:rPr lang="en-US" sz="1200">
                          <a:effectLst/>
                        </a:rPr>
                        <a:t> for Teaching</a:t>
                      </a:r>
                      <a:endParaRPr lang="uk-UA" sz="1000">
                        <a:effectLst/>
                      </a:endParaRPr>
                    </a:p>
                    <a:p>
                      <a:pPr>
                        <a:lnSpc>
                          <a:spcPct val="107000"/>
                        </a:lnSpc>
                        <a:spcAft>
                          <a:spcPts val="0"/>
                        </a:spcAft>
                      </a:pPr>
                      <a:r>
                        <a:rPr lang="en-US" sz="1200">
                          <a:effectLst/>
                        </a:rPr>
                        <a:t>2</a:t>
                      </a:r>
                      <a:r>
                        <a:rPr lang="uk-UA" sz="1200">
                          <a:effectLst/>
                        </a:rPr>
                        <a:t>. Документи для відрядження за кордон:</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Подання</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Запрошення </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Переклад запрошення</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Страховий поліс</a:t>
                      </a:r>
                      <a:endParaRPr lang="uk-UA" sz="100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c>
                  <a:txBody>
                    <a:bodyPr/>
                    <a:lstStyle/>
                    <a:p>
                      <a:pPr marL="342900" lvl="0" indent="-342900">
                        <a:lnSpc>
                          <a:spcPct val="107000"/>
                        </a:lnSpc>
                        <a:spcAft>
                          <a:spcPts val="0"/>
                        </a:spcAft>
                        <a:buFont typeface="+mj-lt"/>
                        <a:buAutoNum type="arabicPeriod"/>
                      </a:pPr>
                      <a:r>
                        <a:rPr lang="en-US" sz="1200" dirty="0">
                          <a:effectLst/>
                        </a:rPr>
                        <a:t>Confirmation</a:t>
                      </a:r>
                      <a:endParaRPr lang="uk-UA" sz="1000" dirty="0">
                        <a:effectLst/>
                      </a:endParaRPr>
                    </a:p>
                    <a:p>
                      <a:pPr marL="342900" lvl="0" indent="-342900">
                        <a:lnSpc>
                          <a:spcPct val="107000"/>
                        </a:lnSpc>
                        <a:spcAft>
                          <a:spcPts val="0"/>
                        </a:spcAft>
                        <a:buFont typeface="+mj-lt"/>
                        <a:buAutoNum type="arabicPeriod"/>
                      </a:pPr>
                      <a:r>
                        <a:rPr lang="uk-UA" sz="1200" dirty="0">
                          <a:effectLst/>
                        </a:rPr>
                        <a:t>Звіт ЦМО </a:t>
                      </a:r>
                      <a:endParaRPr lang="uk-UA" sz="1000" dirty="0">
                        <a:effectLst/>
                      </a:endParaRPr>
                    </a:p>
                    <a:p>
                      <a:pPr marL="342900" lvl="0" indent="-342900" algn="ctr">
                        <a:lnSpc>
                          <a:spcPct val="107000"/>
                        </a:lnSpc>
                        <a:spcAft>
                          <a:spcPts val="0"/>
                        </a:spcAft>
                        <a:buFont typeface="+mj-lt"/>
                        <a:buAutoNum type="arabicPeriod"/>
                      </a:pPr>
                      <a:r>
                        <a:rPr lang="uk-UA" sz="1200" dirty="0">
                          <a:effectLst/>
                        </a:rPr>
                        <a:t>Фінальний звіт в </a:t>
                      </a:r>
                      <a:r>
                        <a:rPr lang="uk-UA" sz="1200" dirty="0" err="1">
                          <a:effectLst/>
                        </a:rPr>
                        <a:t>Еразмус</a:t>
                      </a:r>
                      <a:r>
                        <a:rPr lang="uk-UA" sz="1200" dirty="0">
                          <a:effectLst/>
                        </a:rPr>
                        <a:t> офіс</a:t>
                      </a: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r>
            </a:tbl>
          </a:graphicData>
        </a:graphic>
      </p:graphicFrame>
      <p:sp>
        <p:nvSpPr>
          <p:cNvPr id="4" name="Заголовок 1"/>
          <p:cNvSpPr>
            <a:spLocks noGrp="1"/>
          </p:cNvSpPr>
          <p:nvPr>
            <p:ph type="title"/>
          </p:nvPr>
        </p:nvSpPr>
        <p:spPr>
          <a:xfrm>
            <a:off x="2286000" y="365126"/>
            <a:ext cx="6229350" cy="1325563"/>
          </a:xfrm>
        </p:spPr>
        <p:txBody>
          <a:bodyPr>
            <a:normAutofit/>
          </a:bodyPr>
          <a:lstStyle/>
          <a:p>
            <a:r>
              <a:rPr lang="uk-UA" sz="3200" b="1" dirty="0" smtClean="0"/>
              <a:t>Підготовка документів. Викладачі</a:t>
            </a:r>
            <a:endParaRPr lang="uk-UA" sz="3200" b="1" dirty="0"/>
          </a:p>
        </p:txBody>
      </p:sp>
      <p:sp>
        <p:nvSpPr>
          <p:cNvPr id="5" name="Прямокутник 4"/>
          <p:cNvSpPr/>
          <p:nvPr/>
        </p:nvSpPr>
        <p:spPr>
          <a:xfrm>
            <a:off x="300446" y="5934670"/>
            <a:ext cx="8360228" cy="923330"/>
          </a:xfrm>
          <a:prstGeom prst="rect">
            <a:avLst/>
          </a:prstGeom>
        </p:spPr>
        <p:txBody>
          <a:bodyPr wrap="square">
            <a:spAutoFit/>
          </a:bodyPr>
          <a:lstStyle/>
          <a:p>
            <a:pPr lvl="0" algn="ctr">
              <a:defRPr/>
            </a:pPr>
            <a:r>
              <a:rPr lang="uk-UA" b="1" dirty="0">
                <a:solidFill>
                  <a:srgbClr val="04105A"/>
                </a:solidFill>
              </a:rPr>
              <a:t>Відповідальні по кафедрам за міжнародну співпрацю надають консультації з підготовки оформлення документів. </a:t>
            </a:r>
          </a:p>
          <a:p>
            <a:pPr lvl="0" algn="ctr">
              <a:defRPr/>
            </a:pPr>
            <a:r>
              <a:rPr lang="uk-UA" b="1" dirty="0">
                <a:solidFill>
                  <a:srgbClr val="04105A"/>
                </a:solidFill>
              </a:rPr>
              <a:t>Документи подаються в ЦМО.</a:t>
            </a:r>
            <a:endParaRPr lang="en-US" b="1" dirty="0">
              <a:solidFill>
                <a:srgbClr val="04105A"/>
              </a:solidFill>
            </a:endParaRPr>
          </a:p>
        </p:txBody>
      </p:sp>
      <p:sp>
        <p:nvSpPr>
          <p:cNvPr id="6" name="Стрілка вниз 5"/>
          <p:cNvSpPr/>
          <p:nvPr/>
        </p:nvSpPr>
        <p:spPr>
          <a:xfrm>
            <a:off x="1087680" y="3383083"/>
            <a:ext cx="390525"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7" name="Стрілка вниз 6"/>
          <p:cNvSpPr/>
          <p:nvPr/>
        </p:nvSpPr>
        <p:spPr>
          <a:xfrm>
            <a:off x="1041120" y="4387413"/>
            <a:ext cx="390525"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Tree>
    <p:extLst>
      <p:ext uri="{BB962C8B-B14F-4D97-AF65-F5344CB8AC3E}">
        <p14:creationId xmlns:p14="http://schemas.microsoft.com/office/powerpoint/2010/main" val="4164254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Місце для вмісту 1"/>
          <p:cNvGraphicFramePr>
            <a:graphicFrameLocks noGrp="1"/>
          </p:cNvGraphicFramePr>
          <p:nvPr>
            <p:ph idx="1"/>
            <p:extLst>
              <p:ext uri="{D42A27DB-BD31-4B8C-83A1-F6EECF244321}">
                <p14:modId xmlns:p14="http://schemas.microsoft.com/office/powerpoint/2010/main" val="1557619476"/>
              </p:ext>
            </p:extLst>
          </p:nvPr>
        </p:nvGraphicFramePr>
        <p:xfrm>
          <a:off x="628650" y="2740454"/>
          <a:ext cx="7886701" cy="2521680"/>
        </p:xfrm>
        <a:graphic>
          <a:graphicData uri="http://schemas.openxmlformats.org/drawingml/2006/table">
            <a:tbl>
              <a:tblPr firstRow="1" firstCol="1" bandRow="1">
                <a:tableStyleId>{5C22544A-7EE6-4342-B048-85BDC9FD1C3A}</a:tableStyleId>
              </a:tblPr>
              <a:tblGrid>
                <a:gridCol w="2133064"/>
                <a:gridCol w="2845573"/>
                <a:gridCol w="2908064"/>
              </a:tblGrid>
              <a:tr h="200585">
                <a:tc>
                  <a:txBody>
                    <a:bodyPr/>
                    <a:lstStyle/>
                    <a:p>
                      <a:pPr algn="ctr">
                        <a:lnSpc>
                          <a:spcPct val="107000"/>
                        </a:lnSpc>
                        <a:spcAft>
                          <a:spcPts val="0"/>
                        </a:spcAft>
                      </a:pPr>
                      <a:r>
                        <a:rPr lang="uk-UA" sz="1200" dirty="0">
                          <a:effectLst/>
                        </a:rPr>
                        <a:t>Конкурс</a:t>
                      </a: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c>
                  <a:txBody>
                    <a:bodyPr/>
                    <a:lstStyle/>
                    <a:p>
                      <a:pPr algn="ctr">
                        <a:lnSpc>
                          <a:spcPct val="107000"/>
                        </a:lnSpc>
                        <a:spcAft>
                          <a:spcPts val="0"/>
                        </a:spcAft>
                      </a:pPr>
                      <a:r>
                        <a:rPr lang="uk-UA" sz="1200">
                          <a:effectLst/>
                        </a:rPr>
                        <a:t>Перед мобільністю</a:t>
                      </a:r>
                      <a:endParaRPr lang="uk-UA" sz="100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c>
                  <a:txBody>
                    <a:bodyPr/>
                    <a:lstStyle/>
                    <a:p>
                      <a:pPr algn="ctr">
                        <a:lnSpc>
                          <a:spcPct val="107000"/>
                        </a:lnSpc>
                        <a:spcAft>
                          <a:spcPts val="0"/>
                        </a:spcAft>
                      </a:pPr>
                      <a:r>
                        <a:rPr lang="uk-UA" sz="1200">
                          <a:effectLst/>
                        </a:rPr>
                        <a:t>Після мобільності</a:t>
                      </a:r>
                      <a:endParaRPr lang="uk-UA" sz="100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r>
              <a:tr h="2321095">
                <a:tc>
                  <a:txBody>
                    <a:bodyPr/>
                    <a:lstStyle/>
                    <a:p>
                      <a:pPr marL="342900" lvl="0" indent="-342900">
                        <a:lnSpc>
                          <a:spcPct val="107000"/>
                        </a:lnSpc>
                        <a:spcAft>
                          <a:spcPts val="0"/>
                        </a:spcAft>
                        <a:buFont typeface="+mj-lt"/>
                        <a:buAutoNum type="arabicPeriod"/>
                      </a:pPr>
                      <a:r>
                        <a:rPr lang="uk-UA" sz="1200" dirty="0">
                          <a:solidFill>
                            <a:schemeClr val="tx1"/>
                          </a:solidFill>
                          <a:effectLst/>
                        </a:rPr>
                        <a:t>Анкета + документи, що вказані в анкеті</a:t>
                      </a:r>
                      <a:endParaRPr lang="uk-UA" sz="1000" dirty="0">
                        <a:solidFill>
                          <a:schemeClr val="tx1"/>
                        </a:solidFill>
                        <a:effectLst/>
                      </a:endParaRPr>
                    </a:p>
                    <a:p>
                      <a:pPr marL="18415">
                        <a:lnSpc>
                          <a:spcPct val="107000"/>
                        </a:lnSpc>
                        <a:spcAft>
                          <a:spcPts val="0"/>
                        </a:spcAft>
                      </a:pPr>
                      <a:r>
                        <a:rPr lang="uk-UA" sz="1200" dirty="0">
                          <a:solidFill>
                            <a:schemeClr val="tx1"/>
                          </a:solidFill>
                          <a:effectLst/>
                        </a:rPr>
                        <a:t> </a:t>
                      </a:r>
                      <a:endParaRPr lang="uk-UA" sz="1000" dirty="0">
                        <a:solidFill>
                          <a:schemeClr val="tx1"/>
                        </a:solidFill>
                        <a:effectLst/>
                      </a:endParaRPr>
                    </a:p>
                    <a:p>
                      <a:pPr marL="18415">
                        <a:lnSpc>
                          <a:spcPct val="107000"/>
                        </a:lnSpc>
                        <a:spcAft>
                          <a:spcPts val="0"/>
                        </a:spcAft>
                      </a:pPr>
                      <a:r>
                        <a:rPr lang="uk-UA" sz="1200" dirty="0">
                          <a:solidFill>
                            <a:schemeClr val="tx1"/>
                          </a:solidFill>
                          <a:effectLst/>
                        </a:rPr>
                        <a:t> </a:t>
                      </a:r>
                      <a:endParaRPr lang="uk-UA" sz="1000" dirty="0">
                        <a:solidFill>
                          <a:schemeClr val="tx1"/>
                        </a:solidFill>
                        <a:effectLst/>
                      </a:endParaRPr>
                    </a:p>
                    <a:p>
                      <a:pPr marL="18415">
                        <a:lnSpc>
                          <a:spcPct val="107000"/>
                        </a:lnSpc>
                        <a:spcAft>
                          <a:spcPts val="0"/>
                        </a:spcAft>
                      </a:pPr>
                      <a:r>
                        <a:rPr lang="uk-UA" sz="1200" dirty="0">
                          <a:solidFill>
                            <a:schemeClr val="tx1"/>
                          </a:solidFill>
                          <a:effectLst/>
                        </a:rPr>
                        <a:t> </a:t>
                      </a:r>
                      <a:endParaRPr lang="uk-UA" sz="1000" dirty="0">
                        <a:solidFill>
                          <a:schemeClr val="tx1"/>
                        </a:solidFill>
                        <a:effectLst/>
                      </a:endParaRPr>
                    </a:p>
                    <a:p>
                      <a:pPr marL="0" lvl="0" indent="0">
                        <a:lnSpc>
                          <a:spcPct val="107000"/>
                        </a:lnSpc>
                        <a:spcAft>
                          <a:spcPts val="0"/>
                        </a:spcAft>
                        <a:buFont typeface="+mj-lt"/>
                        <a:buNone/>
                      </a:pPr>
                      <a:r>
                        <a:rPr lang="uk-UA" sz="1000" dirty="0">
                          <a:solidFill>
                            <a:schemeClr val="tx1"/>
                          </a:solidFill>
                          <a:effectLst/>
                        </a:rPr>
                        <a:t/>
                      </a:r>
                      <a:br>
                        <a:rPr lang="uk-UA" sz="1000" dirty="0">
                          <a:solidFill>
                            <a:schemeClr val="tx1"/>
                          </a:solidFill>
                          <a:effectLst/>
                        </a:rPr>
                      </a:br>
                      <a:r>
                        <a:rPr lang="uk-UA" sz="1000" dirty="0" smtClean="0">
                          <a:solidFill>
                            <a:schemeClr val="tx1"/>
                          </a:solidFill>
                          <a:effectLst/>
                        </a:rPr>
                        <a:t>2.</a:t>
                      </a:r>
                      <a:r>
                        <a:rPr lang="en-US" sz="1200" dirty="0" smtClean="0">
                          <a:solidFill>
                            <a:schemeClr val="tx1"/>
                          </a:solidFill>
                          <a:effectLst/>
                        </a:rPr>
                        <a:t>Minutes</a:t>
                      </a:r>
                      <a:endParaRPr lang="uk-UA" sz="1000" dirty="0">
                        <a:solidFill>
                          <a:schemeClr val="tx1"/>
                        </a:solidFill>
                        <a:effectLst/>
                      </a:endParaRPr>
                    </a:p>
                    <a:p>
                      <a:pPr marL="247015">
                        <a:lnSpc>
                          <a:spcPct val="107000"/>
                        </a:lnSpc>
                        <a:spcAft>
                          <a:spcPts val="0"/>
                        </a:spcAft>
                      </a:pPr>
                      <a:r>
                        <a:rPr lang="uk-UA" sz="1200" dirty="0">
                          <a:solidFill>
                            <a:schemeClr val="tx1"/>
                          </a:solidFill>
                          <a:effectLst/>
                        </a:rPr>
                        <a:t> </a:t>
                      </a:r>
                      <a:endParaRPr lang="uk-UA" sz="1000" dirty="0">
                        <a:solidFill>
                          <a:schemeClr val="tx1"/>
                        </a:solidFill>
                        <a:effectLst/>
                      </a:endParaRPr>
                    </a:p>
                    <a:p>
                      <a:pPr marL="18415">
                        <a:lnSpc>
                          <a:spcPct val="107000"/>
                        </a:lnSpc>
                        <a:spcAft>
                          <a:spcPts val="0"/>
                        </a:spcAft>
                      </a:pPr>
                      <a:r>
                        <a:rPr lang="uk-UA" sz="1200" dirty="0">
                          <a:solidFill>
                            <a:schemeClr val="tx1"/>
                          </a:solidFill>
                          <a:effectLst/>
                        </a:rPr>
                        <a:t> </a:t>
                      </a:r>
                      <a:endParaRPr lang="uk-UA" sz="1000" dirty="0">
                        <a:solidFill>
                          <a:schemeClr val="tx1"/>
                        </a:solidFill>
                        <a:effectLst/>
                      </a:endParaRPr>
                    </a:p>
                    <a:p>
                      <a:pPr marL="247015">
                        <a:lnSpc>
                          <a:spcPct val="107000"/>
                        </a:lnSpc>
                        <a:spcAft>
                          <a:spcPts val="0"/>
                        </a:spcAft>
                      </a:pPr>
                      <a:r>
                        <a:rPr lang="uk-UA" sz="1200" dirty="0">
                          <a:solidFill>
                            <a:schemeClr val="tx1"/>
                          </a:solidFill>
                          <a:effectLst/>
                        </a:rPr>
                        <a:t> </a:t>
                      </a:r>
                      <a:endParaRPr lang="uk-UA" sz="1000" dirty="0">
                        <a:solidFill>
                          <a:schemeClr val="tx1"/>
                        </a:solidFill>
                        <a:effectLst/>
                      </a:endParaRPr>
                    </a:p>
                    <a:p>
                      <a:pPr>
                        <a:lnSpc>
                          <a:spcPct val="107000"/>
                        </a:lnSpc>
                        <a:spcAft>
                          <a:spcPts val="0"/>
                        </a:spcAft>
                      </a:pPr>
                      <a:r>
                        <a:rPr lang="uk-UA" sz="1000" dirty="0">
                          <a:solidFill>
                            <a:schemeClr val="tx1"/>
                          </a:solidFill>
                          <a:effectLst/>
                        </a:rPr>
                        <a:t/>
                      </a:r>
                      <a:br>
                        <a:rPr lang="uk-UA" sz="1000" dirty="0">
                          <a:solidFill>
                            <a:schemeClr val="tx1"/>
                          </a:solidFill>
                          <a:effectLst/>
                        </a:rPr>
                      </a:br>
                      <a:r>
                        <a:rPr lang="uk-UA" sz="1200" dirty="0">
                          <a:solidFill>
                            <a:schemeClr val="tx1"/>
                          </a:solidFill>
                          <a:effectLst/>
                        </a:rPr>
                        <a:t>3.</a:t>
                      </a:r>
                      <a:r>
                        <a:rPr lang="en-US" sz="1200" dirty="0">
                          <a:solidFill>
                            <a:schemeClr val="tx1"/>
                          </a:solidFill>
                          <a:effectLst/>
                        </a:rPr>
                        <a:t>Nomination Letter LPNU</a:t>
                      </a:r>
                      <a:endParaRPr lang="uk-UA"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noFill/>
                  </a:tcPr>
                </a:tc>
                <a:tc>
                  <a:txBody>
                    <a:bodyPr/>
                    <a:lstStyle/>
                    <a:p>
                      <a:pPr>
                        <a:lnSpc>
                          <a:spcPct val="107000"/>
                        </a:lnSpc>
                        <a:spcAft>
                          <a:spcPts val="0"/>
                        </a:spcAft>
                      </a:pPr>
                      <a:r>
                        <a:rPr lang="en-US" sz="1200">
                          <a:effectLst/>
                        </a:rPr>
                        <a:t>1. Staff mobility </a:t>
                      </a:r>
                      <a:r>
                        <a:rPr lang="uk-UA" sz="1200">
                          <a:effectLst/>
                        </a:rPr>
                        <a:t>Аgгееmепt</a:t>
                      </a:r>
                      <a:r>
                        <a:rPr lang="en-US" sz="1200">
                          <a:effectLst/>
                        </a:rPr>
                        <a:t> for Training</a:t>
                      </a:r>
                      <a:endParaRPr lang="uk-UA" sz="1000">
                        <a:effectLst/>
                      </a:endParaRPr>
                    </a:p>
                    <a:p>
                      <a:pPr>
                        <a:lnSpc>
                          <a:spcPct val="107000"/>
                        </a:lnSpc>
                        <a:spcAft>
                          <a:spcPts val="0"/>
                        </a:spcAft>
                      </a:pPr>
                      <a:r>
                        <a:rPr lang="en-US" sz="1200">
                          <a:effectLst/>
                        </a:rPr>
                        <a:t>2</a:t>
                      </a:r>
                      <a:r>
                        <a:rPr lang="uk-UA" sz="1200">
                          <a:effectLst/>
                        </a:rPr>
                        <a:t>. Документи для відрядження за кордон:</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Подання</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Запрошення </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Переклад запрошення</a:t>
                      </a:r>
                      <a:endParaRPr lang="uk-UA" sz="1000">
                        <a:effectLst/>
                      </a:endParaRPr>
                    </a:p>
                    <a:p>
                      <a:pPr marL="342900" lvl="0" indent="-342900">
                        <a:lnSpc>
                          <a:spcPct val="107000"/>
                        </a:lnSpc>
                        <a:spcAft>
                          <a:spcPts val="0"/>
                        </a:spcAft>
                        <a:buFont typeface="Symbol" panose="05050102010706020507" pitchFamily="18" charset="2"/>
                        <a:buChar char=""/>
                      </a:pPr>
                      <a:r>
                        <a:rPr lang="uk-UA" sz="1200">
                          <a:effectLst/>
                        </a:rPr>
                        <a:t>Страховий поліс</a:t>
                      </a:r>
                      <a:endParaRPr lang="uk-UA" sz="100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c>
                  <a:txBody>
                    <a:bodyPr/>
                    <a:lstStyle/>
                    <a:p>
                      <a:pPr marL="342900" lvl="0" indent="-342900">
                        <a:lnSpc>
                          <a:spcPct val="107000"/>
                        </a:lnSpc>
                        <a:spcAft>
                          <a:spcPts val="0"/>
                        </a:spcAft>
                        <a:buFont typeface="+mj-lt"/>
                        <a:buAutoNum type="arabicPeriod"/>
                      </a:pPr>
                      <a:r>
                        <a:rPr lang="en-US" sz="1200" dirty="0">
                          <a:effectLst/>
                        </a:rPr>
                        <a:t>Confirmation</a:t>
                      </a:r>
                      <a:endParaRPr lang="uk-UA" sz="1000" dirty="0">
                        <a:effectLst/>
                      </a:endParaRPr>
                    </a:p>
                    <a:p>
                      <a:pPr marL="342900" lvl="0" indent="-342900">
                        <a:lnSpc>
                          <a:spcPct val="107000"/>
                        </a:lnSpc>
                        <a:spcAft>
                          <a:spcPts val="0"/>
                        </a:spcAft>
                        <a:buFont typeface="+mj-lt"/>
                        <a:buAutoNum type="arabicPeriod"/>
                      </a:pPr>
                      <a:r>
                        <a:rPr lang="uk-UA" sz="1200" dirty="0">
                          <a:effectLst/>
                        </a:rPr>
                        <a:t>Звіт ЦМО </a:t>
                      </a:r>
                      <a:endParaRPr lang="uk-UA" sz="1000" dirty="0">
                        <a:effectLst/>
                      </a:endParaRPr>
                    </a:p>
                    <a:p>
                      <a:pPr marL="342900" lvl="0" indent="-342900" algn="ctr">
                        <a:lnSpc>
                          <a:spcPct val="107000"/>
                        </a:lnSpc>
                        <a:spcAft>
                          <a:spcPts val="0"/>
                        </a:spcAft>
                        <a:buFont typeface="+mj-lt"/>
                        <a:buAutoNum type="arabicPeriod"/>
                      </a:pPr>
                      <a:r>
                        <a:rPr lang="uk-UA" sz="1200" dirty="0">
                          <a:effectLst/>
                        </a:rPr>
                        <a:t>Фінальний звіт в </a:t>
                      </a:r>
                      <a:r>
                        <a:rPr lang="uk-UA" sz="1200" dirty="0" err="1">
                          <a:effectLst/>
                        </a:rPr>
                        <a:t>Еразмус</a:t>
                      </a:r>
                      <a:r>
                        <a:rPr lang="uk-UA" sz="1200" dirty="0">
                          <a:effectLst/>
                        </a:rPr>
                        <a:t> офіс</a:t>
                      </a: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259" marR="60259" marT="0" marB="0"/>
                </a:tc>
              </a:tr>
            </a:tbl>
          </a:graphicData>
        </a:graphic>
      </p:graphicFrame>
      <p:sp>
        <p:nvSpPr>
          <p:cNvPr id="4" name="Заголовок 1"/>
          <p:cNvSpPr>
            <a:spLocks noGrp="1"/>
          </p:cNvSpPr>
          <p:nvPr>
            <p:ph type="title"/>
          </p:nvPr>
        </p:nvSpPr>
        <p:spPr>
          <a:xfrm>
            <a:off x="2364376" y="365126"/>
            <a:ext cx="6150973" cy="1325563"/>
          </a:xfrm>
        </p:spPr>
        <p:txBody>
          <a:bodyPr>
            <a:normAutofit/>
          </a:bodyPr>
          <a:lstStyle/>
          <a:p>
            <a:r>
              <a:rPr lang="uk-UA" sz="3200" b="1" dirty="0" smtClean="0"/>
              <a:t>Підготовка документів. Адміністративний персонал</a:t>
            </a:r>
            <a:endParaRPr lang="uk-UA" sz="3200" b="1" dirty="0"/>
          </a:p>
        </p:txBody>
      </p:sp>
      <p:sp>
        <p:nvSpPr>
          <p:cNvPr id="5" name="Стрілка вниз 4"/>
          <p:cNvSpPr/>
          <p:nvPr/>
        </p:nvSpPr>
        <p:spPr>
          <a:xfrm>
            <a:off x="1191852" y="3405529"/>
            <a:ext cx="390525"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
        <p:nvSpPr>
          <p:cNvPr id="6" name="Стрілка вниз 5"/>
          <p:cNvSpPr/>
          <p:nvPr/>
        </p:nvSpPr>
        <p:spPr>
          <a:xfrm>
            <a:off x="1122142" y="4372176"/>
            <a:ext cx="390525" cy="5429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uk-UA"/>
          </a:p>
        </p:txBody>
      </p:sp>
    </p:spTree>
    <p:extLst>
      <p:ext uri="{BB962C8B-B14F-4D97-AF65-F5344CB8AC3E}">
        <p14:creationId xmlns:p14="http://schemas.microsoft.com/office/powerpoint/2010/main" val="3118012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p14="http://schemas.microsoft.com/office/powerpoint/2010/main" val="2250297603"/>
              </p:ext>
            </p:extLst>
          </p:nvPr>
        </p:nvGraphicFramePr>
        <p:xfrm>
          <a:off x="7885977" y="471387"/>
          <a:ext cx="940128" cy="2184472"/>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546118">
                <a:tc>
                  <a:txBody>
                    <a:bodyPr/>
                    <a:lstStyle/>
                    <a:p>
                      <a:pPr algn="ctr"/>
                      <a:r>
                        <a:rPr lang="uk-UA" sz="1600" b="1" dirty="0" smtClean="0">
                          <a:solidFill>
                            <a:srgbClr val="04105A"/>
                          </a:solidFill>
                        </a:rPr>
                        <a:t>7</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8</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6" name="Заголовок 1"/>
          <p:cNvSpPr txBox="1">
            <a:spLocks/>
          </p:cNvSpPr>
          <p:nvPr/>
        </p:nvSpPr>
        <p:spPr>
          <a:xfrm>
            <a:off x="3479845" y="0"/>
            <a:ext cx="52281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sz="2800" b="1" dirty="0" smtClean="0"/>
              <a:t>Підготовка документів для відрядження</a:t>
            </a:r>
            <a:r>
              <a:rPr lang="en-US" sz="2800" b="1" dirty="0" smtClean="0"/>
              <a:t> (</a:t>
            </a:r>
            <a:r>
              <a:rPr lang="uk-UA" sz="2800" b="1" dirty="0" smtClean="0"/>
              <a:t>скерування</a:t>
            </a:r>
            <a:r>
              <a:rPr lang="uk-UA" dirty="0" smtClean="0"/>
              <a:t>)</a:t>
            </a:r>
            <a:endParaRPr lang="uk-UA" dirty="0"/>
          </a:p>
        </p:txBody>
      </p:sp>
      <p:sp>
        <p:nvSpPr>
          <p:cNvPr id="7" name="Прямокутник 6"/>
          <p:cNvSpPr/>
          <p:nvPr/>
        </p:nvSpPr>
        <p:spPr>
          <a:xfrm>
            <a:off x="1376562" y="1414125"/>
            <a:ext cx="6539696" cy="4154984"/>
          </a:xfrm>
          <a:prstGeom prst="rect">
            <a:avLst/>
          </a:prstGeom>
        </p:spPr>
        <p:txBody>
          <a:bodyPr wrap="square">
            <a:spAutoFit/>
          </a:bodyPr>
          <a:lstStyle/>
          <a:p>
            <a:r>
              <a:rPr lang="uk-UA" sz="2200" dirty="0"/>
              <a:t>-</a:t>
            </a:r>
            <a:r>
              <a:rPr lang="uk-UA" sz="2200" b="1" dirty="0"/>
              <a:t>Документи</a:t>
            </a:r>
            <a:r>
              <a:rPr lang="uk-UA" sz="2200" dirty="0"/>
              <a:t> для студентів</a:t>
            </a:r>
          </a:p>
          <a:p>
            <a:r>
              <a:rPr lang="en-GB" sz="2200" dirty="0">
                <a:hlinkClick r:id="rId2"/>
              </a:rPr>
              <a:t>http://lp.edu.ua/dokumenty-dlya-studentiv/dlya-navchannya-za-programoyu-erasmus</a:t>
            </a:r>
            <a:endParaRPr lang="uk-UA" sz="2200" dirty="0"/>
          </a:p>
          <a:p>
            <a:r>
              <a:rPr lang="uk-UA" sz="2200" dirty="0"/>
              <a:t>-</a:t>
            </a:r>
            <a:r>
              <a:rPr lang="uk-UA" sz="2200" b="1" dirty="0"/>
              <a:t>Документи</a:t>
            </a:r>
            <a:r>
              <a:rPr lang="uk-UA" sz="2200" dirty="0"/>
              <a:t> для аспірантів</a:t>
            </a:r>
          </a:p>
          <a:p>
            <a:r>
              <a:rPr lang="en-GB" sz="2200" dirty="0">
                <a:hlinkClick r:id="rId3"/>
              </a:rPr>
              <a:t>http://lp.edu.ua/dokumenty-dlya-aspirantiv-ta-doktorantiv/dlya-navchannya-za-programoyu-erasmus</a:t>
            </a:r>
            <a:endParaRPr lang="uk-UA" sz="2200" dirty="0"/>
          </a:p>
          <a:p>
            <a:r>
              <a:rPr lang="uk-UA" sz="2200" b="1" dirty="0"/>
              <a:t>-Документи</a:t>
            </a:r>
            <a:r>
              <a:rPr lang="uk-UA" sz="2200" dirty="0"/>
              <a:t> для науково-педагогічних працівників</a:t>
            </a:r>
          </a:p>
          <a:p>
            <a:r>
              <a:rPr lang="en-GB" sz="2200" dirty="0">
                <a:hlinkClick r:id="rId4"/>
              </a:rPr>
              <a:t>http://lp.edu.ua/dokumenty-dlya-npp/dlya-vykladannya-za-programoyu-erasmus</a:t>
            </a:r>
            <a:endParaRPr lang="uk-UA" sz="2200" dirty="0"/>
          </a:p>
          <a:p>
            <a:r>
              <a:rPr lang="uk-UA" sz="2200" b="1" dirty="0"/>
              <a:t>-Документи</a:t>
            </a:r>
            <a:r>
              <a:rPr lang="uk-UA" sz="2200" dirty="0"/>
              <a:t> для адміністративного персоналу</a:t>
            </a:r>
          </a:p>
          <a:p>
            <a:r>
              <a:rPr lang="en-GB" sz="2200" dirty="0">
                <a:hlinkClick r:id="rId4"/>
              </a:rPr>
              <a:t>http://lp.edu.ua/dokumenty-dlya-npp/dlya-vykladannya-za-programoyu-erasmus</a:t>
            </a:r>
            <a:endParaRPr lang="uk-UA" sz="2200" dirty="0"/>
          </a:p>
        </p:txBody>
      </p:sp>
      <p:sp>
        <p:nvSpPr>
          <p:cNvPr id="8" name="Прямокутник 7"/>
          <p:cNvSpPr/>
          <p:nvPr/>
        </p:nvSpPr>
        <p:spPr>
          <a:xfrm>
            <a:off x="-790712" y="5657671"/>
            <a:ext cx="10210851" cy="1200329"/>
          </a:xfrm>
          <a:prstGeom prst="rect">
            <a:avLst/>
          </a:prstGeom>
        </p:spPr>
        <p:txBody>
          <a:bodyPr wrap="square">
            <a:spAutoFit/>
          </a:bodyPr>
          <a:lstStyle/>
          <a:p>
            <a:pPr lvl="0" algn="ctr">
              <a:defRPr/>
            </a:pPr>
            <a:r>
              <a:rPr lang="uk-UA" sz="2400" b="1" dirty="0" smtClean="0">
                <a:solidFill>
                  <a:srgbClr val="04105A"/>
                </a:solidFill>
              </a:rPr>
              <a:t>Відповідальні по кафедрам за міжнародну співпрацю надають консультації з підготовки оформлення документів. </a:t>
            </a:r>
          </a:p>
          <a:p>
            <a:pPr lvl="0" algn="ctr">
              <a:defRPr/>
            </a:pPr>
            <a:r>
              <a:rPr lang="uk-UA" sz="2400" b="1" dirty="0" smtClean="0">
                <a:solidFill>
                  <a:srgbClr val="04105A"/>
                </a:solidFill>
              </a:rPr>
              <a:t>Документи подаються в ЦМО.</a:t>
            </a:r>
            <a:endParaRPr lang="en-US" sz="2400" b="1" dirty="0">
              <a:solidFill>
                <a:srgbClr val="04105A"/>
              </a:solidFill>
            </a:endParaRPr>
          </a:p>
        </p:txBody>
      </p:sp>
    </p:spTree>
    <p:extLst>
      <p:ext uri="{BB962C8B-B14F-4D97-AF65-F5344CB8AC3E}">
        <p14:creationId xmlns:p14="http://schemas.microsoft.com/office/powerpoint/2010/main" val="2479768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53833" y="203080"/>
            <a:ext cx="5228140" cy="1325563"/>
          </a:xfrm>
        </p:spPr>
        <p:txBody>
          <a:bodyPr>
            <a:normAutofit fontScale="90000"/>
          </a:bodyPr>
          <a:lstStyle/>
          <a:p>
            <a:pPr lvl="0">
              <a:lnSpc>
                <a:spcPct val="100000"/>
              </a:lnSpc>
              <a:spcBef>
                <a:spcPts val="0"/>
              </a:spcBef>
              <a:defRPr/>
            </a:pPr>
            <a:r>
              <a:rPr lang="uk-UA" b="1" dirty="0"/>
              <a:t>Навчання/викладання</a:t>
            </a:r>
            <a:r>
              <a:rPr lang="uk-UA" b="1" dirty="0" smtClean="0"/>
              <a:t>/</a:t>
            </a:r>
            <a:br>
              <a:rPr lang="uk-UA" b="1" dirty="0" smtClean="0"/>
            </a:br>
            <a:r>
              <a:rPr lang="uk-UA" b="1" dirty="0" smtClean="0"/>
              <a:t>тренінги </a:t>
            </a:r>
            <a:r>
              <a:rPr lang="uk-UA" b="1" dirty="0"/>
              <a:t>за програмою</a:t>
            </a:r>
            <a:endParaRPr lang="en-US" b="1"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4219438555"/>
              </p:ext>
            </p:extLst>
          </p:nvPr>
        </p:nvGraphicFramePr>
        <p:xfrm>
          <a:off x="8091585" y="136656"/>
          <a:ext cx="940128" cy="1638354"/>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546118">
                <a:tc>
                  <a:txBody>
                    <a:bodyPr/>
                    <a:lstStyle/>
                    <a:p>
                      <a:pPr algn="ctr"/>
                      <a:r>
                        <a:rPr lang="uk-UA" sz="1600" b="1" dirty="0" smtClean="0">
                          <a:solidFill>
                            <a:srgbClr val="04105A"/>
                          </a:solidFill>
                        </a:rPr>
                        <a:t>8</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3" name="Прямокутник 2"/>
          <p:cNvSpPr/>
          <p:nvPr/>
        </p:nvSpPr>
        <p:spPr>
          <a:xfrm>
            <a:off x="648182" y="1428950"/>
            <a:ext cx="7430947" cy="5429050"/>
          </a:xfrm>
          <a:prstGeom prst="rect">
            <a:avLst/>
          </a:prstGeom>
        </p:spPr>
        <p:txBody>
          <a:bodyPr wrap="square">
            <a:spAutoFit/>
          </a:bodyPr>
          <a:lstStyle/>
          <a:p>
            <a:pPr marL="457200" algn="ctr">
              <a:spcBef>
                <a:spcPts val="1200"/>
              </a:spcBef>
              <a:spcAft>
                <a:spcPts val="1200"/>
              </a:spcAft>
            </a:pPr>
            <a:r>
              <a:rPr lang="uk-UA" b="1" dirty="0">
                <a:solidFill>
                  <a:srgbClr val="000000"/>
                </a:solidFill>
                <a:uFill>
                  <a:solidFill>
                    <a:srgbClr val="000000"/>
                  </a:solidFill>
                </a:uFill>
                <a:latin typeface="Verdana" panose="020B0604030504040204" pitchFamily="34" charset="0"/>
                <a:ea typeface="Times New Roman" panose="02020603050405020304" pitchFamily="18" charset="0"/>
                <a:cs typeface="Verdana" panose="020B0604030504040204" pitchFamily="34" charset="0"/>
              </a:rPr>
              <a:t>Під час та після періоду </a:t>
            </a:r>
            <a:r>
              <a:rPr lang="uk-UA" b="1" dirty="0" smtClean="0">
                <a:solidFill>
                  <a:srgbClr val="000000"/>
                </a:solidFill>
                <a:uFill>
                  <a:solidFill>
                    <a:srgbClr val="000000"/>
                  </a:solidFill>
                </a:uFill>
                <a:latin typeface="Verdana" panose="020B0604030504040204" pitchFamily="34" charset="0"/>
                <a:ea typeface="Times New Roman" panose="02020603050405020304" pitchFamily="18" charset="0"/>
                <a:cs typeface="Verdana" panose="020B0604030504040204" pitchFamily="34" charset="0"/>
              </a:rPr>
              <a:t>мобільності</a:t>
            </a:r>
            <a:r>
              <a:rPr lang="en-US" b="1" dirty="0" smtClean="0">
                <a:solidFill>
                  <a:srgbClr val="000000"/>
                </a:solidFill>
                <a:uFill>
                  <a:solidFill>
                    <a:srgbClr val="000000"/>
                  </a:solidFill>
                </a:uFill>
                <a:latin typeface="Verdana" panose="020B0604030504040204" pitchFamily="34" charset="0"/>
                <a:ea typeface="Times New Roman" panose="02020603050405020304" pitchFamily="18" charset="0"/>
                <a:cs typeface="Verdana" panose="020B0604030504040204" pitchFamily="34" charset="0"/>
              </a:rPr>
              <a:t> </a:t>
            </a:r>
            <a:r>
              <a:rPr lang="uk-UA" b="1" dirty="0" smtClean="0">
                <a:solidFill>
                  <a:srgbClr val="000000"/>
                </a:solidFill>
                <a:uFill>
                  <a:solidFill>
                    <a:srgbClr val="000000"/>
                  </a:solidFill>
                </a:uFill>
                <a:latin typeface="Verdana" panose="020B0604030504040204" pitchFamily="34" charset="0"/>
                <a:ea typeface="Times New Roman" panose="02020603050405020304" pitchFamily="18" charset="0"/>
                <a:cs typeface="Verdana" panose="020B0604030504040204" pitchFamily="34" charset="0"/>
              </a:rPr>
              <a:t>приймаючий ВНЗ повинен:</a:t>
            </a:r>
            <a:endParaRPr lang="uk-UA" sz="2800" dirty="0">
              <a:solidFill>
                <a:srgbClr val="000000"/>
              </a:solidFill>
              <a:uFill>
                <a:solidFill>
                  <a:srgbClr val="000000"/>
                </a:solidFill>
              </a:uFill>
              <a:latin typeface="Times New Roman" panose="02020603050405020304" pitchFamily="18" charset="0"/>
              <a:ea typeface="SimSun" panose="02010600030101010101" pitchFamily="2" charset="-122"/>
            </a:endParaRPr>
          </a:p>
          <a:p>
            <a:pPr marL="342900" lvl="0" indent="-342900" algn="just">
              <a:spcBef>
                <a:spcPts val="600"/>
              </a:spcBef>
              <a:spcAft>
                <a:spcPts val="0"/>
              </a:spcAft>
              <a:buClr>
                <a:srgbClr val="000000"/>
              </a:buClr>
              <a:buSzPts val="1200"/>
              <a:buFont typeface="Arial" panose="020B0604020202020204" pitchFamily="34" charset="0"/>
              <a:buChar char="•"/>
              <a:tabLst>
                <a:tab pos="450215" algn="l"/>
                <a:tab pos="486410" algn="l"/>
              </a:tabLst>
            </a:pPr>
            <a:r>
              <a:rPr lang="uk-UA" sz="1400" dirty="0">
                <a:solidFill>
                  <a:srgbClr val="000000"/>
                </a:solidFill>
                <a:uFill>
                  <a:solidFill>
                    <a:srgbClr val="000000"/>
                  </a:solidFill>
                </a:uFill>
                <a:latin typeface="Verdana" panose="020B0604030504040204" pitchFamily="34" charset="0"/>
                <a:ea typeface="Times New Roman" panose="02020603050405020304" pitchFamily="18" charset="0"/>
              </a:rPr>
              <a:t>Забезпечити справедливий підхід, академічне ставлення та послуги для місцевих студентів та працівників та учасників мобільності та інтегрувати учасників мобільності, що прибувають, до щоденного життя закладу, а також створити належні умови наставництва та підтримки для мобільних учасників та належну </a:t>
            </a:r>
            <a:r>
              <a:rPr lang="uk-UA" sz="1400" dirty="0" err="1">
                <a:solidFill>
                  <a:srgbClr val="000000"/>
                </a:solidFill>
                <a:uFill>
                  <a:solidFill>
                    <a:srgbClr val="000000"/>
                  </a:solidFill>
                </a:uFill>
                <a:latin typeface="Verdana" panose="020B0604030504040204" pitchFamily="34" charset="0"/>
                <a:ea typeface="Times New Roman" panose="02020603050405020304" pitchFamily="18" charset="0"/>
              </a:rPr>
              <a:t>мовну</a:t>
            </a:r>
            <a:r>
              <a:rPr lang="uk-UA" sz="1400" dirty="0">
                <a:solidFill>
                  <a:srgbClr val="000000"/>
                </a:solidFill>
                <a:uFill>
                  <a:solidFill>
                    <a:srgbClr val="000000"/>
                  </a:solidFill>
                </a:uFill>
                <a:latin typeface="Verdana" panose="020B0604030504040204" pitchFamily="34" charset="0"/>
                <a:ea typeface="Times New Roman" panose="02020603050405020304" pitchFamily="18" charset="0"/>
              </a:rPr>
              <a:t> підтримку для учасників мобільності, що прибувають</a:t>
            </a:r>
            <a:r>
              <a:rPr lang="ru-RU" sz="1400" dirty="0">
                <a:solidFill>
                  <a:srgbClr val="000000"/>
                </a:solidFill>
                <a:uFill>
                  <a:solidFill>
                    <a:srgbClr val="000000"/>
                  </a:solidFill>
                </a:uFill>
                <a:latin typeface="Verdana" panose="020B0604030504040204" pitchFamily="34" charset="0"/>
                <a:ea typeface="Times New Roman" panose="02020603050405020304" pitchFamily="18" charset="0"/>
              </a:rPr>
              <a:t>.</a:t>
            </a:r>
            <a:endParaRPr lang="uk-UA" sz="1400" dirty="0">
              <a:solidFill>
                <a:srgbClr val="000000"/>
              </a:solidFill>
              <a:uFill>
                <a:solidFill>
                  <a:srgbClr val="000000"/>
                </a:solidFill>
              </a:uFill>
              <a:latin typeface="Verdana" panose="020B0604030504040204" pitchFamily="34" charset="0"/>
              <a:ea typeface="Times New Roman" panose="02020603050405020304" pitchFamily="18" charset="0"/>
            </a:endParaRPr>
          </a:p>
          <a:p>
            <a:pPr marL="342900" lvl="0" indent="-342900" algn="just">
              <a:spcBef>
                <a:spcPts val="600"/>
              </a:spcBef>
              <a:spcAft>
                <a:spcPts val="0"/>
              </a:spcAft>
              <a:buClr>
                <a:srgbClr val="000000"/>
              </a:buClr>
              <a:buSzPts val="1200"/>
              <a:buFont typeface="Arial" panose="020B0604020202020204" pitchFamily="34" charset="0"/>
              <a:buChar char="•"/>
              <a:tabLst>
                <a:tab pos="450215" algn="l"/>
                <a:tab pos="486410" algn="l"/>
              </a:tabLst>
            </a:pPr>
            <a:r>
              <a:rPr lang="uk-UA" sz="1400" dirty="0">
                <a:solidFill>
                  <a:srgbClr val="000000"/>
                </a:solidFill>
                <a:uFill>
                  <a:solidFill>
                    <a:srgbClr val="000000"/>
                  </a:solidFill>
                </a:uFill>
                <a:latin typeface="Verdana" panose="020B0604030504040204" pitchFamily="34" charset="0"/>
                <a:ea typeface="Times New Roman" panose="02020603050405020304" pitchFamily="18" charset="0"/>
              </a:rPr>
              <a:t>Прийняти всі види діяльності, вказані в освітній угоді, як такі, що зараховуються до отримання диплому, за умови, що вони були успішно завершені мобільним студентом</a:t>
            </a:r>
            <a:r>
              <a:rPr lang="ru-RU" sz="1400" dirty="0">
                <a:solidFill>
                  <a:srgbClr val="000000"/>
                </a:solidFill>
                <a:uFill>
                  <a:solidFill>
                    <a:srgbClr val="000000"/>
                  </a:solidFill>
                </a:uFill>
                <a:latin typeface="Verdana" panose="020B0604030504040204" pitchFamily="34" charset="0"/>
                <a:ea typeface="Times New Roman" panose="02020603050405020304" pitchFamily="18" charset="0"/>
              </a:rPr>
              <a:t>.</a:t>
            </a:r>
            <a:endParaRPr lang="uk-UA" sz="1400" dirty="0">
              <a:solidFill>
                <a:srgbClr val="000000"/>
              </a:solidFill>
              <a:uFill>
                <a:solidFill>
                  <a:srgbClr val="000000"/>
                </a:solidFill>
              </a:uFill>
              <a:latin typeface="Verdana" panose="020B0604030504040204" pitchFamily="34" charset="0"/>
              <a:ea typeface="Times New Roman" panose="02020603050405020304" pitchFamily="18" charset="0"/>
            </a:endParaRPr>
          </a:p>
          <a:p>
            <a:pPr marL="342900" lvl="0" indent="-342900" algn="just">
              <a:lnSpc>
                <a:spcPct val="107000"/>
              </a:lnSpc>
              <a:spcBef>
                <a:spcPts val="600"/>
              </a:spcBef>
              <a:spcAft>
                <a:spcPts val="0"/>
              </a:spcAft>
              <a:buClr>
                <a:srgbClr val="000000"/>
              </a:buClr>
              <a:buSzPts val="1200"/>
              <a:buFont typeface="Arial" panose="020B0604020202020204" pitchFamily="34" charset="0"/>
              <a:buChar char="•"/>
              <a:tabLst>
                <a:tab pos="450215" algn="l"/>
                <a:tab pos="486410" algn="l"/>
              </a:tabLst>
            </a:pPr>
            <a:r>
              <a:rPr lang="uk-UA" sz="1400" dirty="0">
                <a:uFill>
                  <a:solidFill>
                    <a:srgbClr val="000000"/>
                  </a:solidFill>
                </a:uFill>
                <a:latin typeface="Verdana" panose="020B0604030504040204" pitchFamily="34" charset="0"/>
                <a:ea typeface="Times New Roman" panose="02020603050405020304" pitchFamily="18" charset="0"/>
                <a:cs typeface="Arial" panose="020B0604020202020204" pitchFamily="34" charset="0"/>
              </a:rPr>
              <a:t>Надати, на безоплатній основі, студентам – учасникам мобільності та закладам, що їх направляють, академічні довідки щодо оцінок англійською мовою або мовою закладу, що направляє, які містять повну, точну та актуальну інформацію про їх успіхи на час закінчення періоду мобільності</a:t>
            </a:r>
            <a:r>
              <a:rPr lang="ru-RU" sz="1400" dirty="0">
                <a:uFill>
                  <a:solidFill>
                    <a:srgbClr val="000000"/>
                  </a:solidFill>
                </a:uFill>
                <a:latin typeface="Verdana" panose="020B0604030504040204" pitchFamily="34" charset="0"/>
                <a:ea typeface="Times New Roman" panose="02020603050405020304" pitchFamily="18" charset="0"/>
                <a:cs typeface="Arial" panose="020B0604020202020204" pitchFamily="34" charset="0"/>
              </a:rPr>
              <a:t>.</a:t>
            </a:r>
            <a:endParaRPr lang="uk-UA" sz="1400" dirty="0">
              <a:uFill>
                <a:solidFill>
                  <a:srgbClr val="000000"/>
                </a:solidFill>
              </a:uFill>
              <a:latin typeface="Verdana" panose="020B0604030504040204" pitchFamily="34" charset="0"/>
              <a:ea typeface="Times New Roman" panose="02020603050405020304" pitchFamily="18" charset="0"/>
              <a:cs typeface="Arial" panose="020B0604020202020204" pitchFamily="34" charset="0"/>
            </a:endParaRPr>
          </a:p>
          <a:p>
            <a:pPr marL="342900" lvl="0" indent="-342900" algn="just">
              <a:lnSpc>
                <a:spcPct val="107000"/>
              </a:lnSpc>
              <a:spcBef>
                <a:spcPts val="600"/>
              </a:spcBef>
              <a:spcAft>
                <a:spcPts val="0"/>
              </a:spcAft>
              <a:buClr>
                <a:srgbClr val="000000"/>
              </a:buClr>
              <a:buSzPts val="1200"/>
              <a:buFont typeface="Arial" panose="020B0604020202020204" pitchFamily="34" charset="0"/>
              <a:buChar char="•"/>
              <a:tabLst>
                <a:tab pos="450215" algn="l"/>
                <a:tab pos="486410" algn="l"/>
              </a:tabLst>
            </a:pPr>
            <a:r>
              <a:rPr lang="uk-UA" sz="1400" dirty="0">
                <a:uFill>
                  <a:solidFill>
                    <a:srgbClr val="000000"/>
                  </a:solidFill>
                </a:uFill>
                <a:latin typeface="Verdana" panose="020B0604030504040204" pitchFamily="34" charset="0"/>
                <a:ea typeface="Arial Unicode MS" panose="020B0604020202020204" pitchFamily="34" charset="-128"/>
                <a:cs typeface="Verdana" panose="020B0604030504040204" pitchFamily="34" charset="0"/>
              </a:rPr>
              <a:t>Підтримувати реінтеграцію учасників мобільності та дати їм можливість, після повернення, розбудовувати власний досвід на благо Закладу.</a:t>
            </a:r>
            <a:r>
              <a:rPr lang="uk-UA" sz="1400" dirty="0">
                <a:uFill>
                  <a:solidFill>
                    <a:srgbClr val="000000"/>
                  </a:solidFill>
                </a:uFill>
                <a:latin typeface="Verdana" panose="020B0604030504040204" pitchFamily="34" charset="0"/>
                <a:ea typeface="Times New Roman" panose="02020603050405020304" pitchFamily="18" charset="0"/>
                <a:cs typeface="Verdana" panose="020B0604030504040204" pitchFamily="34" charset="0"/>
              </a:rPr>
              <a:t> </a:t>
            </a:r>
            <a:endParaRPr lang="uk-UA" sz="1400" dirty="0">
              <a:uFill>
                <a:solidFill>
                  <a:srgbClr val="000000"/>
                </a:solidFill>
              </a:uFill>
              <a:latin typeface="Verdana" panose="020B0604030504040204" pitchFamily="34" charset="0"/>
              <a:ea typeface="Times New Roman" panose="02020603050405020304" pitchFamily="18" charset="0"/>
              <a:cs typeface="Arial" panose="020B0604020202020204" pitchFamily="34" charset="0"/>
            </a:endParaRPr>
          </a:p>
          <a:p>
            <a:pPr marL="342900" lvl="0" indent="-342900" algn="just">
              <a:lnSpc>
                <a:spcPct val="107000"/>
              </a:lnSpc>
              <a:spcBef>
                <a:spcPts val="600"/>
              </a:spcBef>
              <a:spcAft>
                <a:spcPts val="0"/>
              </a:spcAft>
              <a:buClr>
                <a:srgbClr val="000000"/>
              </a:buClr>
              <a:buSzPts val="1200"/>
              <a:buFont typeface="Arial" panose="020B0604020202020204" pitchFamily="34" charset="0"/>
              <a:buChar char="•"/>
              <a:tabLst>
                <a:tab pos="450215" algn="l"/>
                <a:tab pos="486410" algn="l"/>
              </a:tabLst>
            </a:pPr>
            <a:r>
              <a:rPr lang="uk-UA" sz="1400" dirty="0">
                <a:uFill>
                  <a:solidFill>
                    <a:srgbClr val="000000"/>
                  </a:solidFill>
                </a:uFill>
                <a:latin typeface="Verdana" panose="020B0604030504040204" pitchFamily="34" charset="0"/>
                <a:ea typeface="Arial Unicode MS" panose="020B0604020202020204" pitchFamily="34" charset="-128"/>
                <a:cs typeface="Verdana" panose="020B0604030504040204" pitchFamily="34" charset="0"/>
              </a:rPr>
              <a:t>Забезпечити, що працівники отримають визнання своєї викладацької та навчальної діяльності, реалізованої протягом періоду мобільності, на основі угоди про мобільність.</a:t>
            </a:r>
            <a:endParaRPr lang="uk-UA" sz="1400" dirty="0">
              <a:effectLst/>
              <a:uFill>
                <a:solidFill>
                  <a:srgbClr val="000000"/>
                </a:solidFill>
              </a:uFill>
              <a:latin typeface="Verdana" panose="020B060403050404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32468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3374" y="1001734"/>
            <a:ext cx="7886700" cy="3963805"/>
          </a:xfrm>
        </p:spPr>
        <p:txBody>
          <a:bodyPr>
            <a:normAutofit/>
          </a:bodyPr>
          <a:lstStyle/>
          <a:p>
            <a:pPr algn="ctr">
              <a:lnSpc>
                <a:spcPct val="100000"/>
              </a:lnSpc>
              <a:spcBef>
                <a:spcPts val="0"/>
              </a:spcBef>
              <a:defRPr/>
            </a:pPr>
            <a:r>
              <a:rPr lang="uk-UA" sz="3200" b="1" dirty="0"/>
              <a:t>Визнання результатів </a:t>
            </a:r>
            <a:r>
              <a:rPr lang="uk-UA" sz="3200" b="1" dirty="0" smtClean="0"/>
              <a:t/>
            </a:r>
            <a:br>
              <a:rPr lang="uk-UA" sz="3200" b="1" dirty="0" smtClean="0"/>
            </a:br>
            <a:r>
              <a:rPr lang="uk-UA" sz="3200" b="1" dirty="0" smtClean="0"/>
              <a:t>академічної мобільності</a:t>
            </a:r>
            <a:r>
              <a:rPr lang="en-US" sz="3200" b="1" dirty="0" smtClean="0"/>
              <a:t/>
            </a:r>
            <a:br>
              <a:rPr lang="en-US" sz="3200" b="1" dirty="0" smtClean="0"/>
            </a:br>
            <a:r>
              <a:rPr lang="en-US" sz="3200" b="1" dirty="0"/>
              <a:t/>
            </a:r>
            <a:br>
              <a:rPr lang="en-US" sz="3200" b="1" dirty="0"/>
            </a:br>
            <a:r>
              <a:rPr lang="en-US" sz="2800" b="1" dirty="0" smtClean="0"/>
              <a:t/>
            </a:r>
            <a:br>
              <a:rPr lang="en-US" sz="2800" b="1" dirty="0" smtClean="0"/>
            </a:br>
            <a:r>
              <a:rPr lang="en-US" sz="2800" b="1" dirty="0" smtClean="0"/>
              <a:t>Transcript of Records</a:t>
            </a:r>
            <a:r>
              <a:rPr lang="en-US" sz="2800" b="1" dirty="0"/>
              <a:t/>
            </a:r>
            <a:br>
              <a:rPr lang="en-US" sz="2800" b="1" dirty="0"/>
            </a:br>
            <a:r>
              <a:rPr lang="en-US" sz="2800" b="1" dirty="0"/>
              <a:t/>
            </a:r>
            <a:br>
              <a:rPr lang="en-US" sz="2800" b="1" dirty="0"/>
            </a:br>
            <a:endParaRPr lang="en-US" sz="2800" b="1" dirty="0"/>
          </a:p>
        </p:txBody>
      </p:sp>
      <p:graphicFrame>
        <p:nvGraphicFramePr>
          <p:cNvPr id="5" name="Місце для вмісту 4"/>
          <p:cNvGraphicFramePr>
            <a:graphicFrameLocks noGrp="1"/>
          </p:cNvGraphicFramePr>
          <p:nvPr>
            <p:ph idx="1"/>
            <p:extLst>
              <p:ext uri="{D42A27DB-BD31-4B8C-83A1-F6EECF244321}">
                <p14:modId xmlns:p14="http://schemas.microsoft.com/office/powerpoint/2010/main" val="3681191534"/>
              </p:ext>
            </p:extLst>
          </p:nvPr>
        </p:nvGraphicFramePr>
        <p:xfrm>
          <a:off x="8045286" y="251468"/>
          <a:ext cx="940128" cy="1092236"/>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546118">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Tree>
    <p:extLst>
      <p:ext uri="{BB962C8B-B14F-4D97-AF65-F5344CB8AC3E}">
        <p14:creationId xmlns:p14="http://schemas.microsoft.com/office/powerpoint/2010/main" val="988432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t"/>
            <a:r>
              <a:rPr lang="uk-UA" dirty="0"/>
              <a:t/>
            </a:r>
            <a:br>
              <a:rPr lang="uk-UA" dirty="0"/>
            </a:br>
            <a:endParaRPr lang="uk-UA"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45479975"/>
              </p:ext>
            </p:extLst>
          </p:nvPr>
        </p:nvGraphicFramePr>
        <p:xfrm>
          <a:off x="7955425" y="365126"/>
          <a:ext cx="940128" cy="1092236"/>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546118">
                <a:tc>
                  <a:txBody>
                    <a:bodyPr/>
                    <a:lstStyle/>
                    <a:p>
                      <a:pPr algn="ctr"/>
                      <a:r>
                        <a:rPr lang="uk-UA" sz="1600" b="1" dirty="0" smtClean="0">
                          <a:solidFill>
                            <a:srgbClr val="04105A"/>
                          </a:solidFill>
                        </a:rPr>
                        <a:t>……</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5" name="Прямокутник 4"/>
          <p:cNvSpPr/>
          <p:nvPr/>
        </p:nvSpPr>
        <p:spPr>
          <a:xfrm>
            <a:off x="2220686" y="365126"/>
            <a:ext cx="5690610" cy="861774"/>
          </a:xfrm>
          <a:prstGeom prst="rect">
            <a:avLst/>
          </a:prstGeom>
        </p:spPr>
        <p:txBody>
          <a:bodyPr wrap="square">
            <a:spAutoFit/>
          </a:bodyPr>
          <a:lstStyle/>
          <a:p>
            <a:pPr>
              <a:defRPr/>
            </a:pPr>
            <a:r>
              <a:rPr lang="uk-UA" sz="3200" b="1" dirty="0" smtClean="0"/>
              <a:t>Формування звітів </a:t>
            </a:r>
            <a:endParaRPr lang="uk-UA" sz="3200" b="1" dirty="0"/>
          </a:p>
          <a:p>
            <a:pPr lvl="0">
              <a:defRPr/>
            </a:pPr>
            <a:endParaRPr lang="en-US" b="1" dirty="0"/>
          </a:p>
        </p:txBody>
      </p:sp>
      <p:sp>
        <p:nvSpPr>
          <p:cNvPr id="6" name="Місце для вмісту 2"/>
          <p:cNvSpPr txBox="1">
            <a:spLocks/>
          </p:cNvSpPr>
          <p:nvPr/>
        </p:nvSpPr>
        <p:spPr>
          <a:xfrm>
            <a:off x="1593668" y="1825625"/>
            <a:ext cx="6921681"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AutoNum type="arabicPeriod"/>
            </a:pPr>
            <a:r>
              <a:rPr lang="uk-UA" sz="4400" dirty="0" smtClean="0"/>
              <a:t>Звіт в ЦМО</a:t>
            </a:r>
            <a:r>
              <a:rPr lang="en-US" sz="4400" dirty="0"/>
              <a:t> </a:t>
            </a:r>
            <a:r>
              <a:rPr lang="en-US" sz="4400" dirty="0">
                <a:hlinkClick r:id="rId2"/>
              </a:rPr>
              <a:t>http://</a:t>
            </a:r>
            <a:r>
              <a:rPr lang="en-US" sz="4400" dirty="0" smtClean="0">
                <a:hlinkClick r:id="rId2"/>
              </a:rPr>
              <a:t>lp.edu.ua/dokumenty-dlya-npp/dlya-vykladannya-za-programoyu-erasmus</a:t>
            </a:r>
            <a:endParaRPr lang="en-US" sz="4400" dirty="0" smtClean="0"/>
          </a:p>
          <a:p>
            <a:pPr marL="0" indent="0">
              <a:buFont typeface="Arial" panose="020B0604020202020204" pitchFamily="34" charset="0"/>
              <a:buNone/>
            </a:pPr>
            <a:r>
              <a:rPr lang="uk-UA" sz="4400" dirty="0" smtClean="0"/>
              <a:t>2.Фінальний звіт в </a:t>
            </a:r>
            <a:r>
              <a:rPr lang="uk-UA" sz="4400" dirty="0" err="1" smtClean="0"/>
              <a:t>Еразмус</a:t>
            </a:r>
            <a:r>
              <a:rPr lang="uk-UA" sz="4400" dirty="0" smtClean="0"/>
              <a:t>-офіс (форма приходить на електронну пошту учасника)</a:t>
            </a:r>
          </a:p>
          <a:p>
            <a:pPr marL="0" indent="0">
              <a:buFont typeface="Arial" panose="020B0604020202020204" pitchFamily="34" charset="0"/>
              <a:buNone/>
            </a:pPr>
            <a:r>
              <a:rPr lang="uk-UA" sz="4400" dirty="0" smtClean="0"/>
              <a:t>3. Опитувальна анкета</a:t>
            </a:r>
            <a:endParaRPr lang="uk-UA" sz="4400" dirty="0"/>
          </a:p>
        </p:txBody>
      </p:sp>
    </p:spTree>
    <p:extLst>
      <p:ext uri="{BB962C8B-B14F-4D97-AF65-F5344CB8AC3E}">
        <p14:creationId xmlns:p14="http://schemas.microsoft.com/office/powerpoint/2010/main" val="341991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8148" y="-22301"/>
            <a:ext cx="7485721" cy="512955"/>
          </a:xfrm>
        </p:spPr>
        <p:txBody>
          <a:bodyPr>
            <a:normAutofit fontScale="90000"/>
          </a:bodyPr>
          <a:lstStyle/>
          <a:p>
            <a:r>
              <a:rPr lang="uk-UA" sz="3200" b="1" dirty="0" smtClean="0"/>
              <a:t>Хартія програми </a:t>
            </a:r>
            <a:r>
              <a:rPr lang="en-US" sz="3200" b="1" dirty="0" smtClean="0"/>
              <a:t>Erasmus+ KA1</a:t>
            </a:r>
            <a:endParaRPr lang="uk-UA" sz="3200" b="1" dirty="0"/>
          </a:p>
        </p:txBody>
      </p:sp>
      <p:pic>
        <p:nvPicPr>
          <p:cNvPr id="4" name="Місце для вмісту 3"/>
          <p:cNvPicPr>
            <a:picLocks noGrp="1" noChangeAspect="1"/>
          </p:cNvPicPr>
          <p:nvPr>
            <p:ph idx="1"/>
          </p:nvPr>
        </p:nvPicPr>
        <p:blipFill rotWithShape="1">
          <a:blip r:embed="rId2"/>
          <a:srcRect l="14403" t="9307" r="14565" b="5354"/>
          <a:stretch/>
        </p:blipFill>
        <p:spPr>
          <a:xfrm>
            <a:off x="1449658" y="578185"/>
            <a:ext cx="7605132" cy="5703850"/>
          </a:xfrm>
          <a:prstGeom prst="rect">
            <a:avLst/>
          </a:prstGeom>
        </p:spPr>
      </p:pic>
      <p:sp>
        <p:nvSpPr>
          <p:cNvPr id="7" name="Прямокутник 6"/>
          <p:cNvSpPr/>
          <p:nvPr/>
        </p:nvSpPr>
        <p:spPr>
          <a:xfrm>
            <a:off x="1706138" y="6369567"/>
            <a:ext cx="7571678" cy="276999"/>
          </a:xfrm>
          <a:prstGeom prst="rect">
            <a:avLst/>
          </a:prstGeom>
        </p:spPr>
        <p:txBody>
          <a:bodyPr wrap="square">
            <a:spAutoFit/>
          </a:bodyPr>
          <a:lstStyle/>
          <a:p>
            <a:r>
              <a:rPr lang="uk-UA" sz="1200" dirty="0"/>
              <a:t>https://ec.europa.eu/programmes/erasmus-plus/sites/erasmusplus/files/files/resources/he-charter_en.pdf</a:t>
            </a:r>
          </a:p>
        </p:txBody>
      </p:sp>
    </p:spTree>
    <p:extLst>
      <p:ext uri="{BB962C8B-B14F-4D97-AF65-F5344CB8AC3E}">
        <p14:creationId xmlns:p14="http://schemas.microsoft.com/office/powerpoint/2010/main" val="1399739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Місце для вмісту 2"/>
          <p:cNvSpPr>
            <a:spLocks noGrp="1"/>
          </p:cNvSpPr>
          <p:nvPr>
            <p:ph idx="1"/>
          </p:nvPr>
        </p:nvSpPr>
        <p:spPr/>
        <p:txBody>
          <a:bodyPr>
            <a:normAutofit/>
          </a:bodyPr>
          <a:lstStyle/>
          <a:p>
            <a:pPr marL="0" indent="0" algn="ctr">
              <a:buNone/>
            </a:pPr>
            <a:r>
              <a:rPr lang="uk-UA" sz="4400" dirty="0" smtClean="0"/>
              <a:t>Дякуємо за увагу!</a:t>
            </a:r>
            <a:endParaRPr lang="uk-UA" sz="4400" dirty="0"/>
          </a:p>
        </p:txBody>
      </p:sp>
    </p:spTree>
    <p:extLst>
      <p:ext uri="{BB962C8B-B14F-4D97-AF65-F5344CB8AC3E}">
        <p14:creationId xmlns:p14="http://schemas.microsoft.com/office/powerpoint/2010/main" val="1323784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897" y="183953"/>
            <a:ext cx="8410928" cy="659712"/>
          </a:xfrm>
        </p:spPr>
        <p:txBody>
          <a:bodyPr>
            <a:noAutofit/>
          </a:bodyPr>
          <a:lstStyle/>
          <a:p>
            <a:r>
              <a:rPr lang="uk-UA" sz="3200" b="1" dirty="0" smtClean="0">
                <a:solidFill>
                  <a:srgbClr val="47627F"/>
                </a:solidFill>
              </a:rPr>
              <a:t>Етапи організації академічної мобільності </a:t>
            </a:r>
            <a:endParaRPr lang="en-US" sz="3200" b="1" dirty="0">
              <a:solidFill>
                <a:srgbClr val="47627F"/>
              </a:solidFill>
            </a:endParaRPr>
          </a:p>
        </p:txBody>
      </p:sp>
      <p:sp>
        <p:nvSpPr>
          <p:cNvPr id="94" name="Text Box 15"/>
          <p:cNvSpPr txBox="1">
            <a:spLocks noChangeArrowheads="1"/>
          </p:cNvSpPr>
          <p:nvPr/>
        </p:nvSpPr>
        <p:spPr bwMode="gray">
          <a:xfrm>
            <a:off x="2445999" y="1074646"/>
            <a:ext cx="1841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sz="2400" dirty="0"/>
          </a:p>
        </p:txBody>
      </p:sp>
      <p:graphicFrame>
        <p:nvGraphicFramePr>
          <p:cNvPr id="9" name="Таблиця 8"/>
          <p:cNvGraphicFramePr>
            <a:graphicFrameLocks noGrp="1"/>
          </p:cNvGraphicFramePr>
          <p:nvPr>
            <p:extLst>
              <p:ext uri="{D42A27DB-BD31-4B8C-83A1-F6EECF244321}">
                <p14:modId xmlns:p14="http://schemas.microsoft.com/office/powerpoint/2010/main" val="2558993685"/>
              </p:ext>
            </p:extLst>
          </p:nvPr>
        </p:nvGraphicFramePr>
        <p:xfrm>
          <a:off x="1435058" y="1536609"/>
          <a:ext cx="7418655" cy="4709862"/>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497116"/>
                <a:gridCol w="6921539"/>
              </a:tblGrid>
              <a:tr h="521785">
                <a:tc>
                  <a:txBody>
                    <a:bodyPr/>
                    <a:lstStyle/>
                    <a:p>
                      <a:pPr algn="ctr"/>
                      <a:r>
                        <a:rPr lang="uk-UA" sz="1600" b="1" dirty="0" smtClean="0">
                          <a:solidFill>
                            <a:srgbClr val="04105A"/>
                          </a:solidFill>
                        </a:rPr>
                        <a:t>1</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solidFill>
                            <a:schemeClr val="tx1"/>
                          </a:solidFill>
                        </a:rPr>
                        <a:t>Підготовка проекту </a:t>
                      </a:r>
                      <a:r>
                        <a:rPr lang="uk-UA" sz="2200" b="1" dirty="0" err="1" smtClean="0">
                          <a:solidFill>
                            <a:schemeClr val="tx1"/>
                          </a:solidFill>
                        </a:rPr>
                        <a:t>міжінституційної</a:t>
                      </a:r>
                      <a:r>
                        <a:rPr lang="uk-UA" sz="2200" b="1" dirty="0" smtClean="0">
                          <a:solidFill>
                            <a:schemeClr val="tx1"/>
                          </a:solidFill>
                        </a:rPr>
                        <a:t> угоди</a:t>
                      </a:r>
                      <a:endParaRPr lang="en-US" sz="2200" b="1" dirty="0" smtClean="0">
                        <a:solidFill>
                          <a:schemeClr val="tx1"/>
                        </a:solidFill>
                      </a:endParaRPr>
                    </a:p>
                  </a:txBody>
                  <a:tcPr>
                    <a:noFill/>
                  </a:tcPr>
                </a:tc>
              </a:tr>
              <a:tr h="370840">
                <a:tc>
                  <a:txBody>
                    <a:bodyPr/>
                    <a:lstStyle/>
                    <a:p>
                      <a:pPr algn="ctr"/>
                      <a:r>
                        <a:rPr lang="uk-UA" sz="1600" b="1" dirty="0" smtClean="0">
                          <a:solidFill>
                            <a:srgbClr val="04105A"/>
                          </a:solidFill>
                        </a:rPr>
                        <a:t>2</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solidFill>
                            <a:schemeClr val="tx1"/>
                          </a:solidFill>
                        </a:rPr>
                        <a:t>Реєстрація проекту угоди </a:t>
                      </a:r>
                      <a:endParaRPr lang="en-US" sz="2200" b="1" dirty="0" smtClean="0">
                        <a:solidFill>
                          <a:schemeClr val="tx1"/>
                        </a:solidFill>
                      </a:endParaRPr>
                    </a:p>
                  </a:txBody>
                  <a:tcPr>
                    <a:noFill/>
                  </a:tcPr>
                </a:tc>
              </a:tr>
              <a:tr h="370840">
                <a:tc>
                  <a:txBody>
                    <a:bodyPr/>
                    <a:lstStyle/>
                    <a:p>
                      <a:pPr algn="ctr"/>
                      <a:r>
                        <a:rPr lang="uk-UA" sz="1600" b="1" dirty="0" smtClean="0">
                          <a:solidFill>
                            <a:srgbClr val="04105A"/>
                          </a:solidFill>
                        </a:rPr>
                        <a:t>3</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t>Розгляд заявок Європейською</a:t>
                      </a:r>
                      <a:r>
                        <a:rPr lang="uk-UA" sz="2200" b="1" baseline="0" dirty="0" smtClean="0"/>
                        <a:t> Комісією</a:t>
                      </a:r>
                      <a:endParaRPr lang="en-US" sz="2200" b="1" dirty="0" smtClean="0"/>
                    </a:p>
                  </a:txBody>
                  <a:tcPr>
                    <a:noFill/>
                  </a:tcPr>
                </a:tc>
              </a:tr>
              <a:tr h="370840">
                <a:tc>
                  <a:txBody>
                    <a:bodyPr/>
                    <a:lstStyle/>
                    <a:p>
                      <a:pPr algn="ctr"/>
                      <a:r>
                        <a:rPr lang="uk-UA" sz="1600" b="1" dirty="0" smtClean="0">
                          <a:solidFill>
                            <a:srgbClr val="04105A"/>
                          </a:solidFill>
                        </a:rPr>
                        <a:t>4</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t>Розміщення на сайті НУЛП про проведення конкурсу</a:t>
                      </a:r>
                      <a:endParaRPr lang="en-US" sz="2200" b="1" dirty="0" smtClean="0"/>
                    </a:p>
                  </a:txBody>
                  <a:tcPr>
                    <a:noFill/>
                  </a:tcPr>
                </a:tc>
              </a:tr>
              <a:tr h="370840">
                <a:tc>
                  <a:txBody>
                    <a:bodyPr/>
                    <a:lstStyle/>
                    <a:p>
                      <a:pPr algn="ctr"/>
                      <a:r>
                        <a:rPr lang="uk-UA" sz="1600" b="1" dirty="0" smtClean="0">
                          <a:solidFill>
                            <a:srgbClr val="04105A"/>
                          </a:solidFill>
                        </a:rPr>
                        <a:t>5</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t>Подання документів на конкурс.</a:t>
                      </a:r>
                      <a:r>
                        <a:rPr lang="uk-UA" sz="2200" b="1" baseline="0" dirty="0" smtClean="0"/>
                        <a:t> Конкурс</a:t>
                      </a:r>
                      <a:endParaRPr lang="uk-UA" sz="2200" b="1" dirty="0" smtClean="0"/>
                    </a:p>
                  </a:txBody>
                  <a:tcPr>
                    <a:noFill/>
                  </a:tcPr>
                </a:tc>
              </a:tr>
              <a:tr h="414344">
                <a:tc>
                  <a:txBody>
                    <a:bodyPr/>
                    <a:lstStyle/>
                    <a:p>
                      <a:pPr algn="ctr"/>
                      <a:r>
                        <a:rPr lang="uk-UA" sz="1600" b="1" dirty="0" smtClean="0">
                          <a:solidFill>
                            <a:srgbClr val="04105A"/>
                          </a:solidFill>
                        </a:rPr>
                        <a:t>6</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t>Формування </a:t>
                      </a:r>
                      <a:r>
                        <a:rPr lang="en-US" sz="2200" b="1" dirty="0" smtClean="0"/>
                        <a:t>Nomination letter</a:t>
                      </a:r>
                      <a:r>
                        <a:rPr lang="uk-UA" sz="2200" b="1" dirty="0" smtClean="0"/>
                        <a:t> для переможців конкурсу</a:t>
                      </a:r>
                      <a:endParaRPr lang="uk-UA" sz="2200" b="1" dirty="0"/>
                    </a:p>
                  </a:txBody>
                  <a:tcPr>
                    <a:noFill/>
                  </a:tcPr>
                </a:tc>
              </a:tr>
              <a:tr h="439037">
                <a:tc>
                  <a:txBody>
                    <a:bodyPr/>
                    <a:lstStyle/>
                    <a:p>
                      <a:pPr algn="ctr"/>
                      <a:r>
                        <a:rPr lang="uk-UA" sz="1600" b="1" dirty="0" smtClean="0">
                          <a:solidFill>
                            <a:srgbClr val="04105A"/>
                          </a:solidFill>
                        </a:rPr>
                        <a:t>7</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t>Підготовка документів для відрядження</a:t>
                      </a:r>
                      <a:endParaRPr lang="en-US" sz="2200" b="1" dirty="0" smtClean="0"/>
                    </a:p>
                  </a:txBody>
                  <a:tcPr>
                    <a:noFill/>
                  </a:tcPr>
                </a:tc>
              </a:tr>
              <a:tr h="370840">
                <a:tc>
                  <a:txBody>
                    <a:bodyPr/>
                    <a:lstStyle/>
                    <a:p>
                      <a:pPr algn="ctr"/>
                      <a:r>
                        <a:rPr lang="uk-UA" sz="1600" b="1" dirty="0" smtClean="0">
                          <a:solidFill>
                            <a:srgbClr val="04105A"/>
                          </a:solidFill>
                        </a:rPr>
                        <a:t>8</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t>Навчання/викладання/тренінги за програмою</a:t>
                      </a:r>
                      <a:endParaRPr lang="en-US" sz="2200" b="1" dirty="0" smtClean="0"/>
                    </a:p>
                  </a:txBody>
                  <a:tcPr>
                    <a:noFill/>
                  </a:tcPr>
                </a:tc>
              </a:tr>
              <a:tr h="370840">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t>Визнання результатів академічної мобільності</a:t>
                      </a:r>
                      <a:endParaRPr lang="en-US" sz="2200" b="1" dirty="0" smtClean="0"/>
                    </a:p>
                  </a:txBody>
                  <a:tcPr>
                    <a:noFill/>
                  </a:tcPr>
                </a:tc>
              </a:tr>
              <a:tr h="370840">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2200" b="1" dirty="0" smtClean="0"/>
                        <a:t>Формування фінального звіту </a:t>
                      </a:r>
                    </a:p>
                  </a:txBody>
                  <a:tcPr>
                    <a:noFill/>
                  </a:tcPr>
                </a:tc>
              </a:tr>
            </a:tbl>
          </a:graphicData>
        </a:graphic>
      </p:graphicFrame>
    </p:spTree>
    <p:extLst>
      <p:ext uri="{BB962C8B-B14F-4D97-AF65-F5344CB8AC3E}">
        <p14:creationId xmlns:p14="http://schemas.microsoft.com/office/powerpoint/2010/main" val="419166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50453" y="500062"/>
            <a:ext cx="7886700" cy="1325563"/>
          </a:xfrm>
        </p:spPr>
        <p:txBody>
          <a:bodyPr>
            <a:normAutofit fontScale="90000"/>
          </a:bodyPr>
          <a:lstStyle/>
          <a:p>
            <a:r>
              <a:rPr lang="uk-UA" sz="2800" b="1" dirty="0"/>
              <a:t>Напрям міжнародної кредитної мобільності (ІСМ) підтримує мобільність окремих учасників</a:t>
            </a:r>
            <a:r>
              <a:rPr lang="uk-UA" sz="2800" b="1" dirty="0" smtClean="0"/>
              <a:t>,</a:t>
            </a:r>
            <a:r>
              <a:rPr lang="ru-RU" sz="2800" b="1" dirty="0"/>
              <a:t> </a:t>
            </a:r>
            <a:r>
              <a:rPr lang="ru-RU" sz="2800" b="1" dirty="0" err="1"/>
              <a:t>які</a:t>
            </a:r>
            <a:r>
              <a:rPr lang="ru-RU" sz="2800" b="1" dirty="0"/>
              <a:t> є студентами </a:t>
            </a:r>
            <a:r>
              <a:rPr lang="ru-RU" sz="2800" b="1" dirty="0" err="1"/>
              <a:t>або</a:t>
            </a:r>
            <a:r>
              <a:rPr lang="ru-RU" sz="2800" b="1" dirty="0"/>
              <a:t> </a:t>
            </a:r>
            <a:r>
              <a:rPr lang="ru-RU" sz="2800" b="1" dirty="0" err="1"/>
              <a:t>які</a:t>
            </a:r>
            <a:r>
              <a:rPr lang="ru-RU" sz="2800" b="1" dirty="0"/>
              <a:t> </a:t>
            </a:r>
            <a:r>
              <a:rPr lang="ru-RU" sz="2800" b="1" dirty="0" err="1"/>
              <a:t>працюють</a:t>
            </a:r>
            <a:r>
              <a:rPr lang="ru-RU" sz="2800" b="1" dirty="0"/>
              <a:t> у закладах </a:t>
            </a:r>
            <a:r>
              <a:rPr lang="ru-RU" sz="2800" b="1" dirty="0" err="1"/>
              <a:t>вищої</a:t>
            </a:r>
            <a:r>
              <a:rPr lang="ru-RU" sz="2800" b="1" dirty="0"/>
              <a:t> </a:t>
            </a:r>
            <a:r>
              <a:rPr lang="ru-RU" sz="2800" b="1" dirty="0" err="1" smtClean="0"/>
              <a:t>освіти</a:t>
            </a:r>
            <a:r>
              <a:rPr lang="ru-RU" sz="2800" b="1" dirty="0" smtClean="0"/>
              <a:t>:</a:t>
            </a:r>
            <a:r>
              <a:rPr lang="uk-UA" sz="2800" b="1" dirty="0"/>
              <a:t/>
            </a:r>
            <a:br>
              <a:rPr lang="uk-UA" sz="2800" b="1" dirty="0"/>
            </a:br>
            <a:endParaRPr lang="uk-UA" sz="2800" b="1" dirty="0"/>
          </a:p>
        </p:txBody>
      </p:sp>
      <p:sp>
        <p:nvSpPr>
          <p:cNvPr id="3" name="Місце для вмісту 2"/>
          <p:cNvSpPr>
            <a:spLocks noGrp="1"/>
          </p:cNvSpPr>
          <p:nvPr>
            <p:ph idx="1"/>
          </p:nvPr>
        </p:nvSpPr>
        <p:spPr>
          <a:xfrm>
            <a:off x="964316" y="1628856"/>
            <a:ext cx="7886700" cy="3626051"/>
          </a:xfrm>
        </p:spPr>
        <p:txBody>
          <a:bodyPr>
            <a:normAutofit fontScale="85000" lnSpcReduction="10000"/>
          </a:bodyPr>
          <a:lstStyle/>
          <a:p>
            <a:r>
              <a:rPr lang="ru-RU" dirty="0" smtClean="0"/>
              <a:t>• </a:t>
            </a:r>
            <a:r>
              <a:rPr lang="ru-RU" sz="2400" dirty="0" err="1"/>
              <a:t>Мобільність</a:t>
            </a:r>
            <a:r>
              <a:rPr lang="ru-RU" sz="2400" dirty="0"/>
              <a:t> </a:t>
            </a:r>
            <a:r>
              <a:rPr lang="ru-RU" sz="2400" dirty="0" err="1"/>
              <a:t>студентів</a:t>
            </a:r>
            <a:r>
              <a:rPr lang="ru-RU" sz="2400" dirty="0"/>
              <a:t> короткого циклу, </a:t>
            </a:r>
            <a:r>
              <a:rPr lang="ru-RU" sz="2400" dirty="0" err="1"/>
              <a:t>першого</a:t>
            </a:r>
            <a:r>
              <a:rPr lang="ru-RU" sz="2400" dirty="0"/>
              <a:t> циклу (в рамках </a:t>
            </a:r>
            <a:r>
              <a:rPr lang="ru-RU" sz="2400" dirty="0" err="1"/>
              <a:t>програм</a:t>
            </a:r>
            <a:r>
              <a:rPr lang="ru-RU" sz="2400" dirty="0"/>
              <a:t> на </a:t>
            </a:r>
            <a:r>
              <a:rPr lang="ru-RU" sz="2400" dirty="0" err="1" smtClean="0"/>
              <a:t>здобуття</a:t>
            </a:r>
            <a:r>
              <a:rPr lang="ru-RU" sz="2400" dirty="0" smtClean="0"/>
              <a:t> </a:t>
            </a:r>
            <a:r>
              <a:rPr lang="ru-RU" sz="2400" dirty="0" err="1" smtClean="0"/>
              <a:t>ступеню</a:t>
            </a:r>
            <a:r>
              <a:rPr lang="ru-RU" sz="2400" dirty="0" smtClean="0"/>
              <a:t> </a:t>
            </a:r>
            <a:r>
              <a:rPr lang="ru-RU" sz="2400" dirty="0"/>
              <a:t>бакалавра </a:t>
            </a:r>
            <a:r>
              <a:rPr lang="ru-RU" sz="2400" dirty="0" err="1"/>
              <a:t>або</a:t>
            </a:r>
            <a:r>
              <a:rPr lang="ru-RU" sz="2400" dirty="0"/>
              <a:t> </a:t>
            </a:r>
            <a:r>
              <a:rPr lang="ru-RU" sz="2400" dirty="0" err="1"/>
              <a:t>еквівалентних</a:t>
            </a:r>
            <a:r>
              <a:rPr lang="ru-RU" sz="2400" dirty="0"/>
              <a:t> </a:t>
            </a:r>
            <a:r>
              <a:rPr lang="ru-RU" sz="2400" dirty="0" err="1"/>
              <a:t>програм</a:t>
            </a:r>
            <a:r>
              <a:rPr lang="ru-RU" sz="2400" dirty="0"/>
              <a:t>) другого циклу (в рамках </a:t>
            </a:r>
            <a:r>
              <a:rPr lang="ru-RU" sz="2400" dirty="0" err="1"/>
              <a:t>програм</a:t>
            </a:r>
            <a:r>
              <a:rPr lang="ru-RU" sz="2400" dirty="0"/>
              <a:t> </a:t>
            </a:r>
            <a:r>
              <a:rPr lang="ru-RU" sz="2400" dirty="0" smtClean="0"/>
              <a:t>на </a:t>
            </a:r>
            <a:r>
              <a:rPr lang="ru-RU" sz="2400" dirty="0" err="1" smtClean="0"/>
              <a:t>здобуття</a:t>
            </a:r>
            <a:r>
              <a:rPr lang="ru-RU" sz="2400" dirty="0" smtClean="0"/>
              <a:t> </a:t>
            </a:r>
            <a:r>
              <a:rPr lang="ru-RU" sz="2400" dirty="0" err="1"/>
              <a:t>ступеню</a:t>
            </a:r>
            <a:r>
              <a:rPr lang="ru-RU" sz="2400" dirty="0"/>
              <a:t> </a:t>
            </a:r>
            <a:r>
              <a:rPr lang="ru-RU" sz="2400" dirty="0" err="1"/>
              <a:t>магістра</a:t>
            </a:r>
            <a:r>
              <a:rPr lang="ru-RU" sz="2400" dirty="0"/>
              <a:t> </a:t>
            </a:r>
            <a:r>
              <a:rPr lang="ru-RU" sz="2400" dirty="0" err="1"/>
              <a:t>або</a:t>
            </a:r>
            <a:r>
              <a:rPr lang="ru-RU" sz="2400" dirty="0"/>
              <a:t> </a:t>
            </a:r>
            <a:r>
              <a:rPr lang="ru-RU" sz="2400" dirty="0" err="1"/>
              <a:t>еквівалентних</a:t>
            </a:r>
            <a:r>
              <a:rPr lang="ru-RU" sz="2400" dirty="0"/>
              <a:t> </a:t>
            </a:r>
            <a:r>
              <a:rPr lang="ru-RU" sz="2400" dirty="0" err="1"/>
              <a:t>програм</a:t>
            </a:r>
            <a:r>
              <a:rPr lang="ru-RU" sz="2400" dirty="0"/>
              <a:t>) </a:t>
            </a:r>
            <a:r>
              <a:rPr lang="ru-RU" sz="2400" dirty="0" err="1"/>
              <a:t>або</a:t>
            </a:r>
            <a:r>
              <a:rPr lang="ru-RU" sz="2400" dirty="0"/>
              <a:t> </a:t>
            </a:r>
            <a:r>
              <a:rPr lang="ru-RU" sz="2400" dirty="0" err="1"/>
              <a:t>третього</a:t>
            </a:r>
            <a:r>
              <a:rPr lang="ru-RU" sz="2400" dirty="0"/>
              <a:t> циклу (для </a:t>
            </a:r>
            <a:r>
              <a:rPr lang="ru-RU" sz="2400" dirty="0" err="1" smtClean="0"/>
              <a:t>PhD</a:t>
            </a:r>
            <a:r>
              <a:rPr lang="ru-RU" sz="2400" dirty="0" smtClean="0"/>
              <a:t> </a:t>
            </a:r>
            <a:r>
              <a:rPr lang="ru-RU" sz="2400" dirty="0" err="1" smtClean="0"/>
              <a:t>студентів</a:t>
            </a:r>
            <a:r>
              <a:rPr lang="ru-RU" sz="2400" dirty="0"/>
              <a:t>). </a:t>
            </a:r>
            <a:r>
              <a:rPr lang="ru-RU" sz="2400" dirty="0" err="1"/>
              <a:t>Період</a:t>
            </a:r>
            <a:r>
              <a:rPr lang="ru-RU" sz="2400" dirty="0"/>
              <a:t> </a:t>
            </a:r>
            <a:r>
              <a:rPr lang="ru-RU" sz="2400" dirty="0" err="1"/>
              <a:t>мобільності</a:t>
            </a:r>
            <a:r>
              <a:rPr lang="ru-RU" sz="2400" dirty="0"/>
              <a:t> </a:t>
            </a:r>
            <a:r>
              <a:rPr lang="ru-RU" sz="2400" dirty="0" err="1"/>
              <a:t>може</a:t>
            </a:r>
            <a:r>
              <a:rPr lang="ru-RU" sz="2400" dirty="0"/>
              <a:t> </a:t>
            </a:r>
            <a:r>
              <a:rPr lang="ru-RU" sz="2400" dirty="0" err="1"/>
              <a:t>тривати</a:t>
            </a:r>
            <a:r>
              <a:rPr lang="ru-RU" sz="2400" dirty="0"/>
              <a:t> </a:t>
            </a:r>
            <a:r>
              <a:rPr lang="ru-RU" sz="2400" dirty="0" err="1"/>
              <a:t>від</a:t>
            </a:r>
            <a:r>
              <a:rPr lang="ru-RU" sz="2400" dirty="0"/>
              <a:t> 3-х (</a:t>
            </a:r>
            <a:r>
              <a:rPr lang="ru-RU" sz="2400" dirty="0" err="1"/>
              <a:t>або</a:t>
            </a:r>
            <a:r>
              <a:rPr lang="ru-RU" sz="2400" dirty="0"/>
              <a:t> один </a:t>
            </a:r>
            <a:r>
              <a:rPr lang="ru-RU" sz="2400" dirty="0" err="1"/>
              <a:t>навчальний</a:t>
            </a:r>
            <a:r>
              <a:rPr lang="ru-RU" sz="2400" dirty="0"/>
              <a:t> семестр) </a:t>
            </a:r>
            <a:r>
              <a:rPr lang="ru-RU" sz="2400" dirty="0" smtClean="0"/>
              <a:t>до </a:t>
            </a:r>
            <a:r>
              <a:rPr lang="uk-UA" sz="2400" dirty="0" smtClean="0"/>
              <a:t>12-и </a:t>
            </a:r>
            <a:r>
              <a:rPr lang="uk-UA" sz="2400" dirty="0"/>
              <a:t>місяців.5</a:t>
            </a:r>
          </a:p>
          <a:p>
            <a:r>
              <a:rPr lang="ru-RU" sz="2400" dirty="0"/>
              <a:t>• </a:t>
            </a:r>
            <a:r>
              <a:rPr lang="ru-RU" sz="2400" dirty="0" err="1"/>
              <a:t>Мобільність</a:t>
            </a:r>
            <a:r>
              <a:rPr lang="ru-RU" sz="2400" dirty="0"/>
              <a:t> </a:t>
            </a:r>
            <a:r>
              <a:rPr lang="ru-RU" sz="2400" dirty="0" err="1"/>
              <a:t>працівників</a:t>
            </a:r>
            <a:r>
              <a:rPr lang="ru-RU" sz="2400" dirty="0"/>
              <a:t> для </a:t>
            </a:r>
            <a:r>
              <a:rPr lang="ru-RU" sz="2400" dirty="0" err="1"/>
              <a:t>викладання</a:t>
            </a:r>
            <a:r>
              <a:rPr lang="ru-RU" sz="2400" dirty="0"/>
              <a:t> </a:t>
            </a:r>
            <a:r>
              <a:rPr lang="ru-RU" sz="2400" dirty="0" smtClean="0"/>
              <a:t>у </a:t>
            </a:r>
            <a:r>
              <a:rPr lang="ru-RU" sz="2400" dirty="0" err="1" smtClean="0"/>
              <a:t>партнерському</a:t>
            </a:r>
            <a:r>
              <a:rPr lang="ru-RU" sz="2400" dirty="0" smtClean="0"/>
              <a:t> </a:t>
            </a:r>
            <a:r>
              <a:rPr lang="ru-RU" sz="2400" dirty="0" err="1"/>
              <a:t>закладі</a:t>
            </a:r>
            <a:r>
              <a:rPr lang="ru-RU" sz="2400" dirty="0"/>
              <a:t> за кордоном. </a:t>
            </a:r>
            <a:r>
              <a:rPr lang="ru-RU" sz="2400" dirty="0" err="1"/>
              <a:t>Тривалість</a:t>
            </a:r>
            <a:r>
              <a:rPr lang="ru-RU" sz="2400" dirty="0"/>
              <a:t> </a:t>
            </a:r>
            <a:r>
              <a:rPr lang="ru-RU" sz="2400" dirty="0" err="1"/>
              <a:t>періоду</a:t>
            </a:r>
            <a:r>
              <a:rPr lang="ru-RU" sz="2400" dirty="0"/>
              <a:t> </a:t>
            </a:r>
            <a:r>
              <a:rPr lang="ru-RU" sz="2400" dirty="0" err="1"/>
              <a:t>мобільності</a:t>
            </a:r>
            <a:r>
              <a:rPr lang="ru-RU" sz="2400" dirty="0"/>
              <a:t> </a:t>
            </a:r>
            <a:r>
              <a:rPr lang="ru-RU" sz="2400" dirty="0" err="1"/>
              <a:t>може</a:t>
            </a:r>
            <a:r>
              <a:rPr lang="ru-RU" sz="2400" dirty="0"/>
              <a:t> </a:t>
            </a:r>
            <a:r>
              <a:rPr lang="ru-RU" sz="2400" dirty="0" err="1"/>
              <a:t>становити</a:t>
            </a:r>
            <a:r>
              <a:rPr lang="ru-RU" sz="2400" dirty="0"/>
              <a:t> </a:t>
            </a:r>
            <a:r>
              <a:rPr lang="ru-RU" sz="2400" dirty="0" err="1" smtClean="0"/>
              <a:t>від</a:t>
            </a:r>
            <a:r>
              <a:rPr lang="ru-RU" sz="2400" dirty="0" smtClean="0"/>
              <a:t> 5-ти </a:t>
            </a:r>
            <a:r>
              <a:rPr lang="ru-RU" sz="2400" dirty="0" err="1"/>
              <a:t>днів</a:t>
            </a:r>
            <a:r>
              <a:rPr lang="ru-RU" sz="2400" dirty="0"/>
              <a:t> до 2-х </a:t>
            </a:r>
            <a:r>
              <a:rPr lang="ru-RU" sz="2400" dirty="0" err="1"/>
              <a:t>місяців</a:t>
            </a:r>
            <a:r>
              <a:rPr lang="ru-RU" sz="2400" dirty="0"/>
              <a:t>.</a:t>
            </a:r>
          </a:p>
          <a:p>
            <a:r>
              <a:rPr lang="ru-RU" sz="2400" dirty="0"/>
              <a:t>• </a:t>
            </a:r>
            <a:r>
              <a:rPr lang="ru-RU" sz="2400" dirty="0" err="1"/>
              <a:t>Мобільність</a:t>
            </a:r>
            <a:r>
              <a:rPr lang="ru-RU" sz="2400" dirty="0"/>
              <a:t> </a:t>
            </a:r>
            <a:r>
              <a:rPr lang="ru-RU" sz="2400" dirty="0" err="1" smtClean="0"/>
              <a:t>адміністративного</a:t>
            </a:r>
            <a:r>
              <a:rPr lang="ru-RU" sz="2400" dirty="0" smtClean="0"/>
              <a:t>  персоналу </a:t>
            </a:r>
            <a:r>
              <a:rPr lang="ru-RU" sz="2400" dirty="0"/>
              <a:t>для </a:t>
            </a:r>
            <a:r>
              <a:rPr lang="ru-RU" sz="2400" dirty="0" err="1"/>
              <a:t>участі</a:t>
            </a:r>
            <a:r>
              <a:rPr lang="ru-RU" sz="2400" dirty="0"/>
              <a:t> у </a:t>
            </a:r>
            <a:r>
              <a:rPr lang="ru-RU" sz="2400" dirty="0" err="1"/>
              <a:t>тренінгах</a:t>
            </a:r>
            <a:r>
              <a:rPr lang="ru-RU" sz="2400" dirty="0"/>
              <a:t> за кордоном (за </a:t>
            </a:r>
            <a:r>
              <a:rPr lang="ru-RU" sz="2400" dirty="0" err="1"/>
              <a:t>винятком</a:t>
            </a:r>
            <a:r>
              <a:rPr lang="ru-RU" sz="2400" dirty="0"/>
              <a:t> </a:t>
            </a:r>
            <a:r>
              <a:rPr lang="ru-RU" sz="2400" dirty="0" err="1"/>
              <a:t>конференцій</a:t>
            </a:r>
            <a:r>
              <a:rPr lang="ru-RU" sz="2400" dirty="0"/>
              <a:t>), </a:t>
            </a:r>
            <a:r>
              <a:rPr lang="ru-RU" sz="2400" dirty="0" err="1" smtClean="0"/>
              <a:t>перейняття</a:t>
            </a:r>
            <a:r>
              <a:rPr lang="ru-RU" sz="2400" dirty="0" smtClean="0"/>
              <a:t> </a:t>
            </a:r>
            <a:r>
              <a:rPr lang="ru-RU" sz="2400" dirty="0" err="1" smtClean="0"/>
              <a:t>досвіду</a:t>
            </a:r>
            <a:r>
              <a:rPr lang="ru-RU" sz="2400" dirty="0" smtClean="0"/>
              <a:t> </a:t>
            </a:r>
            <a:r>
              <a:rPr lang="ru-RU" sz="2400" dirty="0"/>
              <a:t>на </a:t>
            </a:r>
            <a:r>
              <a:rPr lang="ru-RU" sz="2400" dirty="0" err="1"/>
              <a:t>робочому</a:t>
            </a:r>
            <a:r>
              <a:rPr lang="ru-RU" sz="2400" dirty="0"/>
              <a:t> </a:t>
            </a:r>
            <a:r>
              <a:rPr lang="ru-RU" sz="2400" dirty="0" err="1"/>
              <a:t>місці</a:t>
            </a:r>
            <a:r>
              <a:rPr lang="ru-RU" sz="2400" dirty="0"/>
              <a:t> у </a:t>
            </a:r>
            <a:r>
              <a:rPr lang="ru-RU" sz="2400" dirty="0" err="1"/>
              <a:t>партнерському</a:t>
            </a:r>
            <a:r>
              <a:rPr lang="ru-RU" sz="2400" dirty="0"/>
              <a:t> ЗВО. </a:t>
            </a:r>
            <a:r>
              <a:rPr lang="ru-RU" sz="2400" dirty="0" err="1"/>
              <a:t>Тривалість</a:t>
            </a:r>
            <a:r>
              <a:rPr lang="ru-RU" sz="2400" dirty="0"/>
              <a:t> </a:t>
            </a:r>
            <a:r>
              <a:rPr lang="ru-RU" sz="2400" dirty="0" err="1"/>
              <a:t>періоду</a:t>
            </a:r>
            <a:r>
              <a:rPr lang="ru-RU" sz="2400" dirty="0"/>
              <a:t> </a:t>
            </a:r>
            <a:r>
              <a:rPr lang="ru-RU" sz="2400" dirty="0" err="1" smtClean="0"/>
              <a:t>мобільності</a:t>
            </a:r>
            <a:r>
              <a:rPr lang="ru-RU" sz="2400" dirty="0" smtClean="0"/>
              <a:t> становить </a:t>
            </a:r>
            <a:r>
              <a:rPr lang="ru-RU" sz="2400" dirty="0" err="1"/>
              <a:t>від</a:t>
            </a:r>
            <a:r>
              <a:rPr lang="ru-RU" sz="2400" dirty="0"/>
              <a:t> 5-ти </a:t>
            </a:r>
            <a:r>
              <a:rPr lang="ru-RU" sz="2400" dirty="0" err="1"/>
              <a:t>днів</a:t>
            </a:r>
            <a:r>
              <a:rPr lang="ru-RU" sz="2400" dirty="0"/>
              <a:t> до 2-х </a:t>
            </a:r>
            <a:r>
              <a:rPr lang="ru-RU" sz="2400" dirty="0" err="1"/>
              <a:t>місяців</a:t>
            </a:r>
            <a:r>
              <a:rPr lang="ru-RU" sz="2400" dirty="0"/>
              <a:t>.</a:t>
            </a:r>
            <a:endParaRPr lang="uk-UA" sz="2400" dirty="0"/>
          </a:p>
        </p:txBody>
      </p:sp>
      <p:sp>
        <p:nvSpPr>
          <p:cNvPr id="4" name="Прямокутник 3"/>
          <p:cNvSpPr/>
          <p:nvPr/>
        </p:nvSpPr>
        <p:spPr>
          <a:xfrm>
            <a:off x="628649" y="5451676"/>
            <a:ext cx="7982915" cy="1200329"/>
          </a:xfrm>
          <a:prstGeom prst="rect">
            <a:avLst/>
          </a:prstGeom>
        </p:spPr>
        <p:txBody>
          <a:bodyPr wrap="square">
            <a:spAutoFit/>
          </a:bodyPr>
          <a:lstStyle/>
          <a:p>
            <a:r>
              <a:rPr lang="uk-UA" dirty="0">
                <a:solidFill>
                  <a:srgbClr val="5A5A5A"/>
                </a:solidFill>
                <a:latin typeface="CIDFont+F3"/>
              </a:rPr>
              <a:t>Хто може подавати заявки?</a:t>
            </a:r>
          </a:p>
          <a:p>
            <a:r>
              <a:rPr lang="ru-RU" dirty="0">
                <a:solidFill>
                  <a:srgbClr val="000000"/>
                </a:solidFill>
                <a:latin typeface="CIDFont+F1"/>
              </a:rPr>
              <a:t>Будь-</a:t>
            </a:r>
            <a:r>
              <a:rPr lang="ru-RU" dirty="0" err="1">
                <a:solidFill>
                  <a:srgbClr val="000000"/>
                </a:solidFill>
                <a:latin typeface="CIDFont+F1"/>
              </a:rPr>
              <a:t>який</a:t>
            </a:r>
            <a:r>
              <a:rPr lang="ru-RU" dirty="0">
                <a:solidFill>
                  <a:srgbClr val="000000"/>
                </a:solidFill>
                <a:latin typeface="CIDFont+F1"/>
              </a:rPr>
              <a:t> ЗВО </a:t>
            </a:r>
            <a:r>
              <a:rPr lang="ru-RU" dirty="0" err="1">
                <a:solidFill>
                  <a:srgbClr val="000000"/>
                </a:solidFill>
                <a:latin typeface="CIDFont+F1"/>
              </a:rPr>
              <a:t>країни</a:t>
            </a:r>
            <a:r>
              <a:rPr lang="ru-RU" dirty="0">
                <a:solidFill>
                  <a:srgbClr val="000000"/>
                </a:solidFill>
                <a:latin typeface="CIDFont+F1"/>
              </a:rPr>
              <a:t>-члена </a:t>
            </a:r>
            <a:r>
              <a:rPr lang="ru-RU" dirty="0" err="1" smtClean="0">
                <a:solidFill>
                  <a:srgbClr val="000000"/>
                </a:solidFill>
                <a:latin typeface="CIDFont+F1"/>
              </a:rPr>
              <a:t>Програми</a:t>
            </a:r>
            <a:r>
              <a:rPr lang="ru-RU" dirty="0" smtClean="0">
                <a:solidFill>
                  <a:srgbClr val="000000"/>
                </a:solidFill>
                <a:latin typeface="CIDFont+F1"/>
              </a:rPr>
              <a:t> </a:t>
            </a:r>
            <a:r>
              <a:rPr lang="ru-RU" dirty="0" err="1" smtClean="0">
                <a:solidFill>
                  <a:srgbClr val="000000"/>
                </a:solidFill>
                <a:latin typeface="CIDFont+F1"/>
              </a:rPr>
              <a:t>Еразмус</a:t>
            </a:r>
            <a:r>
              <a:rPr lang="ru-RU" dirty="0">
                <a:solidFill>
                  <a:srgbClr val="000000"/>
                </a:solidFill>
                <a:latin typeface="CIDFont+F1"/>
              </a:rPr>
              <a:t>+ </a:t>
            </a:r>
            <a:r>
              <a:rPr lang="ru-RU" dirty="0" err="1">
                <a:solidFill>
                  <a:srgbClr val="000000"/>
                </a:solidFill>
                <a:latin typeface="CIDFont+F1"/>
              </a:rPr>
              <a:t>має</a:t>
            </a:r>
            <a:r>
              <a:rPr lang="ru-RU" dirty="0">
                <a:solidFill>
                  <a:srgbClr val="000000"/>
                </a:solidFill>
                <a:latin typeface="CIDFont+F1"/>
              </a:rPr>
              <a:t> право подати </a:t>
            </a:r>
            <a:r>
              <a:rPr lang="ru-RU" dirty="0" smtClean="0">
                <a:solidFill>
                  <a:srgbClr val="000000"/>
                </a:solidFill>
                <a:latin typeface="CIDFont+F1"/>
              </a:rPr>
              <a:t>проект. </a:t>
            </a:r>
            <a:r>
              <a:rPr lang="ru-RU" dirty="0">
                <a:solidFill>
                  <a:srgbClr val="000000"/>
                </a:solidFill>
                <a:latin typeface="CIDFont+F1"/>
              </a:rPr>
              <a:t>ЗВО </a:t>
            </a:r>
            <a:r>
              <a:rPr lang="ru-RU" dirty="0" err="1" smtClean="0">
                <a:solidFill>
                  <a:srgbClr val="000000"/>
                </a:solidFill>
                <a:latin typeface="CIDFont+F1"/>
              </a:rPr>
              <a:t>країн-партнерів</a:t>
            </a:r>
            <a:r>
              <a:rPr lang="ru-RU" dirty="0" smtClean="0">
                <a:solidFill>
                  <a:srgbClr val="000000"/>
                </a:solidFill>
                <a:latin typeface="CIDFont+F1"/>
              </a:rPr>
              <a:t> </a:t>
            </a:r>
            <a:r>
              <a:rPr lang="ru-RU" dirty="0" err="1">
                <a:solidFill>
                  <a:srgbClr val="000000"/>
                </a:solidFill>
                <a:latin typeface="CIDFont+F1"/>
              </a:rPr>
              <a:t>із</a:t>
            </a:r>
            <a:r>
              <a:rPr lang="ru-RU" dirty="0">
                <a:solidFill>
                  <a:srgbClr val="000000"/>
                </a:solidFill>
                <a:latin typeface="CIDFont+F1"/>
              </a:rPr>
              <a:t> </a:t>
            </a:r>
            <a:r>
              <a:rPr lang="ru-RU" dirty="0" err="1">
                <a:solidFill>
                  <a:srgbClr val="000000"/>
                </a:solidFill>
                <a:latin typeface="CIDFont+F1"/>
              </a:rPr>
              <a:t>усього</a:t>
            </a:r>
            <a:r>
              <a:rPr lang="ru-RU" dirty="0">
                <a:solidFill>
                  <a:srgbClr val="000000"/>
                </a:solidFill>
                <a:latin typeface="CIDFont+F1"/>
              </a:rPr>
              <a:t> </a:t>
            </a:r>
            <a:r>
              <a:rPr lang="ru-RU" dirty="0" err="1">
                <a:solidFill>
                  <a:srgbClr val="000000"/>
                </a:solidFill>
                <a:latin typeface="CIDFont+F1"/>
              </a:rPr>
              <a:t>світу</a:t>
            </a:r>
            <a:r>
              <a:rPr lang="ru-RU" dirty="0">
                <a:solidFill>
                  <a:srgbClr val="000000"/>
                </a:solidFill>
                <a:latin typeface="CIDFont+F1"/>
              </a:rPr>
              <a:t> </a:t>
            </a:r>
            <a:r>
              <a:rPr lang="ru-RU" dirty="0" err="1">
                <a:solidFill>
                  <a:srgbClr val="000000"/>
                </a:solidFill>
                <a:latin typeface="CIDFont+F1"/>
              </a:rPr>
              <a:t>також</a:t>
            </a:r>
            <a:r>
              <a:rPr lang="ru-RU" dirty="0">
                <a:solidFill>
                  <a:srgbClr val="000000"/>
                </a:solidFill>
                <a:latin typeface="CIDFont+F1"/>
              </a:rPr>
              <a:t> </a:t>
            </a:r>
            <a:r>
              <a:rPr lang="ru-RU" dirty="0" err="1">
                <a:solidFill>
                  <a:srgbClr val="000000"/>
                </a:solidFill>
                <a:latin typeface="CIDFont+F1"/>
              </a:rPr>
              <a:t>можуть</a:t>
            </a:r>
            <a:r>
              <a:rPr lang="ru-RU" dirty="0">
                <a:solidFill>
                  <a:srgbClr val="000000"/>
                </a:solidFill>
                <a:latin typeface="CIDFont+F1"/>
              </a:rPr>
              <a:t> </a:t>
            </a:r>
            <a:r>
              <a:rPr lang="ru-RU" dirty="0" err="1">
                <a:solidFill>
                  <a:srgbClr val="000000"/>
                </a:solidFill>
                <a:latin typeface="CIDFont+F1"/>
              </a:rPr>
              <a:t>взяти</a:t>
            </a:r>
            <a:r>
              <a:rPr lang="ru-RU" dirty="0">
                <a:solidFill>
                  <a:srgbClr val="000000"/>
                </a:solidFill>
                <a:latin typeface="CIDFont+F1"/>
              </a:rPr>
              <a:t> участь у </a:t>
            </a:r>
            <a:r>
              <a:rPr lang="ru-RU" dirty="0" err="1">
                <a:solidFill>
                  <a:srgbClr val="000000"/>
                </a:solidFill>
                <a:latin typeface="CIDFont+F1"/>
              </a:rPr>
              <a:t>Програмі</a:t>
            </a:r>
            <a:r>
              <a:rPr lang="ru-RU" dirty="0">
                <a:solidFill>
                  <a:srgbClr val="000000"/>
                </a:solidFill>
                <a:latin typeface="CIDFont+F1"/>
              </a:rPr>
              <a:t>, як </a:t>
            </a:r>
            <a:r>
              <a:rPr lang="ru-RU" dirty="0" err="1" smtClean="0">
                <a:solidFill>
                  <a:srgbClr val="000000"/>
                </a:solidFill>
                <a:latin typeface="CIDFont+F1"/>
              </a:rPr>
              <a:t>партнери</a:t>
            </a:r>
            <a:r>
              <a:rPr lang="ru-RU" dirty="0" smtClean="0">
                <a:solidFill>
                  <a:srgbClr val="000000"/>
                </a:solidFill>
                <a:latin typeface="CIDFont+F1"/>
              </a:rPr>
              <a:t>.</a:t>
            </a:r>
            <a:endParaRPr lang="uk-UA" dirty="0"/>
          </a:p>
        </p:txBody>
      </p:sp>
    </p:spTree>
    <p:extLst>
      <p:ext uri="{BB962C8B-B14F-4D97-AF65-F5344CB8AC3E}">
        <p14:creationId xmlns:p14="http://schemas.microsoft.com/office/powerpoint/2010/main" val="3181682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25" y="3557012"/>
            <a:ext cx="7069235" cy="1325563"/>
          </a:xfrm>
        </p:spPr>
        <p:txBody>
          <a:bodyPr>
            <a:normAutofit fontScale="90000"/>
          </a:bodyPr>
          <a:lstStyle/>
          <a:p>
            <a:r>
              <a:rPr lang="en-US" sz="3100" dirty="0" smtClean="0"/>
              <a:t>         </a:t>
            </a:r>
            <a:r>
              <a:rPr lang="uk-UA" sz="3100" dirty="0" smtClean="0"/>
              <a:t>1. </a:t>
            </a:r>
            <a:r>
              <a:rPr lang="uk-UA" sz="3100" b="1" dirty="0" smtClean="0"/>
              <a:t>Пошук партнера</a:t>
            </a:r>
            <a:br>
              <a:rPr lang="uk-UA" sz="3100" b="1" dirty="0" smtClean="0"/>
            </a:br>
            <a:r>
              <a:rPr lang="en-US" sz="3100" dirty="0" smtClean="0"/>
              <a:t>         </a:t>
            </a:r>
            <a:r>
              <a:rPr lang="uk-UA" sz="3100" dirty="0" smtClean="0"/>
              <a:t>-за базою даних </a:t>
            </a:r>
            <a:r>
              <a:rPr lang="uk-UA" sz="3100" dirty="0" smtClean="0"/>
              <a:t>університетів</a:t>
            </a:r>
            <a:br>
              <a:rPr lang="uk-UA" sz="3100" dirty="0" smtClean="0"/>
            </a:br>
            <a:r>
              <a:rPr lang="uk-UA" altLang="uk-UA" sz="1300" dirty="0" smtClean="0">
                <a:solidFill>
                  <a:srgbClr val="1155CC"/>
                </a:solidFill>
                <a:latin typeface="Arial" panose="020B0604020202020204" pitchFamily="34" charset="0"/>
                <a:cs typeface="Arial" panose="020B0604020202020204" pitchFamily="34" charset="0"/>
                <a:hlinkClick r:id="rId2"/>
              </a:rPr>
              <a:t>ttps</a:t>
            </a:r>
            <a:r>
              <a:rPr lang="uk-UA" altLang="uk-UA" sz="1300" dirty="0">
                <a:solidFill>
                  <a:srgbClr val="1155CC"/>
                </a:solidFill>
                <a:latin typeface="Arial" panose="020B0604020202020204" pitchFamily="34" charset="0"/>
                <a:cs typeface="Arial" panose="020B0604020202020204" pitchFamily="34" charset="0"/>
                <a:hlinkClick r:id="rId2"/>
              </a:rPr>
              <a:t>://www.navchannya-v-yevropi.studies-in-europe.eu/s/3561/74969-Universiteti.htm?pa=102&amp;m=&amp;kg=1&amp;kj=&amp;muz=&amp;kd=&amp;r=&amp;st=&amp;szukaj=&amp;fbclid=IwAR39B3-An8vbw_DKCvMTLeJSGCtEM34hNrIDSGC3aLLclI0cLy04gZ3UZ2s</a:t>
            </a:r>
            <a:r>
              <a:rPr lang="uk-UA" sz="3100" dirty="0" smtClean="0"/>
              <a:t/>
            </a:r>
            <a:br>
              <a:rPr lang="uk-UA" sz="3100" dirty="0" smtClean="0"/>
            </a:br>
            <a:r>
              <a:rPr lang="en-US" sz="3100" dirty="0" smtClean="0"/>
              <a:t>         </a:t>
            </a:r>
            <a:r>
              <a:rPr lang="uk-UA" sz="3100" dirty="0" smtClean="0"/>
              <a:t>-за персональними </a:t>
            </a:r>
            <a:r>
              <a:rPr lang="uk-UA" sz="3100" dirty="0" smtClean="0"/>
              <a:t>контактами </a:t>
            </a:r>
            <a:br>
              <a:rPr lang="uk-UA" sz="3100" dirty="0" smtClean="0"/>
            </a:br>
            <a:r>
              <a:rPr lang="uk-UA" sz="3100" dirty="0" smtClean="0"/>
              <a:t>2</a:t>
            </a:r>
            <a:r>
              <a:rPr lang="uk-UA" sz="3100" dirty="0" smtClean="0"/>
              <a:t>. </a:t>
            </a:r>
            <a:r>
              <a:rPr lang="uk-UA" sz="3100" b="1" dirty="0" smtClean="0"/>
              <a:t>Взірець заповненої </a:t>
            </a:r>
            <a:r>
              <a:rPr lang="uk-UA" sz="3100" b="1" dirty="0" err="1" smtClean="0"/>
              <a:t>міжінститутційної</a:t>
            </a:r>
            <a:r>
              <a:rPr lang="uk-UA" sz="3100" b="1" dirty="0" smtClean="0"/>
              <a:t> угоди</a:t>
            </a:r>
            <a:br>
              <a:rPr lang="uk-UA" sz="3100" b="1" dirty="0" smtClean="0"/>
            </a:br>
            <a:r>
              <a:rPr lang="uk-UA" sz="3100" dirty="0" smtClean="0"/>
              <a:t>-англійською мовою</a:t>
            </a:r>
            <a:r>
              <a:rPr lang="en-US" sz="3100" dirty="0"/>
              <a:t> </a:t>
            </a:r>
            <a:r>
              <a:rPr lang="en-US" sz="1800" dirty="0"/>
              <a:t>http://lp.edu.ua/key-action-1/ukladannya-mizhinstytuciynoyi-ugody</a:t>
            </a:r>
            <a:r>
              <a:rPr lang="uk-UA" sz="3100" dirty="0" smtClean="0"/>
              <a:t/>
            </a:r>
            <a:br>
              <a:rPr lang="uk-UA" sz="3100" dirty="0" smtClean="0"/>
            </a:br>
            <a:r>
              <a:rPr lang="uk-UA" sz="3100" dirty="0" smtClean="0"/>
              <a:t>-українською мовою</a:t>
            </a:r>
            <a:r>
              <a:rPr lang="en-US" sz="3100" dirty="0"/>
              <a:t> </a:t>
            </a:r>
            <a:r>
              <a:rPr lang="en-US" sz="1800" dirty="0"/>
              <a:t>http://lp.edu.ua/key-action-1/ukladannya-mizhinstytuciynoyi-ugody</a:t>
            </a:r>
            <a:r>
              <a:rPr lang="uk-UA" sz="3100" dirty="0" smtClean="0"/>
              <a:t/>
            </a:r>
            <a:br>
              <a:rPr lang="uk-UA" sz="3100" dirty="0" smtClean="0"/>
            </a:br>
            <a:r>
              <a:rPr lang="uk-UA" sz="3100" dirty="0"/>
              <a:t/>
            </a:r>
            <a:br>
              <a:rPr lang="uk-UA" sz="3100" dirty="0"/>
            </a:br>
            <a:r>
              <a:rPr lang="uk-UA" sz="3100" dirty="0" smtClean="0"/>
              <a:t>3. </a:t>
            </a:r>
            <a:r>
              <a:rPr lang="ru-RU" sz="3100" b="1" dirty="0" err="1" smtClean="0"/>
              <a:t>Коди</a:t>
            </a:r>
            <a:r>
              <a:rPr lang="ru-RU" sz="3100" b="1" dirty="0" smtClean="0"/>
              <a:t> </a:t>
            </a:r>
            <a:r>
              <a:rPr lang="ru-RU" sz="3100" b="1" dirty="0" err="1" smtClean="0"/>
              <a:t>спеціальностей</a:t>
            </a:r>
            <a:r>
              <a:rPr lang="ru-RU" sz="3100" b="1" dirty="0" smtClean="0"/>
              <a:t> </a:t>
            </a:r>
            <a:r>
              <a:rPr lang="en-US" sz="1800" dirty="0"/>
              <a:t>http://lp.edu.ua/key-action-1/ukladannya-mizhinstytuciynoyi-ugody</a:t>
            </a:r>
            <a:r>
              <a:rPr lang="en-US" sz="3100" dirty="0" smtClean="0"/>
              <a:t/>
            </a:r>
            <a:br>
              <a:rPr lang="en-US" sz="3100" dirty="0" smtClean="0"/>
            </a:br>
            <a:r>
              <a:rPr lang="en-US" sz="3100" dirty="0"/>
              <a:t/>
            </a:r>
            <a:br>
              <a:rPr lang="en-US" sz="3100" dirty="0"/>
            </a:br>
            <a:r>
              <a:rPr lang="en-US" sz="3100" dirty="0" smtClean="0"/>
              <a:t>4.</a:t>
            </a:r>
            <a:r>
              <a:rPr lang="uk-UA" sz="3100" b="1" dirty="0" smtClean="0"/>
              <a:t>Підписання </a:t>
            </a:r>
            <a:r>
              <a:rPr lang="uk-UA" sz="3100" b="1" dirty="0" err="1" smtClean="0"/>
              <a:t>міжінституційної</a:t>
            </a:r>
            <a:r>
              <a:rPr lang="uk-UA" sz="3100" b="1" dirty="0" smtClean="0"/>
              <a:t> угоди</a:t>
            </a:r>
            <a:r>
              <a:rPr lang="uk-UA" sz="3100" b="1" dirty="0"/>
              <a:t>(ЦМО</a:t>
            </a:r>
            <a:r>
              <a:rPr lang="uk-UA" sz="3100" dirty="0" smtClean="0"/>
              <a:t>)</a:t>
            </a:r>
            <a:r>
              <a:rPr lang="uk-UA" sz="3100" dirty="0"/>
              <a:t/>
            </a:r>
            <a:br>
              <a:rPr lang="uk-UA" sz="3100" dirty="0"/>
            </a:br>
            <a:r>
              <a:rPr lang="uk-UA" sz="3100" dirty="0" smtClean="0"/>
              <a:t/>
            </a:r>
            <a:br>
              <a:rPr lang="uk-UA" sz="3100" dirty="0" smtClean="0"/>
            </a:br>
            <a:r>
              <a:rPr lang="uk-UA" dirty="0" smtClean="0"/>
              <a:t/>
            </a:r>
            <a:br>
              <a:rPr lang="uk-UA" dirty="0" smtClean="0"/>
            </a:br>
            <a:endParaRPr lang="en-US" dirty="0"/>
          </a:p>
        </p:txBody>
      </p:sp>
      <p:graphicFrame>
        <p:nvGraphicFramePr>
          <p:cNvPr id="30" name="Таблиця 29"/>
          <p:cNvGraphicFramePr>
            <a:graphicFrameLocks noGrp="1"/>
          </p:cNvGraphicFramePr>
          <p:nvPr>
            <p:extLst>
              <p:ext uri="{D42A27DB-BD31-4B8C-83A1-F6EECF244321}">
                <p14:modId xmlns:p14="http://schemas.microsoft.com/office/powerpoint/2010/main" val="3790338696"/>
              </p:ext>
            </p:extLst>
          </p:nvPr>
        </p:nvGraphicFramePr>
        <p:xfrm>
          <a:off x="7662959" y="537031"/>
          <a:ext cx="940128" cy="5485614"/>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570552">
                <a:tc>
                  <a:txBody>
                    <a:bodyPr/>
                    <a:lstStyle/>
                    <a:p>
                      <a:pPr algn="ctr"/>
                      <a:r>
                        <a:rPr lang="uk-UA" sz="1600" b="1" dirty="0" smtClean="0">
                          <a:solidFill>
                            <a:srgbClr val="04105A"/>
                          </a:solidFill>
                        </a:rPr>
                        <a:t>1</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2</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3</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4</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5</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6</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7</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8</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1024" name="Прямокутник 1023"/>
          <p:cNvSpPr/>
          <p:nvPr/>
        </p:nvSpPr>
        <p:spPr>
          <a:xfrm>
            <a:off x="1803688" y="96242"/>
            <a:ext cx="5879972" cy="954107"/>
          </a:xfrm>
          <a:prstGeom prst="rect">
            <a:avLst/>
          </a:prstGeom>
        </p:spPr>
        <p:txBody>
          <a:bodyPr wrap="square">
            <a:spAutoFit/>
          </a:bodyPr>
          <a:lstStyle/>
          <a:p>
            <a:pPr lvl="0" algn="r">
              <a:defRPr/>
            </a:pPr>
            <a:r>
              <a:rPr lang="uk-UA" sz="2800" b="1" dirty="0">
                <a:solidFill>
                  <a:srgbClr val="04105A"/>
                </a:solidFill>
              </a:rPr>
              <a:t>ПІДГОТОВКА ПРОЕКТУ МІЖІНСТИТУЦІЙНОЇ УГОДИ</a:t>
            </a:r>
            <a:endParaRPr lang="en-US" sz="2800" b="1" dirty="0">
              <a:solidFill>
                <a:srgbClr val="04105A"/>
              </a:solidFill>
            </a:endParaRPr>
          </a:p>
        </p:txBody>
      </p:sp>
      <p:sp>
        <p:nvSpPr>
          <p:cNvPr id="5" name="Прямокутник 4"/>
          <p:cNvSpPr/>
          <p:nvPr/>
        </p:nvSpPr>
        <p:spPr>
          <a:xfrm>
            <a:off x="-1182598" y="6027003"/>
            <a:ext cx="10210851" cy="830997"/>
          </a:xfrm>
          <a:prstGeom prst="rect">
            <a:avLst/>
          </a:prstGeom>
        </p:spPr>
        <p:txBody>
          <a:bodyPr wrap="square">
            <a:spAutoFit/>
          </a:bodyPr>
          <a:lstStyle/>
          <a:p>
            <a:pPr lvl="0" algn="ctr">
              <a:defRPr/>
            </a:pPr>
            <a:r>
              <a:rPr lang="uk-UA" sz="2400" b="1" dirty="0" smtClean="0">
                <a:solidFill>
                  <a:srgbClr val="04105A"/>
                </a:solidFill>
              </a:rPr>
              <a:t>Проекти Угод формуються як ЦМО,</a:t>
            </a:r>
          </a:p>
          <a:p>
            <a:pPr lvl="0" algn="ctr">
              <a:defRPr/>
            </a:pPr>
            <a:r>
              <a:rPr lang="uk-UA" sz="2400" b="1" dirty="0" smtClean="0">
                <a:solidFill>
                  <a:srgbClr val="04105A"/>
                </a:solidFill>
              </a:rPr>
              <a:t> так і кафедрами (при погодженні тексту з ЦМО)</a:t>
            </a:r>
            <a:endParaRPr lang="en-US" sz="2400" b="1" dirty="0">
              <a:solidFill>
                <a:srgbClr val="04105A"/>
              </a:solidFill>
            </a:endParaRPr>
          </a:p>
        </p:txBody>
      </p:sp>
    </p:spTree>
    <p:extLst>
      <p:ext uri="{BB962C8B-B14F-4D97-AF65-F5344CB8AC3E}">
        <p14:creationId xmlns:p14="http://schemas.microsoft.com/office/powerpoint/2010/main" val="1846628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0213" y="346202"/>
            <a:ext cx="9977931" cy="619052"/>
          </a:xfrm>
        </p:spPr>
        <p:txBody>
          <a:bodyPr>
            <a:noAutofit/>
          </a:bodyPr>
          <a:lstStyle/>
          <a:p>
            <a:r>
              <a:rPr lang="uk-UA" sz="2800" b="1" dirty="0" smtClean="0">
                <a:solidFill>
                  <a:srgbClr val="04105A"/>
                </a:solidFill>
              </a:rPr>
              <a:t>РЕЄСТРАЦІЯ ПРОЕКТУ УГОДИ в ЦМО </a:t>
            </a:r>
            <a:r>
              <a:rPr lang="en-US" sz="2800" dirty="0" smtClean="0">
                <a:solidFill>
                  <a:srgbClr val="04105A"/>
                </a:solidFill>
              </a:rPr>
              <a:t/>
            </a:r>
            <a:br>
              <a:rPr lang="en-US" sz="2800" dirty="0" smtClean="0">
                <a:solidFill>
                  <a:srgbClr val="04105A"/>
                </a:solidFill>
              </a:rPr>
            </a:br>
            <a:endParaRPr lang="uk-UA" sz="2800" dirty="0">
              <a:solidFill>
                <a:srgbClr val="04105A"/>
              </a:solidFill>
            </a:endParaRPr>
          </a:p>
        </p:txBody>
      </p:sp>
      <p:pic>
        <p:nvPicPr>
          <p:cNvPr id="5" name="Рисунок 4"/>
          <p:cNvPicPr>
            <a:picLocks noChangeAspect="1"/>
          </p:cNvPicPr>
          <p:nvPr/>
        </p:nvPicPr>
        <p:blipFill rotWithShape="1">
          <a:blip r:embed="rId2"/>
          <a:srcRect l="1389" t="30237" r="7500" b="11463"/>
          <a:stretch/>
        </p:blipFill>
        <p:spPr>
          <a:xfrm>
            <a:off x="-13535" y="722280"/>
            <a:ext cx="7870304" cy="2831391"/>
          </a:xfrm>
          <a:prstGeom prst="rect">
            <a:avLst/>
          </a:prstGeom>
        </p:spPr>
      </p:pic>
      <p:graphicFrame>
        <p:nvGraphicFramePr>
          <p:cNvPr id="7" name="Місце для вмісту 6"/>
          <p:cNvGraphicFramePr>
            <a:graphicFrameLocks noGrp="1"/>
          </p:cNvGraphicFramePr>
          <p:nvPr>
            <p:ph idx="1"/>
            <p:extLst>
              <p:ext uri="{D42A27DB-BD31-4B8C-83A1-F6EECF244321}">
                <p14:modId xmlns:p14="http://schemas.microsoft.com/office/powerpoint/2010/main" val="597828815"/>
              </p:ext>
            </p:extLst>
          </p:nvPr>
        </p:nvGraphicFramePr>
        <p:xfrm>
          <a:off x="7870304" y="204843"/>
          <a:ext cx="940128" cy="4915062"/>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546118">
                <a:tc>
                  <a:txBody>
                    <a:bodyPr/>
                    <a:lstStyle/>
                    <a:p>
                      <a:pPr algn="ctr"/>
                      <a:r>
                        <a:rPr lang="uk-UA" sz="1600" b="1" dirty="0" smtClean="0">
                          <a:solidFill>
                            <a:srgbClr val="04105A"/>
                          </a:solidFill>
                        </a:rPr>
                        <a:t>2</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3</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4</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5</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6</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7</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8</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46118">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pic>
        <p:nvPicPr>
          <p:cNvPr id="9" name="Рисунок 8"/>
          <p:cNvPicPr>
            <a:picLocks noChangeAspect="1"/>
          </p:cNvPicPr>
          <p:nvPr/>
        </p:nvPicPr>
        <p:blipFill rotWithShape="1">
          <a:blip r:embed="rId3"/>
          <a:srcRect l="1690" t="31821" r="12535" b="11062"/>
          <a:stretch/>
        </p:blipFill>
        <p:spPr>
          <a:xfrm>
            <a:off x="13535" y="3459951"/>
            <a:ext cx="7843234" cy="2936384"/>
          </a:xfrm>
          <a:prstGeom prst="rect">
            <a:avLst/>
          </a:prstGeom>
        </p:spPr>
      </p:pic>
      <p:sp>
        <p:nvSpPr>
          <p:cNvPr id="6" name="Прямокутник 5"/>
          <p:cNvSpPr/>
          <p:nvPr/>
        </p:nvSpPr>
        <p:spPr>
          <a:xfrm>
            <a:off x="-947466" y="6396335"/>
            <a:ext cx="10210851" cy="461665"/>
          </a:xfrm>
          <a:prstGeom prst="rect">
            <a:avLst/>
          </a:prstGeom>
        </p:spPr>
        <p:txBody>
          <a:bodyPr wrap="square">
            <a:spAutoFit/>
          </a:bodyPr>
          <a:lstStyle/>
          <a:p>
            <a:pPr lvl="0" algn="ctr">
              <a:defRPr/>
            </a:pPr>
            <a:r>
              <a:rPr lang="uk-UA" sz="2400" b="1" dirty="0" smtClean="0">
                <a:solidFill>
                  <a:srgbClr val="04105A"/>
                </a:solidFill>
              </a:rPr>
              <a:t>Проекти Угод реєструються в ЦМО</a:t>
            </a:r>
            <a:endParaRPr lang="en-US" sz="2400" b="1" dirty="0">
              <a:solidFill>
                <a:srgbClr val="04105A"/>
              </a:solidFill>
            </a:endParaRPr>
          </a:p>
        </p:txBody>
      </p:sp>
    </p:spTree>
    <p:extLst>
      <p:ext uri="{BB962C8B-B14F-4D97-AF65-F5344CB8AC3E}">
        <p14:creationId xmlns:p14="http://schemas.microsoft.com/office/powerpoint/2010/main" val="1958379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5657" y="3593445"/>
            <a:ext cx="6531429" cy="1325563"/>
          </a:xfrm>
        </p:spPr>
        <p:txBody>
          <a:bodyPr>
            <a:noAutofit/>
          </a:bodyPr>
          <a:lstStyle/>
          <a:p>
            <a:pPr lvl="0" algn="ctr">
              <a:defRPr/>
            </a:pPr>
            <a:r>
              <a:rPr lang="uk-UA" sz="3200" b="1" dirty="0">
                <a:solidFill>
                  <a:srgbClr val="04105A"/>
                </a:solidFill>
              </a:rPr>
              <a:t>Європейська Комісія розподіляє кошти  для країн-учасниць</a:t>
            </a:r>
            <a:r>
              <a:rPr lang="uk-UA" sz="3200" b="1" dirty="0" smtClean="0">
                <a:solidFill>
                  <a:srgbClr val="04105A"/>
                </a:solidFill>
              </a:rPr>
              <a:t>,</a:t>
            </a:r>
            <a:br>
              <a:rPr lang="uk-UA" sz="3200" b="1" dirty="0" smtClean="0">
                <a:solidFill>
                  <a:srgbClr val="04105A"/>
                </a:solidFill>
              </a:rPr>
            </a:br>
            <a:r>
              <a:rPr lang="uk-UA" sz="3200" b="1" dirty="0">
                <a:solidFill>
                  <a:srgbClr val="04105A"/>
                </a:solidFill>
              </a:rPr>
              <a:t/>
            </a:r>
            <a:br>
              <a:rPr lang="uk-UA" sz="3200" b="1" dirty="0">
                <a:solidFill>
                  <a:srgbClr val="04105A"/>
                </a:solidFill>
              </a:rPr>
            </a:br>
            <a:r>
              <a:rPr lang="uk-UA" sz="3200" b="1" dirty="0" smtClean="0">
                <a:solidFill>
                  <a:srgbClr val="04105A"/>
                </a:solidFill>
              </a:rPr>
              <a:t> </a:t>
            </a:r>
            <a:r>
              <a:rPr lang="uk-UA" sz="3200" b="1" dirty="0">
                <a:solidFill>
                  <a:srgbClr val="04105A"/>
                </a:solidFill>
              </a:rPr>
              <a:t>Національні </a:t>
            </a:r>
            <a:r>
              <a:rPr lang="uk-UA" sz="3200" b="1" dirty="0" err="1">
                <a:solidFill>
                  <a:srgbClr val="04105A"/>
                </a:solidFill>
              </a:rPr>
              <a:t>Еразмус</a:t>
            </a:r>
            <a:r>
              <a:rPr lang="uk-UA" sz="3200" b="1" dirty="0">
                <a:solidFill>
                  <a:srgbClr val="04105A"/>
                </a:solidFill>
              </a:rPr>
              <a:t>-офіси приймають рішення про надання коштів </a:t>
            </a:r>
            <a:r>
              <a:rPr lang="uk-UA" sz="3200" b="1" dirty="0" smtClean="0">
                <a:solidFill>
                  <a:srgbClr val="04105A"/>
                </a:solidFill>
              </a:rPr>
              <a:t>країнам-партнерам</a:t>
            </a:r>
            <a:br>
              <a:rPr lang="uk-UA" sz="3200" b="1" dirty="0" smtClean="0">
                <a:solidFill>
                  <a:srgbClr val="04105A"/>
                </a:solidFill>
              </a:rPr>
            </a:br>
            <a:r>
              <a:rPr lang="uk-UA" sz="3200" b="1" dirty="0" smtClean="0">
                <a:solidFill>
                  <a:srgbClr val="04105A"/>
                </a:solidFill>
              </a:rPr>
              <a:t> </a:t>
            </a:r>
            <a:r>
              <a:rPr lang="uk-UA" sz="3200" b="1" dirty="0">
                <a:solidFill>
                  <a:srgbClr val="04105A"/>
                </a:solidFill>
              </a:rPr>
              <a:t/>
            </a:r>
            <a:br>
              <a:rPr lang="uk-UA" sz="3200" b="1" dirty="0">
                <a:solidFill>
                  <a:srgbClr val="04105A"/>
                </a:solidFill>
              </a:rPr>
            </a:br>
            <a:r>
              <a:rPr lang="uk-UA" sz="3200" b="1" dirty="0" err="1">
                <a:solidFill>
                  <a:srgbClr val="04105A"/>
                </a:solidFill>
              </a:rPr>
              <a:t>Еразмус</a:t>
            </a:r>
            <a:r>
              <a:rPr lang="uk-UA" sz="3200" b="1" dirty="0">
                <a:solidFill>
                  <a:srgbClr val="04105A"/>
                </a:solidFill>
              </a:rPr>
              <a:t>-офіси університетів визначають </a:t>
            </a:r>
            <a:r>
              <a:rPr lang="uk-UA" sz="3200" b="1" dirty="0" smtClean="0">
                <a:solidFill>
                  <a:srgbClr val="04105A"/>
                </a:solidFill>
              </a:rPr>
              <a:t>перелік університетів-партнерів </a:t>
            </a:r>
            <a:r>
              <a:rPr lang="uk-UA" sz="3200" b="1" dirty="0">
                <a:solidFill>
                  <a:srgbClr val="04105A"/>
                </a:solidFill>
              </a:rPr>
              <a:t>та кількість грантів для кожного університету</a:t>
            </a:r>
            <a:r>
              <a:rPr lang="en-US" sz="3200" b="1" dirty="0">
                <a:solidFill>
                  <a:srgbClr val="04105A"/>
                </a:solidFill>
              </a:rPr>
              <a:t/>
            </a:r>
            <a:br>
              <a:rPr lang="en-US" sz="3200" b="1" dirty="0">
                <a:solidFill>
                  <a:srgbClr val="04105A"/>
                </a:solidFill>
              </a:rPr>
            </a:br>
            <a:endParaRPr lang="uk-UA" sz="3200" dirty="0"/>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2692255566"/>
              </p:ext>
            </p:extLst>
          </p:nvPr>
        </p:nvGraphicFramePr>
        <p:xfrm>
          <a:off x="7696542" y="353550"/>
          <a:ext cx="940128" cy="4639883"/>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687550">
                <a:tc>
                  <a:txBody>
                    <a:bodyPr/>
                    <a:lstStyle/>
                    <a:p>
                      <a:pPr algn="ctr"/>
                      <a:r>
                        <a:rPr lang="uk-UA" sz="1600" b="1" dirty="0" smtClean="0">
                          <a:solidFill>
                            <a:srgbClr val="04105A"/>
                          </a:solidFill>
                        </a:rPr>
                        <a:t>3</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64619">
                <a:tc>
                  <a:txBody>
                    <a:bodyPr/>
                    <a:lstStyle/>
                    <a:p>
                      <a:pPr algn="ctr"/>
                      <a:r>
                        <a:rPr lang="uk-UA" sz="1600" b="1" dirty="0" smtClean="0">
                          <a:solidFill>
                            <a:srgbClr val="04105A"/>
                          </a:solidFill>
                        </a:rPr>
                        <a:t>4</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64619">
                <a:tc>
                  <a:txBody>
                    <a:bodyPr/>
                    <a:lstStyle/>
                    <a:p>
                      <a:pPr algn="ctr"/>
                      <a:r>
                        <a:rPr lang="uk-UA" sz="1600" b="1" dirty="0" smtClean="0">
                          <a:solidFill>
                            <a:srgbClr val="04105A"/>
                          </a:solidFill>
                        </a:rPr>
                        <a:t>5</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64619">
                <a:tc>
                  <a:txBody>
                    <a:bodyPr/>
                    <a:lstStyle/>
                    <a:p>
                      <a:pPr algn="ctr"/>
                      <a:r>
                        <a:rPr lang="uk-UA" sz="1600" b="1" dirty="0" smtClean="0">
                          <a:solidFill>
                            <a:srgbClr val="04105A"/>
                          </a:solidFill>
                        </a:rPr>
                        <a:t>6</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64619">
                <a:tc>
                  <a:txBody>
                    <a:bodyPr/>
                    <a:lstStyle/>
                    <a:p>
                      <a:pPr algn="ctr"/>
                      <a:r>
                        <a:rPr lang="uk-UA" sz="1600" b="1" dirty="0" smtClean="0">
                          <a:solidFill>
                            <a:srgbClr val="04105A"/>
                          </a:solidFill>
                        </a:rPr>
                        <a:t>7</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64619">
                <a:tc>
                  <a:txBody>
                    <a:bodyPr/>
                    <a:lstStyle/>
                    <a:p>
                      <a:pPr algn="ctr"/>
                      <a:r>
                        <a:rPr lang="uk-UA" sz="1600" b="1" dirty="0" smtClean="0">
                          <a:solidFill>
                            <a:srgbClr val="04105A"/>
                          </a:solidFill>
                        </a:rPr>
                        <a:t>8</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64619">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64619">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5" name="Прямокутник 4"/>
          <p:cNvSpPr/>
          <p:nvPr/>
        </p:nvSpPr>
        <p:spPr>
          <a:xfrm>
            <a:off x="3055359" y="156781"/>
            <a:ext cx="4537845" cy="954107"/>
          </a:xfrm>
          <a:prstGeom prst="rect">
            <a:avLst/>
          </a:prstGeom>
        </p:spPr>
        <p:txBody>
          <a:bodyPr wrap="none">
            <a:spAutoFit/>
          </a:bodyPr>
          <a:lstStyle/>
          <a:p>
            <a:pPr lvl="0">
              <a:defRPr/>
            </a:pPr>
            <a:r>
              <a:rPr lang="uk-UA" sz="2800" b="1" dirty="0" smtClean="0">
                <a:solidFill>
                  <a:srgbClr val="04105A"/>
                </a:solidFill>
              </a:rPr>
              <a:t>РОЗГЛЯД ЗАЯВОК </a:t>
            </a:r>
          </a:p>
          <a:p>
            <a:pPr lvl="0">
              <a:defRPr/>
            </a:pPr>
            <a:r>
              <a:rPr lang="uk-UA" sz="2800" b="1" dirty="0" smtClean="0">
                <a:solidFill>
                  <a:srgbClr val="04105A"/>
                </a:solidFill>
              </a:rPr>
              <a:t>ЄВРОПЕЙСЬКОЮ КОМІСІЄЮ</a:t>
            </a:r>
            <a:endParaRPr lang="en-US" sz="2800" b="1" dirty="0">
              <a:solidFill>
                <a:srgbClr val="04105A"/>
              </a:solidFill>
            </a:endParaRPr>
          </a:p>
        </p:txBody>
      </p:sp>
    </p:spTree>
    <p:extLst>
      <p:ext uri="{BB962C8B-B14F-4D97-AF65-F5344CB8AC3E}">
        <p14:creationId xmlns:p14="http://schemas.microsoft.com/office/powerpoint/2010/main" val="20809861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p:cNvSpPr>
            <a:spLocks noGrp="1"/>
          </p:cNvSpPr>
          <p:nvPr>
            <p:ph idx="1"/>
          </p:nvPr>
        </p:nvSpPr>
        <p:spPr/>
        <p:txBody>
          <a:bodyPr/>
          <a:lstStyle/>
          <a:p>
            <a:endParaRPr lang="uk-UA"/>
          </a:p>
        </p:txBody>
      </p:sp>
      <p:sp>
        <p:nvSpPr>
          <p:cNvPr id="7" name="Заголовок 6"/>
          <p:cNvSpPr>
            <a:spLocks noGrp="1"/>
          </p:cNvSpPr>
          <p:nvPr>
            <p:ph type="title"/>
          </p:nvPr>
        </p:nvSpPr>
        <p:spPr/>
        <p:txBody>
          <a:bodyPr/>
          <a:lstStyle/>
          <a:p>
            <a:endParaRPr lang="uk-UA" dirty="0"/>
          </a:p>
        </p:txBody>
      </p:sp>
      <p:pic>
        <p:nvPicPr>
          <p:cNvPr id="9" name="Рисунок 8"/>
          <p:cNvPicPr>
            <a:picLocks noChangeAspect="1"/>
          </p:cNvPicPr>
          <p:nvPr/>
        </p:nvPicPr>
        <p:blipFill>
          <a:blip r:embed="rId2"/>
          <a:stretch>
            <a:fillRect/>
          </a:stretch>
        </p:blipFill>
        <p:spPr>
          <a:xfrm>
            <a:off x="-2286272" y="-117566"/>
            <a:ext cx="13089255" cy="7359113"/>
          </a:xfrm>
          <a:prstGeom prst="rect">
            <a:avLst/>
          </a:prstGeom>
        </p:spPr>
      </p:pic>
      <p:sp>
        <p:nvSpPr>
          <p:cNvPr id="10" name="Заголовок 1"/>
          <p:cNvSpPr txBox="1">
            <a:spLocks/>
          </p:cNvSpPr>
          <p:nvPr/>
        </p:nvSpPr>
        <p:spPr>
          <a:xfrm>
            <a:off x="315005" y="43259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uk-UA" b="1" dirty="0" smtClean="0"/>
              <a:t>Цикли впровадження проекту</a:t>
            </a:r>
            <a:endParaRPr lang="uk-UA" b="1" dirty="0"/>
          </a:p>
        </p:txBody>
      </p:sp>
    </p:spTree>
    <p:extLst>
      <p:ext uri="{BB962C8B-B14F-4D97-AF65-F5344CB8AC3E}">
        <p14:creationId xmlns:p14="http://schemas.microsoft.com/office/powerpoint/2010/main" val="1729916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Місце для вмісту 3"/>
          <p:cNvGraphicFramePr>
            <a:graphicFrameLocks noGrp="1"/>
          </p:cNvGraphicFramePr>
          <p:nvPr>
            <p:ph idx="1"/>
            <p:extLst>
              <p:ext uri="{D42A27DB-BD31-4B8C-83A1-F6EECF244321}">
                <p14:modId xmlns:p14="http://schemas.microsoft.com/office/powerpoint/2010/main" val="924600493"/>
              </p:ext>
            </p:extLst>
          </p:nvPr>
        </p:nvGraphicFramePr>
        <p:xfrm>
          <a:off x="8203872" y="567158"/>
          <a:ext cx="940128" cy="3947462"/>
        </p:xfrm>
        <a:graphic>
          <a:graphicData uri="http://schemas.openxmlformats.org/drawingml/2006/table">
            <a:tbl>
              <a:tblPr firstRow="1" bandRow="1">
                <a:effectLst>
                  <a:innerShdw blurRad="63500" dist="50800" dir="5400000">
                    <a:prstClr val="black">
                      <a:alpha val="50000"/>
                    </a:prstClr>
                  </a:innerShdw>
                </a:effectLst>
                <a:tableStyleId>{5C22544A-7EE6-4342-B048-85BDC9FD1C3A}</a:tableStyleId>
              </a:tblPr>
              <a:tblGrid>
                <a:gridCol w="940128"/>
              </a:tblGrid>
              <a:tr h="514814">
                <a:tc>
                  <a:txBody>
                    <a:bodyPr/>
                    <a:lstStyle/>
                    <a:p>
                      <a:pPr algn="ctr"/>
                      <a:r>
                        <a:rPr lang="uk-UA" sz="1600" b="1" dirty="0" smtClean="0">
                          <a:solidFill>
                            <a:srgbClr val="04105A"/>
                          </a:solidFill>
                        </a:rPr>
                        <a:t>4</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72108">
                <a:tc>
                  <a:txBody>
                    <a:bodyPr/>
                    <a:lstStyle/>
                    <a:p>
                      <a:pPr algn="ctr"/>
                      <a:r>
                        <a:rPr lang="uk-UA" sz="1600" b="1" dirty="0" smtClean="0">
                          <a:solidFill>
                            <a:srgbClr val="04105A"/>
                          </a:solidFill>
                        </a:rPr>
                        <a:t>5</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72108">
                <a:tc>
                  <a:txBody>
                    <a:bodyPr/>
                    <a:lstStyle/>
                    <a:p>
                      <a:pPr algn="ctr"/>
                      <a:r>
                        <a:rPr lang="uk-UA" sz="1600" b="1" dirty="0" smtClean="0">
                          <a:solidFill>
                            <a:srgbClr val="04105A"/>
                          </a:solidFill>
                        </a:rPr>
                        <a:t>6</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72108">
                <a:tc>
                  <a:txBody>
                    <a:bodyPr/>
                    <a:lstStyle/>
                    <a:p>
                      <a:pPr algn="ctr"/>
                      <a:r>
                        <a:rPr lang="uk-UA" sz="1600" b="1" dirty="0" smtClean="0">
                          <a:solidFill>
                            <a:srgbClr val="04105A"/>
                          </a:solidFill>
                        </a:rPr>
                        <a:t>7</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72108">
                <a:tc>
                  <a:txBody>
                    <a:bodyPr/>
                    <a:lstStyle/>
                    <a:p>
                      <a:pPr algn="ctr"/>
                      <a:r>
                        <a:rPr lang="uk-UA" sz="1600" b="1" dirty="0" smtClean="0">
                          <a:solidFill>
                            <a:srgbClr val="04105A"/>
                          </a:solidFill>
                        </a:rPr>
                        <a:t>8</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72108">
                <a:tc>
                  <a:txBody>
                    <a:bodyPr/>
                    <a:lstStyle/>
                    <a:p>
                      <a:pPr algn="ctr"/>
                      <a:r>
                        <a:rPr lang="uk-UA" sz="1600" b="1" dirty="0" smtClean="0">
                          <a:solidFill>
                            <a:srgbClr val="04105A"/>
                          </a:solidFill>
                        </a:rPr>
                        <a:t>9</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r h="572108">
                <a:tc>
                  <a:txBody>
                    <a:bodyPr/>
                    <a:lstStyle/>
                    <a:p>
                      <a:pPr algn="ctr"/>
                      <a:r>
                        <a:rPr lang="uk-UA" sz="1600" b="1" dirty="0" smtClean="0">
                          <a:solidFill>
                            <a:srgbClr val="04105A"/>
                          </a:solidFill>
                        </a:rPr>
                        <a:t>10</a:t>
                      </a:r>
                      <a:endParaRPr lang="uk-UA" sz="1600" b="1" dirty="0">
                        <a:solidFill>
                          <a:srgbClr val="04105A"/>
                        </a:solidFill>
                      </a:endParaRPr>
                    </a:p>
                  </a:txBody>
                  <a:tcPr>
                    <a:cell3D prstMaterial="dkEdge">
                      <a:bevel prst="convex"/>
                      <a:lightRig rig="flood" dir="t"/>
                    </a:cell3D>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r>
            </a:tbl>
          </a:graphicData>
        </a:graphic>
      </p:graphicFrame>
      <p:sp>
        <p:nvSpPr>
          <p:cNvPr id="5" name="Прямокутник 4"/>
          <p:cNvSpPr/>
          <p:nvPr/>
        </p:nvSpPr>
        <p:spPr>
          <a:xfrm>
            <a:off x="1677434" y="90154"/>
            <a:ext cx="7044774" cy="954107"/>
          </a:xfrm>
          <a:prstGeom prst="rect">
            <a:avLst/>
          </a:prstGeom>
        </p:spPr>
        <p:txBody>
          <a:bodyPr wrap="square">
            <a:spAutoFit/>
          </a:bodyPr>
          <a:lstStyle/>
          <a:p>
            <a:pPr lvl="0">
              <a:defRPr/>
            </a:pPr>
            <a:r>
              <a:rPr lang="uk-UA" sz="2800" b="1" dirty="0" smtClean="0">
                <a:solidFill>
                  <a:srgbClr val="04105A"/>
                </a:solidFill>
              </a:rPr>
              <a:t>РОЗМІЩЕННЯ НА САЙТІ НУЛП </a:t>
            </a:r>
          </a:p>
          <a:p>
            <a:pPr lvl="0">
              <a:defRPr/>
            </a:pPr>
            <a:r>
              <a:rPr lang="uk-UA" sz="2800" b="1" dirty="0" smtClean="0">
                <a:solidFill>
                  <a:srgbClr val="04105A"/>
                </a:solidFill>
              </a:rPr>
              <a:t>ІНФОРМАЦІЇ ПРО ПРОВЕДЕННЯ КОНКУРСУ</a:t>
            </a:r>
            <a:endParaRPr lang="en-US" sz="2800" b="1" dirty="0">
              <a:solidFill>
                <a:srgbClr val="04105A"/>
              </a:solidFill>
            </a:endParaRPr>
          </a:p>
        </p:txBody>
      </p:sp>
      <p:pic>
        <p:nvPicPr>
          <p:cNvPr id="3" name="Рисунок 2"/>
          <p:cNvPicPr>
            <a:picLocks noChangeAspect="1"/>
          </p:cNvPicPr>
          <p:nvPr/>
        </p:nvPicPr>
        <p:blipFill>
          <a:blip r:embed="rId2"/>
          <a:stretch>
            <a:fillRect/>
          </a:stretch>
        </p:blipFill>
        <p:spPr>
          <a:xfrm>
            <a:off x="847715" y="1226029"/>
            <a:ext cx="7246027" cy="4073901"/>
          </a:xfrm>
          <a:prstGeom prst="rect">
            <a:avLst/>
          </a:prstGeom>
        </p:spPr>
      </p:pic>
      <p:sp>
        <p:nvSpPr>
          <p:cNvPr id="7" name="Прямокутник 6"/>
          <p:cNvSpPr/>
          <p:nvPr/>
        </p:nvSpPr>
        <p:spPr>
          <a:xfrm>
            <a:off x="-169817" y="5390495"/>
            <a:ext cx="9433201" cy="1938992"/>
          </a:xfrm>
          <a:prstGeom prst="rect">
            <a:avLst/>
          </a:prstGeom>
        </p:spPr>
        <p:txBody>
          <a:bodyPr wrap="square">
            <a:spAutoFit/>
          </a:bodyPr>
          <a:lstStyle/>
          <a:p>
            <a:pPr lvl="0" algn="ctr">
              <a:defRPr/>
            </a:pPr>
            <a:r>
              <a:rPr lang="uk-UA" sz="2400" b="1" dirty="0" smtClean="0">
                <a:solidFill>
                  <a:srgbClr val="04105A"/>
                </a:solidFill>
              </a:rPr>
              <a:t>Інформацію про реальну кількість </a:t>
            </a:r>
            <a:r>
              <a:rPr lang="uk-UA" sz="2400" b="1" dirty="0" err="1" smtClean="0">
                <a:solidFill>
                  <a:srgbClr val="04105A"/>
                </a:solidFill>
              </a:rPr>
              <a:t>мобільностей</a:t>
            </a:r>
            <a:r>
              <a:rPr lang="uk-UA" sz="2400" b="1" dirty="0" smtClean="0">
                <a:solidFill>
                  <a:srgbClr val="04105A"/>
                </a:solidFill>
              </a:rPr>
              <a:t> </a:t>
            </a:r>
          </a:p>
          <a:p>
            <a:pPr lvl="0" algn="ctr">
              <a:defRPr/>
            </a:pPr>
            <a:r>
              <a:rPr lang="uk-UA" sz="2400" b="1" dirty="0" smtClean="0">
                <a:solidFill>
                  <a:srgbClr val="04105A"/>
                </a:solidFill>
              </a:rPr>
              <a:t>надсилають до ЦМО </a:t>
            </a:r>
            <a:r>
              <a:rPr lang="uk-UA" sz="2400" b="1" dirty="0" err="1" smtClean="0">
                <a:solidFill>
                  <a:srgbClr val="04105A"/>
                </a:solidFill>
              </a:rPr>
              <a:t>Еразмус</a:t>
            </a:r>
            <a:r>
              <a:rPr lang="uk-UA" sz="2400" b="1" dirty="0" smtClean="0">
                <a:solidFill>
                  <a:srgbClr val="04105A"/>
                </a:solidFill>
              </a:rPr>
              <a:t>-офіси європейських країн.</a:t>
            </a:r>
          </a:p>
          <a:p>
            <a:pPr lvl="0" algn="ctr">
              <a:defRPr/>
            </a:pPr>
            <a:r>
              <a:rPr lang="uk-UA" sz="2400" b="1" dirty="0" smtClean="0">
                <a:solidFill>
                  <a:srgbClr val="04105A"/>
                </a:solidFill>
              </a:rPr>
              <a:t>Розміщенням на сайті НУЛП інформації про конкурс </a:t>
            </a:r>
          </a:p>
          <a:p>
            <a:pPr algn="ctr">
              <a:defRPr/>
            </a:pPr>
            <a:r>
              <a:rPr lang="uk-UA" sz="2400" b="1" dirty="0" smtClean="0">
                <a:solidFill>
                  <a:srgbClr val="04105A"/>
                </a:solidFill>
              </a:rPr>
              <a:t>займається ЦМО. Інформація за </a:t>
            </a:r>
            <a:r>
              <a:rPr lang="uk-UA" sz="2400" b="1" dirty="0" err="1" smtClean="0">
                <a:solidFill>
                  <a:srgbClr val="04105A"/>
                </a:solidFill>
              </a:rPr>
              <a:t>адресою</a:t>
            </a:r>
            <a:r>
              <a:rPr lang="uk-UA" sz="2400" b="1" dirty="0" smtClean="0"/>
              <a:t>: http</a:t>
            </a:r>
            <a:r>
              <a:rPr lang="uk-UA" sz="2400" b="1" dirty="0"/>
              <a:t>://lp.edu.ua/node/570</a:t>
            </a:r>
          </a:p>
          <a:p>
            <a:pPr lvl="0" algn="ctr">
              <a:defRPr/>
            </a:pPr>
            <a:endParaRPr lang="en-US" sz="2400" b="1" dirty="0">
              <a:solidFill>
                <a:srgbClr val="04105A"/>
              </a:solidFill>
            </a:endParaRPr>
          </a:p>
        </p:txBody>
      </p:sp>
    </p:spTree>
    <p:extLst>
      <p:ext uri="{BB962C8B-B14F-4D97-AF65-F5344CB8AC3E}">
        <p14:creationId xmlns:p14="http://schemas.microsoft.com/office/powerpoint/2010/main" val="2032125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498</TotalTime>
  <Words>973</Words>
  <Application>Microsoft Office PowerPoint</Application>
  <PresentationFormat>Екран (4:3)</PresentationFormat>
  <Paragraphs>228</Paragraphs>
  <Slides>20</Slides>
  <Notes>0</Notes>
  <HiddenSlides>0</HiddenSlides>
  <MMClips>0</MMClips>
  <ScaleCrop>false</ScaleCrop>
  <HeadingPairs>
    <vt:vector size="6" baseType="variant">
      <vt:variant>
        <vt:lpstr>Використані шрифти</vt:lpstr>
      </vt:variant>
      <vt:variant>
        <vt:i4>10</vt:i4>
      </vt:variant>
      <vt:variant>
        <vt:lpstr>Тема</vt:lpstr>
      </vt:variant>
      <vt:variant>
        <vt:i4>1</vt:i4>
      </vt:variant>
      <vt:variant>
        <vt:lpstr>Заголовки слайдів</vt:lpstr>
      </vt:variant>
      <vt:variant>
        <vt:i4>20</vt:i4>
      </vt:variant>
    </vt:vector>
  </HeadingPairs>
  <TitlesOfParts>
    <vt:vector size="31" baseType="lpstr">
      <vt:lpstr>Arial Unicode MS</vt:lpstr>
      <vt:lpstr>SimSun</vt:lpstr>
      <vt:lpstr>Arial</vt:lpstr>
      <vt:lpstr>Calibri</vt:lpstr>
      <vt:lpstr>Calibri Light</vt:lpstr>
      <vt:lpstr>CIDFont+F1</vt:lpstr>
      <vt:lpstr>CIDFont+F3</vt:lpstr>
      <vt:lpstr>Symbol</vt:lpstr>
      <vt:lpstr>Times New Roman</vt:lpstr>
      <vt:lpstr>Verdana</vt:lpstr>
      <vt:lpstr>Office Theme</vt:lpstr>
      <vt:lpstr>ERASMUS+ KA1 Організація академічної мобільності</vt:lpstr>
      <vt:lpstr>Хартія програми Erasmus+ KA1</vt:lpstr>
      <vt:lpstr>Етапи організації академічної мобільності </vt:lpstr>
      <vt:lpstr>Напрям міжнародної кредитної мобільності (ІСМ) підтримує мобільність окремих учасників, які є студентами або які працюють у закладах вищої освіти: </vt:lpstr>
      <vt:lpstr>         1. Пошук партнера          -за базою даних університетів ttps://www.navchannya-v-yevropi.studies-in-europe.eu/s/3561/74969-Universiteti.htm?pa=102&amp;m=&amp;kg=1&amp;kj=&amp;muz=&amp;kd=&amp;r=&amp;st=&amp;szukaj=&amp;fbclid=IwAR39B3-An8vbw_DKCvMTLeJSGCtEM34hNrIDSGC3aLLclI0cLy04gZ3UZ2s          -за персональними контактами  2. Взірець заповненої міжінститутційної угоди -англійською мовою http://lp.edu.ua/key-action-1/ukladannya-mizhinstytuciynoyi-ugody -українською мовою http://lp.edu.ua/key-action-1/ukladannya-mizhinstytuciynoyi-ugody  3. Коди спеціальностей http://lp.edu.ua/key-action-1/ukladannya-mizhinstytuciynoyi-ugody  4.Підписання міжінституційної угоди(ЦМО)   </vt:lpstr>
      <vt:lpstr>РЕЄСТРАЦІЯ ПРОЕКТУ УГОДИ в ЦМО  </vt:lpstr>
      <vt:lpstr>Європейська Комісія розподіляє кошти  для країн-учасниць,   Національні Еразмус-офіси приймають рішення про надання коштів країнам-партнерам   Еразмус-офіси університетів визначають перелік університетів-партнерів та кількість грантів для кожного університету </vt:lpstr>
      <vt:lpstr>Презентація PowerPoint</vt:lpstr>
      <vt:lpstr>Презентація PowerPoint</vt:lpstr>
      <vt:lpstr>-Анкета-заява для студентів -Анкета-заява для науково-педагогічних працівників -Анкета-заява для адміністративного персоналу http://lp.edu.ua/key-action-1/kryteriyi-vidboru-uchasnykiv  </vt:lpstr>
      <vt:lpstr>КОНКУРС</vt:lpstr>
      <vt:lpstr>Презентація PowerPoint</vt:lpstr>
      <vt:lpstr>Підготовка документів. Студенти</vt:lpstr>
      <vt:lpstr>Підготовка документів. Викладачі</vt:lpstr>
      <vt:lpstr>Підготовка документів. Адміністративний персонал</vt:lpstr>
      <vt:lpstr>Презентація PowerPoint</vt:lpstr>
      <vt:lpstr>Навчання/викладання/ тренінги за програмою</vt:lpstr>
      <vt:lpstr>Визнання результатів  академічної мобільності   Transcript of Records  </vt:lpstr>
      <vt:lpstr> </vt:lpstr>
      <vt:lpstr>Презентація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Windows User</cp:lastModifiedBy>
  <cp:revision>71</cp:revision>
  <dcterms:created xsi:type="dcterms:W3CDTF">2018-09-04T12:10:47Z</dcterms:created>
  <dcterms:modified xsi:type="dcterms:W3CDTF">2018-10-31T13:41:54Z</dcterms:modified>
</cp:coreProperties>
</file>