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73"/>
  </p:notesMasterIdLst>
  <p:sldIdLst>
    <p:sldId id="938" r:id="rId2"/>
    <p:sldId id="262" r:id="rId3"/>
    <p:sldId id="265" r:id="rId4"/>
    <p:sldId id="264" r:id="rId5"/>
    <p:sldId id="268" r:id="rId6"/>
    <p:sldId id="1083" r:id="rId7"/>
    <p:sldId id="1048" r:id="rId8"/>
    <p:sldId id="940" r:id="rId9"/>
    <p:sldId id="1055" r:id="rId10"/>
    <p:sldId id="269" r:id="rId11"/>
    <p:sldId id="271" r:id="rId12"/>
    <p:sldId id="274" r:id="rId13"/>
    <p:sldId id="272" r:id="rId14"/>
    <p:sldId id="1080" r:id="rId15"/>
    <p:sldId id="282" r:id="rId16"/>
    <p:sldId id="273" r:id="rId17"/>
    <p:sldId id="1081" r:id="rId18"/>
    <p:sldId id="270" r:id="rId19"/>
    <p:sldId id="1073" r:id="rId20"/>
    <p:sldId id="1056" r:id="rId21"/>
    <p:sldId id="304" r:id="rId22"/>
    <p:sldId id="305" r:id="rId23"/>
    <p:sldId id="935" r:id="rId24"/>
    <p:sldId id="1064" r:id="rId25"/>
    <p:sldId id="885" r:id="rId26"/>
    <p:sldId id="991" r:id="rId27"/>
    <p:sldId id="1089" r:id="rId28"/>
    <p:sldId id="1065" r:id="rId29"/>
    <p:sldId id="307" r:id="rId30"/>
    <p:sldId id="1062" r:id="rId31"/>
    <p:sldId id="928" r:id="rId32"/>
    <p:sldId id="1090" r:id="rId33"/>
    <p:sldId id="1057" r:id="rId34"/>
    <p:sldId id="257" r:id="rId35"/>
    <p:sldId id="259" r:id="rId36"/>
    <p:sldId id="260" r:id="rId37"/>
    <p:sldId id="263" r:id="rId38"/>
    <p:sldId id="1084" r:id="rId39"/>
    <p:sldId id="1085" r:id="rId40"/>
    <p:sldId id="1079" r:id="rId41"/>
    <p:sldId id="1082" r:id="rId42"/>
    <p:sldId id="309" r:id="rId43"/>
    <p:sldId id="310" r:id="rId44"/>
    <p:sldId id="311" r:id="rId45"/>
    <p:sldId id="316" r:id="rId46"/>
    <p:sldId id="318" r:id="rId47"/>
    <p:sldId id="321" r:id="rId48"/>
    <p:sldId id="289" r:id="rId49"/>
    <p:sldId id="290" r:id="rId50"/>
    <p:sldId id="291" r:id="rId51"/>
    <p:sldId id="1086" r:id="rId52"/>
    <p:sldId id="294" r:id="rId53"/>
    <p:sldId id="303" r:id="rId54"/>
    <p:sldId id="1058" r:id="rId55"/>
    <p:sldId id="1059" r:id="rId56"/>
    <p:sldId id="1075" r:id="rId57"/>
    <p:sldId id="306" r:id="rId58"/>
    <p:sldId id="1076" r:id="rId59"/>
    <p:sldId id="1078" r:id="rId60"/>
    <p:sldId id="1077" r:id="rId61"/>
    <p:sldId id="292" r:id="rId62"/>
    <p:sldId id="275" r:id="rId63"/>
    <p:sldId id="276" r:id="rId64"/>
    <p:sldId id="277" r:id="rId65"/>
    <p:sldId id="1009" r:id="rId66"/>
    <p:sldId id="1087" r:id="rId67"/>
    <p:sldId id="1088" r:id="rId68"/>
    <p:sldId id="326" r:id="rId69"/>
    <p:sldId id="1061" r:id="rId70"/>
    <p:sldId id="319" r:id="rId71"/>
    <p:sldId id="320" r:id="rId72"/>
  </p:sldIdLst>
  <p:sldSz cx="12192000" cy="6858000"/>
  <p:notesSz cx="6858000" cy="9144000"/>
  <p:embeddedFontLst>
    <p:embeddedFont>
      <p:font typeface="Arial Narrow" panose="020B0606020202030204" pitchFamily="34" charset="0"/>
      <p:regular r:id="rId74"/>
      <p:bold r:id="rId75"/>
      <p:italic r:id="rId76"/>
      <p:boldItalic r:id="rId77"/>
    </p:embeddedFont>
    <p:embeddedFont>
      <p:font typeface="Montserrat" panose="00000500000000000000" pitchFamily="2" charset="-52"/>
      <p:regular r:id="rId78"/>
      <p:bold r:id="rId79"/>
      <p:italic r:id="rId80"/>
      <p:boldItalic r:id="rId8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84" roundtripDataSignature="AMtx7mh1lq2K2tIXH4MQVBtHVHQcge210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54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94660"/>
  </p:normalViewPr>
  <p:slideViewPr>
    <p:cSldViewPr snapToGrid="0">
      <p:cViewPr varScale="1">
        <p:scale>
          <a:sx n="59" d="100"/>
          <a:sy n="59" d="100"/>
        </p:scale>
        <p:origin x="9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customschemas.google.com/relationships/presentationmetadata" Target="meta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7.fntdata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2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5.fntdata"/><Relationship Id="rId81" Type="http://schemas.openxmlformats.org/officeDocument/2006/relationships/font" Target="fonts/font8.fntdata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3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>
          <a:extLst>
            <a:ext uri="{FF2B5EF4-FFF2-40B4-BE49-F238E27FC236}">
              <a16:creationId xmlns:a16="http://schemas.microsoft.com/office/drawing/2014/main" id="{236F7856-A0D9-61B6-A826-10DEBE2B5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7:notes">
            <a:extLst>
              <a:ext uri="{FF2B5EF4-FFF2-40B4-BE49-F238E27FC236}">
                <a16:creationId xmlns:a16="http://schemas.microsoft.com/office/drawing/2014/main" id="{D8D0A1B7-B7D3-5A56-0600-3DCFCE87DD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7:notes">
            <a:extLst>
              <a:ext uri="{FF2B5EF4-FFF2-40B4-BE49-F238E27FC236}">
                <a16:creationId xmlns:a16="http://schemas.microsoft.com/office/drawing/2014/main" id="{2E8DC806-F33B-25F3-E28E-5F57401EC8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06246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>
          <a:extLst>
            <a:ext uri="{FF2B5EF4-FFF2-40B4-BE49-F238E27FC236}">
              <a16:creationId xmlns:a16="http://schemas.microsoft.com/office/drawing/2014/main" id="{863E7111-C5EC-8623-F006-7790539EF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7:notes">
            <a:extLst>
              <a:ext uri="{FF2B5EF4-FFF2-40B4-BE49-F238E27FC236}">
                <a16:creationId xmlns:a16="http://schemas.microsoft.com/office/drawing/2014/main" id="{DFF1468C-0AEC-25BD-5113-4667A3C4DB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27:notes">
            <a:extLst>
              <a:ext uri="{FF2B5EF4-FFF2-40B4-BE49-F238E27FC236}">
                <a16:creationId xmlns:a16="http://schemas.microsoft.com/office/drawing/2014/main" id="{0C46C354-A917-FE7B-3FD9-EFFB10CBDC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20406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>
          <a:extLst>
            <a:ext uri="{FF2B5EF4-FFF2-40B4-BE49-F238E27FC236}">
              <a16:creationId xmlns:a16="http://schemas.microsoft.com/office/drawing/2014/main" id="{50B84A2B-F06C-F080-00D2-49E35B8FB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8:notes">
            <a:extLst>
              <a:ext uri="{FF2B5EF4-FFF2-40B4-BE49-F238E27FC236}">
                <a16:creationId xmlns:a16="http://schemas.microsoft.com/office/drawing/2014/main" id="{5A2EFC56-CA07-6A0B-AEC1-C02BBCDD9D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8:notes">
            <a:extLst>
              <a:ext uri="{FF2B5EF4-FFF2-40B4-BE49-F238E27FC236}">
                <a16:creationId xmlns:a16="http://schemas.microsoft.com/office/drawing/2014/main" id="{E7082E88-C232-6156-4CAC-6EAB578162E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13891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>
          <a:extLst>
            <a:ext uri="{FF2B5EF4-FFF2-40B4-BE49-F238E27FC236}">
              <a16:creationId xmlns:a16="http://schemas.microsoft.com/office/drawing/2014/main" id="{733089AD-023D-075C-B21D-2CF8D125E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5:notes">
            <a:extLst>
              <a:ext uri="{FF2B5EF4-FFF2-40B4-BE49-F238E27FC236}">
                <a16:creationId xmlns:a16="http://schemas.microsoft.com/office/drawing/2014/main" id="{40C94A19-4757-4CCE-5D41-6E5E4A112D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5:notes">
            <a:extLst>
              <a:ext uri="{FF2B5EF4-FFF2-40B4-BE49-F238E27FC236}">
                <a16:creationId xmlns:a16="http://schemas.microsoft.com/office/drawing/2014/main" id="{21D1EBD4-E383-202A-FF3C-1485AAB494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91781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>
          <a:extLst>
            <a:ext uri="{FF2B5EF4-FFF2-40B4-BE49-F238E27FC236}">
              <a16:creationId xmlns:a16="http://schemas.microsoft.com/office/drawing/2014/main" id="{733089AD-023D-075C-B21D-2CF8D125E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5:notes">
            <a:extLst>
              <a:ext uri="{FF2B5EF4-FFF2-40B4-BE49-F238E27FC236}">
                <a16:creationId xmlns:a16="http://schemas.microsoft.com/office/drawing/2014/main" id="{40C94A19-4757-4CCE-5D41-6E5E4A112D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5:notes">
            <a:extLst>
              <a:ext uri="{FF2B5EF4-FFF2-40B4-BE49-F238E27FC236}">
                <a16:creationId xmlns:a16="http://schemas.microsoft.com/office/drawing/2014/main" id="{21D1EBD4-E383-202A-FF3C-1485AAB494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77260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2039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78014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22589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04172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7" name="Google Shape;47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5596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58377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>
          <a:extLst>
            <a:ext uri="{FF2B5EF4-FFF2-40B4-BE49-F238E27FC236}">
              <a16:creationId xmlns:a16="http://schemas.microsoft.com/office/drawing/2014/main" id="{2A14DDF8-53ED-FDC0-2932-0D80AEF7F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1:notes">
            <a:extLst>
              <a:ext uri="{FF2B5EF4-FFF2-40B4-BE49-F238E27FC236}">
                <a16:creationId xmlns:a16="http://schemas.microsoft.com/office/drawing/2014/main" id="{D60CB9EA-4DB6-E750-9909-E7C56A617E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51:notes">
            <a:extLst>
              <a:ext uri="{FF2B5EF4-FFF2-40B4-BE49-F238E27FC236}">
                <a16:creationId xmlns:a16="http://schemas.microsoft.com/office/drawing/2014/main" id="{E20496FB-0A13-C5CE-9E9F-60C834DC16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87074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85504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45410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9587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176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56644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85080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31045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05861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8" name="Google Shape;448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2258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>
          <a:extLst>
            <a:ext uri="{FF2B5EF4-FFF2-40B4-BE49-F238E27FC236}">
              <a16:creationId xmlns:a16="http://schemas.microsoft.com/office/drawing/2014/main" id="{97609F42-1918-439F-8825-216E7CA6B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5:notes">
            <a:extLst>
              <a:ext uri="{FF2B5EF4-FFF2-40B4-BE49-F238E27FC236}">
                <a16:creationId xmlns:a16="http://schemas.microsoft.com/office/drawing/2014/main" id="{22D36713-233D-311E-C8A1-0210C69B25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5:notes">
            <a:extLst>
              <a:ext uri="{FF2B5EF4-FFF2-40B4-BE49-F238E27FC236}">
                <a16:creationId xmlns:a16="http://schemas.microsoft.com/office/drawing/2014/main" id="{71B17618-2E47-124A-82F6-3140B463B0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47355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>
          <a:extLst>
            <a:ext uri="{FF2B5EF4-FFF2-40B4-BE49-F238E27FC236}">
              <a16:creationId xmlns:a16="http://schemas.microsoft.com/office/drawing/2014/main" id="{28818340-F9CA-3C8F-CC4E-103612F78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5:notes">
            <a:extLst>
              <a:ext uri="{FF2B5EF4-FFF2-40B4-BE49-F238E27FC236}">
                <a16:creationId xmlns:a16="http://schemas.microsoft.com/office/drawing/2014/main" id="{9012074D-3696-6126-6398-046C4153DF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5:notes">
            <a:extLst>
              <a:ext uri="{FF2B5EF4-FFF2-40B4-BE49-F238E27FC236}">
                <a16:creationId xmlns:a16="http://schemas.microsoft.com/office/drawing/2014/main" id="{4E2F6E4B-6590-3F98-8D53-DF2C08AAD7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31404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>
          <a:extLst>
            <a:ext uri="{FF2B5EF4-FFF2-40B4-BE49-F238E27FC236}">
              <a16:creationId xmlns:a16="http://schemas.microsoft.com/office/drawing/2014/main" id="{2C6B78CD-7C47-D4E8-0249-F50AF4E8B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5:notes">
            <a:extLst>
              <a:ext uri="{FF2B5EF4-FFF2-40B4-BE49-F238E27FC236}">
                <a16:creationId xmlns:a16="http://schemas.microsoft.com/office/drawing/2014/main" id="{645B0EC0-C2F3-3348-79BB-D028C93063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5:notes">
            <a:extLst>
              <a:ext uri="{FF2B5EF4-FFF2-40B4-BE49-F238E27FC236}">
                <a16:creationId xmlns:a16="http://schemas.microsoft.com/office/drawing/2014/main" id="{9DBBEA27-3A29-DCB5-50AA-6C6C89D34D5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45526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>
          <a:extLst>
            <a:ext uri="{FF2B5EF4-FFF2-40B4-BE49-F238E27FC236}">
              <a16:creationId xmlns:a16="http://schemas.microsoft.com/office/drawing/2014/main" id="{D73D7BB8-27CA-7A34-1C9A-D417E8FD4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5:notes">
            <a:extLst>
              <a:ext uri="{FF2B5EF4-FFF2-40B4-BE49-F238E27FC236}">
                <a16:creationId xmlns:a16="http://schemas.microsoft.com/office/drawing/2014/main" id="{61D6959E-36DA-C6BE-DCA9-A2E0E73173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5:notes">
            <a:extLst>
              <a:ext uri="{FF2B5EF4-FFF2-40B4-BE49-F238E27FC236}">
                <a16:creationId xmlns:a16="http://schemas.microsoft.com/office/drawing/2014/main" id="{65D75941-EA13-94D0-F367-BEB8CC02095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58980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>
          <a:extLst>
            <a:ext uri="{FF2B5EF4-FFF2-40B4-BE49-F238E27FC236}">
              <a16:creationId xmlns:a16="http://schemas.microsoft.com/office/drawing/2014/main" id="{EC068DF5-2616-0170-96AF-6FD1069DE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5:notes">
            <a:extLst>
              <a:ext uri="{FF2B5EF4-FFF2-40B4-BE49-F238E27FC236}">
                <a16:creationId xmlns:a16="http://schemas.microsoft.com/office/drawing/2014/main" id="{5CD97E8C-5BE5-CAED-4EAA-2A4143225A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5:notes">
            <a:extLst>
              <a:ext uri="{FF2B5EF4-FFF2-40B4-BE49-F238E27FC236}">
                <a16:creationId xmlns:a16="http://schemas.microsoft.com/office/drawing/2014/main" id="{CA66ED80-1AB6-2BD0-3671-F12DC4C483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766078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752155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87166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9790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>
          <a:extLst>
            <a:ext uri="{FF2B5EF4-FFF2-40B4-BE49-F238E27FC236}">
              <a16:creationId xmlns:a16="http://schemas.microsoft.com/office/drawing/2014/main" id="{5846A226-436B-2EE4-DFD0-BBEF0A883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5:notes">
            <a:extLst>
              <a:ext uri="{FF2B5EF4-FFF2-40B4-BE49-F238E27FC236}">
                <a16:creationId xmlns:a16="http://schemas.microsoft.com/office/drawing/2014/main" id="{11DD285C-42B5-8589-0036-EC54245B88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5:notes">
            <a:extLst>
              <a:ext uri="{FF2B5EF4-FFF2-40B4-BE49-F238E27FC236}">
                <a16:creationId xmlns:a16="http://schemas.microsoft.com/office/drawing/2014/main" id="{DC6035B0-80CF-F0D3-6765-D2EB412D99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676317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6" name="Google Shape;426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513751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114652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>
          <a:extLst>
            <a:ext uri="{FF2B5EF4-FFF2-40B4-BE49-F238E27FC236}">
              <a16:creationId xmlns:a16="http://schemas.microsoft.com/office/drawing/2014/main" id="{EFE26BD2-337F-A8BB-FE78-A71520101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4:notes">
            <a:extLst>
              <a:ext uri="{FF2B5EF4-FFF2-40B4-BE49-F238E27FC236}">
                <a16:creationId xmlns:a16="http://schemas.microsoft.com/office/drawing/2014/main" id="{0B5B6AF1-BCDD-FE7B-2201-0A61025D5F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4:notes">
            <a:extLst>
              <a:ext uri="{FF2B5EF4-FFF2-40B4-BE49-F238E27FC236}">
                <a16:creationId xmlns:a16="http://schemas.microsoft.com/office/drawing/2014/main" id="{181954B5-47BD-644A-5A8D-27D537C433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6340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>
          <a:extLst>
            <a:ext uri="{FF2B5EF4-FFF2-40B4-BE49-F238E27FC236}">
              <a16:creationId xmlns:a16="http://schemas.microsoft.com/office/drawing/2014/main" id="{6E6F34AD-EEED-9458-18BB-17F1CA594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1:notes">
            <a:extLst>
              <a:ext uri="{FF2B5EF4-FFF2-40B4-BE49-F238E27FC236}">
                <a16:creationId xmlns:a16="http://schemas.microsoft.com/office/drawing/2014/main" id="{4A9A6D79-2FA3-1872-0A8D-0ED3DF18B2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0" name="Google Shape;470;p51:notes">
            <a:extLst>
              <a:ext uri="{FF2B5EF4-FFF2-40B4-BE49-F238E27FC236}">
                <a16:creationId xmlns:a16="http://schemas.microsoft.com/office/drawing/2014/main" id="{F442FFE2-52A8-003D-22EE-C2DA5D7E6A7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9774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ий слайд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Назва розділу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’єкти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рівняння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7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Лише заголовок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міст і підпис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7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і вертикальни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ий заголовок і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і підпис" type="picTx">
  <p:cSld name="Рисунок і підпис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7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0014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8" r:id="rId7"/>
    <p:sldLayoutId id="2147483659" r:id="rId8"/>
    <p:sldLayoutId id="214748366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fulbright.org.ua/uk/fulbright-visiting-scholar-program/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fulbright.org.ua/uk/fulbright-graduate-student-program/" TargetMode="External"/><Relationship Id="rId5" Type="http://schemas.openxmlformats.org/officeDocument/2006/relationships/hyperlink" Target="https://fulbright.org.ua/uk/fulbright-foreign-language-teaching-assistant-program/" TargetMode="External"/><Relationship Id="rId4" Type="http://schemas.openxmlformats.org/officeDocument/2006/relationships/hyperlink" Target="https://fulbright.org.ua/uk/fulbright-research-and-development-progra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issuu.com/fulbright-ukraine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youtube.com/watch?v=LbAD5TizLhc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rometheus.org.ua/courses-catalog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синій, нічне небо&#10;&#10;Автоматично згенерований опис">
            <a:extLst>
              <a:ext uri="{FF2B5EF4-FFF2-40B4-BE49-F238E27FC236}">
                <a16:creationId xmlns:a16="http://schemas.microsoft.com/office/drawing/2014/main" id="{47573194-54E5-420D-A365-9E10E23F96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09"/>
          <a:stretch/>
        </p:blipFill>
        <p:spPr>
          <a:xfrm>
            <a:off x="0" y="0"/>
            <a:ext cx="12192000" cy="685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78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14" descr="A picture containing foo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4855" y="2808515"/>
            <a:ext cx="3824735" cy="2010116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4"/>
          <p:cNvSpPr txBox="1"/>
          <p:nvPr/>
        </p:nvSpPr>
        <p:spPr>
          <a:xfrm>
            <a:off x="5455578" y="1882775"/>
            <a:ext cx="5887092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За час існування Програми в Україні — з 1992 року — більше 1100 українців навчались, стажувались, проводили дослідження в США; у свою чергу, понад 750 американців викладали в українських закладах вищої освіти й займалися науковою працею. </a:t>
            </a:r>
            <a:endParaRPr sz="2800" dirty="0"/>
          </a:p>
        </p:txBody>
      </p:sp>
      <p:pic>
        <p:nvPicPr>
          <p:cNvPr id="200" name="Google Shape;20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53412" y="620713"/>
            <a:ext cx="5705475" cy="576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6"/>
          <p:cNvSpPr txBox="1"/>
          <p:nvPr/>
        </p:nvSpPr>
        <p:spPr>
          <a:xfrm>
            <a:off x="2503715" y="847806"/>
            <a:ext cx="8806316" cy="57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B3300"/>
              </a:buClr>
              <a:buSzPts val="3600"/>
              <a:buFont typeface="Calibri"/>
              <a:buNone/>
            </a:pPr>
            <a:r>
              <a:rPr lang="uk-UA" sz="3200" b="1" dirty="0">
                <a:solidFill>
                  <a:srgbClr val="EB3300"/>
                </a:solidFill>
                <a:latin typeface="Calibri"/>
                <a:ea typeface="Calibri"/>
                <a:cs typeface="Calibri"/>
                <a:sym typeface="Calibri"/>
              </a:rPr>
              <a:t>Програми</a:t>
            </a:r>
            <a:r>
              <a:rPr lang="en-US" sz="3200" b="1" dirty="0">
                <a:solidFill>
                  <a:srgbClr val="EB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uk-UA" sz="3200" b="1" dirty="0">
                <a:solidFill>
                  <a:srgbClr val="EB3300"/>
                </a:solidFill>
                <a:latin typeface="Calibri"/>
                <a:ea typeface="Calibri"/>
                <a:cs typeface="Calibri"/>
                <a:sym typeface="Calibri"/>
              </a:rPr>
              <a:t>для українських кандидатів:</a:t>
            </a:r>
            <a:endParaRPr sz="1200" dirty="0"/>
          </a:p>
        </p:txBody>
      </p:sp>
      <p:sp>
        <p:nvSpPr>
          <p:cNvPr id="214" name="Google Shape;214;p16"/>
          <p:cNvSpPr/>
          <p:nvPr/>
        </p:nvSpPr>
        <p:spPr>
          <a:xfrm>
            <a:off x="1022639" y="1828800"/>
            <a:ext cx="10929875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3200"/>
              <a:buFont typeface="Calibri"/>
              <a:buChar char="•"/>
            </a:pPr>
            <a:r>
              <a:rPr lang="en-US" sz="32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Fulbright Visiting Scholar Program</a:t>
            </a:r>
            <a:endParaRPr lang="en-US" sz="32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rgbClr val="415463"/>
              </a:buClr>
              <a:buSzPts val="3200"/>
              <a:buFont typeface="Calibri"/>
              <a:buChar char="•"/>
            </a:pPr>
            <a:r>
              <a:rPr lang="en-US" sz="3200" b="1" dirty="0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Fulbright Research and Development </a:t>
            </a:r>
            <a:r>
              <a:rPr lang="en-US" sz="32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Program</a:t>
            </a:r>
            <a:r>
              <a:rPr lang="en-US" sz="32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(FRDP)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rgbClr val="415463"/>
              </a:buClr>
              <a:buSzPts val="3200"/>
              <a:buFont typeface="Calibri"/>
              <a:buChar char="•"/>
            </a:pPr>
            <a:r>
              <a:rPr lang="en-US" sz="3200" b="1" dirty="0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Fulbright Foreign Language Teaching Assistant Program </a:t>
            </a:r>
            <a:r>
              <a:rPr lang="en-US" sz="2800" b="1" dirty="0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(FLTA)</a:t>
            </a:r>
            <a:r>
              <a:rPr lang="en-US" sz="28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</a:t>
            </a:r>
            <a:endParaRPr lang="en-US" sz="2800" b="1" dirty="0">
              <a:solidFill>
                <a:srgbClr val="0070C0"/>
              </a:solidFill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rgbClr val="415463"/>
              </a:buClr>
              <a:buSzPts val="3200"/>
              <a:buFont typeface="Calibri"/>
              <a:buChar char="•"/>
            </a:pPr>
            <a:r>
              <a:rPr lang="en-US" sz="3200" b="1" dirty="0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Fulbright Graduate Student Exchange </a:t>
            </a:r>
            <a:r>
              <a:rPr lang="en-US" sz="32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Program</a:t>
            </a:r>
            <a:r>
              <a:rPr lang="en-US" sz="32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(Master’s)</a:t>
            </a:r>
            <a:endParaRPr lang="uk-UA" sz="28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rgbClr val="415463"/>
              </a:buClr>
              <a:buSzPts val="3200"/>
              <a:buFont typeface="Calibri"/>
              <a:buChar char="•"/>
            </a:pPr>
            <a:endParaRPr lang="uk-UA" sz="2400" b="1" dirty="0">
              <a:solidFill>
                <a:schemeClr val="accent5">
                  <a:lumMod val="75000"/>
                </a:schemeClr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640"/>
              </a:spcBef>
              <a:spcAft>
                <a:spcPts val="0"/>
              </a:spcAft>
              <a:buClr>
                <a:srgbClr val="415463"/>
              </a:buClr>
              <a:buSzPts val="3200"/>
            </a:pPr>
            <a:r>
              <a:rPr lang="ru-RU" sz="20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2000" b="1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Звертаємо увагу </a:t>
            </a:r>
            <a:r>
              <a:rPr lang="ru-RU" sz="20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на те, що конкурсант(к)и можуть працювати над анкетою та підготовкою 	пакету документів без консультацій з Офісом Програми ім. Фулбрайта, якщо 	</a:t>
            </a:r>
            <a:r>
              <a:rPr lang="ru-RU" sz="2000" b="1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УВАЖНО прочитали </a:t>
            </a:r>
            <a:r>
              <a:rPr lang="ru-RU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ru-RU" sz="20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нструкції для програми</a:t>
            </a:r>
            <a:r>
              <a:rPr lang="ru-RU" sz="2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ru-RU" sz="20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розроблені саме для українських 	учасників міжнародного конкурсу. Перелік документів та вимог до оформлення 	анкети, що описано в інструкціях на сторінках кожної програми, є вичерпним. Інших 	документів, за виключенням тих, що прямо зазначено в інструкціях, подавати не 	потрібно.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5" name="Google Shape;215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22639" y="243285"/>
            <a:ext cx="1133858" cy="1209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457;p49">
            <a:extLst>
              <a:ext uri="{FF2B5EF4-FFF2-40B4-BE49-F238E27FC236}">
                <a16:creationId xmlns:a16="http://schemas.microsoft.com/office/drawing/2014/main" id="{CE355380-A4A1-E798-2A3D-2E299EBDF2E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53885" y="4604657"/>
            <a:ext cx="734713" cy="772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9"/>
          <p:cNvSpPr txBox="1"/>
          <p:nvPr/>
        </p:nvSpPr>
        <p:spPr>
          <a:xfrm>
            <a:off x="5240020" y="847806"/>
            <a:ext cx="6885305" cy="57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B3300"/>
              </a:buClr>
              <a:buSzPts val="3200"/>
              <a:buFont typeface="Calibri"/>
              <a:buNone/>
            </a:pPr>
            <a:r>
              <a:rPr lang="uk-UA" sz="3200" b="1">
                <a:solidFill>
                  <a:srgbClr val="EB3300"/>
                </a:solidFill>
                <a:latin typeface="Calibri"/>
                <a:ea typeface="Calibri"/>
                <a:cs typeface="Calibri"/>
                <a:sym typeface="Calibri"/>
              </a:rPr>
              <a:t>Переможці конкурсу отримують:</a:t>
            </a:r>
            <a:endParaRPr/>
          </a:p>
        </p:txBody>
      </p:sp>
      <p:sp>
        <p:nvSpPr>
          <p:cNvPr id="236" name="Google Shape;236;p19"/>
          <p:cNvSpPr txBox="1"/>
          <p:nvPr/>
        </p:nvSpPr>
        <p:spPr>
          <a:xfrm>
            <a:off x="5240020" y="1455141"/>
            <a:ext cx="6637654" cy="4555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lang="uk-UA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щомісячну стипендію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lang="uk-UA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медичне страхування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lang="uk-UA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додаткові кошти для придбання професійної літератури та підручників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lang="uk-UA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квитки в обидва боки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endParaRPr lang="uk-UA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lang="uk-UA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візову підтримку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endParaRPr lang="uk-UA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endParaRPr dirty="0"/>
          </a:p>
          <a:p>
            <a:pPr marL="342900" marR="0" lvl="0" indent="-165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7" name="Google Shape;237;p19" descr="Зображення, що містить текст, картинка, векторна графіка&#10;&#10;Автоматично згенерований опис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49313" y="5119175"/>
            <a:ext cx="1140970" cy="908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1145" y="5040277"/>
            <a:ext cx="1095250" cy="1087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9" descr="Зображення, що містить текст, годинник&#10;&#10;Автоматично згенерований опис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67257" y="5209067"/>
            <a:ext cx="1258825" cy="728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7"/>
          <p:cNvSpPr txBox="1"/>
          <p:nvPr/>
        </p:nvSpPr>
        <p:spPr>
          <a:xfrm>
            <a:off x="2733675" y="847806"/>
            <a:ext cx="8576355" cy="57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B3300"/>
              </a:buClr>
              <a:buSzPts val="3200"/>
              <a:buFont typeface="Calibri"/>
              <a:buNone/>
            </a:pPr>
            <a:r>
              <a:rPr lang="uk-UA" sz="3200" b="1" dirty="0">
                <a:solidFill>
                  <a:srgbClr val="EB3300"/>
                </a:solidFill>
                <a:latin typeface="Calibri"/>
                <a:ea typeface="Calibri"/>
                <a:cs typeface="Calibri"/>
                <a:sym typeface="Calibri"/>
              </a:rPr>
              <a:t>Вимоги до українських кандидатів:</a:t>
            </a:r>
            <a:endParaRPr dirty="0"/>
          </a:p>
        </p:txBody>
      </p:sp>
      <p:sp>
        <p:nvSpPr>
          <p:cNvPr id="221" name="Google Shape;221;p17"/>
          <p:cNvSpPr/>
          <p:nvPr/>
        </p:nvSpPr>
        <p:spPr>
          <a:xfrm>
            <a:off x="1107975" y="1427164"/>
            <a:ext cx="10648595" cy="5213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342900" marR="0" lvl="0" indent="-165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lang="uk-UA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мати українське громадянство та проживати в Україні на час проведення конкурсу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uk-UA" sz="24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 З огляду на те, що багато потенційних кандидатів знаходяться зараз не в Україні, Офіс Фулбрайта у 2024 році прийматиме документи від конкурсантів, які продовжують перебувати в Україні, а також тих громадян України, які після 24 лютого змушені були покинути країну через війну. 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lang="uk-UA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 високому рівні знати англійську мову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lang="uk-UA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повернутися в Україну на 2 роки після завершення терміну гранту відповідно до вимог візи J - 1, яку отримують учасники Програми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0801" y="449723"/>
            <a:ext cx="658369" cy="1162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>
          <a:extLst>
            <a:ext uri="{FF2B5EF4-FFF2-40B4-BE49-F238E27FC236}">
              <a16:creationId xmlns:a16="http://schemas.microsoft.com/office/drawing/2014/main" id="{7CE5E50F-8E06-EF86-B3CE-28D1DE111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7">
            <a:extLst>
              <a:ext uri="{FF2B5EF4-FFF2-40B4-BE49-F238E27FC236}">
                <a16:creationId xmlns:a16="http://schemas.microsoft.com/office/drawing/2014/main" id="{2DBA78D9-08CC-614B-1DE1-A70685BB02B3}"/>
              </a:ext>
            </a:extLst>
          </p:cNvPr>
          <p:cNvSpPr txBox="1"/>
          <p:nvPr/>
        </p:nvSpPr>
        <p:spPr>
          <a:xfrm>
            <a:off x="2733675" y="847806"/>
            <a:ext cx="8576355" cy="57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B3300"/>
              </a:buClr>
              <a:buSzPts val="3200"/>
              <a:buFont typeface="Calibri"/>
              <a:buNone/>
            </a:pPr>
            <a:r>
              <a:rPr lang="uk-UA" sz="3200" b="1" dirty="0">
                <a:solidFill>
                  <a:srgbClr val="EB3300"/>
                </a:solidFill>
                <a:latin typeface="Calibri"/>
                <a:ea typeface="Calibri"/>
                <a:cs typeface="Calibri"/>
                <a:sym typeface="Calibri"/>
              </a:rPr>
              <a:t>Вимоги до українських кандидатів:</a:t>
            </a:r>
            <a:endParaRPr dirty="0"/>
          </a:p>
        </p:txBody>
      </p:sp>
      <p:sp>
        <p:nvSpPr>
          <p:cNvPr id="221" name="Google Shape;221;p17">
            <a:extLst>
              <a:ext uri="{FF2B5EF4-FFF2-40B4-BE49-F238E27FC236}">
                <a16:creationId xmlns:a16="http://schemas.microsoft.com/office/drawing/2014/main" id="{00102898-971B-227F-50AF-34B8DCE0B03F}"/>
              </a:ext>
            </a:extLst>
          </p:cNvPr>
          <p:cNvSpPr/>
          <p:nvPr/>
        </p:nvSpPr>
        <p:spPr>
          <a:xfrm>
            <a:off x="1107975" y="1427164"/>
            <a:ext cx="10648595" cy="5213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342900" marR="0" lvl="0" indent="-165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17">
            <a:extLst>
              <a:ext uri="{FF2B5EF4-FFF2-40B4-BE49-F238E27FC236}">
                <a16:creationId xmlns:a16="http://schemas.microsoft.com/office/drawing/2014/main" id="{DD96C969-A1D5-B9F7-D73C-BF80E641368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0801" y="449723"/>
            <a:ext cx="658369" cy="11623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6B642D-864D-2F9B-173D-C72496A91D62}"/>
              </a:ext>
            </a:extLst>
          </p:cNvPr>
          <p:cNvSpPr txBox="1"/>
          <p:nvPr/>
        </p:nvSpPr>
        <p:spPr>
          <a:xfrm>
            <a:off x="1025624" y="1612029"/>
            <a:ext cx="10284405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 можуть брати участь у конкурсі особи, які перебуватимуть на навчанні або стажуванні/дослідницьких програмах у закордонних університетах на момент початку гранту за Програмою ім. Фулбрайта.</a:t>
            </a:r>
          </a:p>
          <a:p>
            <a:endParaRPr lang="ru-RU" sz="1000" dirty="0">
              <a:solidFill>
                <a:srgbClr val="2125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4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Не можуть брати участь у конкурсі особи, які на час проведення конкурсу проживають чи працюють у США, а також особи, які навчаються чи проводять дослідження в американських університетах, дослідницьких центрах й культурних установах.</a:t>
            </a:r>
            <a:endParaRPr lang="ru-RU" sz="2400" dirty="0">
              <a:solidFill>
                <a:srgbClr val="2125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uk-UA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200" b="1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Звертаємо вашу увагу на те, що обмеження в перетині кордону на виїзд з України окремим категоріям громадян на період правового режиму воєнного стану</a:t>
            </a:r>
            <a:r>
              <a:rPr lang="ru-RU" sz="22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конкретні обставини та умови перетинання кордонів, доступність та перелік консульських послуг, а також способи та організація роботи американських навчальних закладів, ситуація у сфері охорони здоров’я, можуть впливати на вашу можливість подорожувати до США та брати участь у Програмі.</a:t>
            </a:r>
          </a:p>
          <a:p>
            <a:endParaRPr lang="ru-RU" sz="2400" dirty="0">
              <a:solidFill>
                <a:srgbClr val="2125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960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>
          <a:extLst>
            <a:ext uri="{FF2B5EF4-FFF2-40B4-BE49-F238E27FC236}">
              <a16:creationId xmlns:a16="http://schemas.microsoft.com/office/drawing/2014/main" id="{B8A25E4F-1488-CD41-5552-3D6B4E6A3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175DB3-D594-FB00-5DA1-A9409A91E667}"/>
              </a:ext>
            </a:extLst>
          </p:cNvPr>
          <p:cNvSpPr txBox="1"/>
          <p:nvPr/>
        </p:nvSpPr>
        <p:spPr>
          <a:xfrm>
            <a:off x="1009328" y="1894478"/>
            <a:ext cx="10777511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Програма імені Фулбрайта не надає грантів на проведення клінічних досліджень, що передбачають прямий контакт заявника з людьми або тваринами – суб’єктами випробування, біологічними зразками. </a:t>
            </a:r>
          </a:p>
          <a:p>
            <a:pPr>
              <a:defRPr/>
            </a:pPr>
            <a:endParaRPr lang="uk-UA" sz="24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uk-UA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Ця умова поширюється на галузі медичних наук, ветеринарної медицини, медсестринства, біології, психологічного консультування або будь-якої іншої сфери, яка потребує прямого клінічного контакту з пацієнтом та/або призначення чи випробовування лікарських засобів, та/або будь-якого прямого контакту з пацієнтами, суб’єктами чи біологічними зразками людей. </a:t>
            </a:r>
          </a:p>
          <a:p>
            <a:pPr>
              <a:defRPr/>
            </a:pPr>
            <a:r>
              <a:rPr lang="uk-UA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Стипендіати Програми у своєму дослідженні можуть послуговуватися </a:t>
            </a:r>
          </a:p>
          <a:p>
            <a:pPr>
              <a:defRPr/>
            </a:pPr>
            <a:r>
              <a:rPr lang="uk-UA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ЛИШЕ даними, отриманими в результаті експериментів, проведених американськими колегами</a:t>
            </a:r>
            <a:r>
              <a:rPr lang="uk-UA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defRPr/>
            </a:pPr>
            <a:endParaRPr lang="uk-UA" sz="2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 descr="Зображення, що містить картинки, мистецтво, ілюстрація, мультфільм&#10;&#10;Автоматично згенерований опис">
            <a:extLst>
              <a:ext uri="{FF2B5EF4-FFF2-40B4-BE49-F238E27FC236}">
                <a16:creationId xmlns:a16="http://schemas.microsoft.com/office/drawing/2014/main" id="{E09CAF39-65CF-F984-E5AF-B880904FB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800" y="385461"/>
            <a:ext cx="658369" cy="11623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92DA41-CAC3-DF36-E93C-1189F6FF7C47}"/>
              </a:ext>
            </a:extLst>
          </p:cNvPr>
          <p:cNvSpPr txBox="1">
            <a:spLocks/>
          </p:cNvSpPr>
          <p:nvPr/>
        </p:nvSpPr>
        <p:spPr>
          <a:xfrm>
            <a:off x="2733675" y="847806"/>
            <a:ext cx="8576355" cy="5762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uk-UA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Конкурсні дисципліни: </a:t>
            </a:r>
            <a:r>
              <a:rPr lang="uk-UA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гуманітарні, суспільні, природничі, технічні, точні науки</a:t>
            </a:r>
          </a:p>
        </p:txBody>
      </p:sp>
    </p:spTree>
    <p:extLst>
      <p:ext uri="{BB962C8B-B14F-4D97-AF65-F5344CB8AC3E}">
        <p14:creationId xmlns:p14="http://schemas.microsoft.com/office/powerpoint/2010/main" val="616927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8"/>
          <p:cNvSpPr txBox="1"/>
          <p:nvPr/>
        </p:nvSpPr>
        <p:spPr>
          <a:xfrm>
            <a:off x="2733675" y="847806"/>
            <a:ext cx="8576355" cy="57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B3300"/>
              </a:buClr>
              <a:buSzPts val="3200"/>
              <a:buFont typeface="Calibri"/>
              <a:buNone/>
            </a:pPr>
            <a:r>
              <a:rPr lang="uk-UA" sz="3200" b="1" dirty="0">
                <a:solidFill>
                  <a:srgbClr val="EB3300"/>
                </a:solidFill>
                <a:latin typeface="Calibri"/>
                <a:ea typeface="Calibri"/>
                <a:cs typeface="Calibri"/>
                <a:sym typeface="Calibri"/>
              </a:rPr>
              <a:t>Відбір учасників:</a:t>
            </a:r>
            <a:endParaRPr dirty="0"/>
          </a:p>
        </p:txBody>
      </p:sp>
      <p:sp>
        <p:nvSpPr>
          <p:cNvPr id="228" name="Google Shape;228;p18"/>
          <p:cNvSpPr txBox="1"/>
          <p:nvPr/>
        </p:nvSpPr>
        <p:spPr>
          <a:xfrm>
            <a:off x="1161824" y="1723493"/>
            <a:ext cx="10300833" cy="5047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lang="uk-UA" sz="2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1-й етап – </a:t>
            </a:r>
            <a:r>
              <a:rPr lang="uk-UA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перевірка наявності повного комплекту документів та відповідності заявників вимогам конкурсу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lang="uk-UA" sz="2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2-й етап – </a:t>
            </a:r>
            <a:r>
              <a:rPr lang="uk-UA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рецензування заявок американськими та українськими фахівцями та визначення півфіналістів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lang="uk-UA" sz="2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3-й етап – </a:t>
            </a:r>
            <a:r>
              <a:rPr lang="uk-UA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співбесіда англійською мовою та </a:t>
            </a:r>
            <a:r>
              <a:rPr lang="uk-UA" sz="24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визначення рекомендованих до участі у програмі фіналістів американсько-українською комісією </a:t>
            </a:r>
            <a:endParaRPr lang="uk-UA" sz="24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3" indent="-342900">
              <a:buFont typeface="Wingdings" panose="05000000000000000000" pitchFamily="2" charset="2"/>
              <a:buChar char="ü"/>
            </a:pPr>
            <a:r>
              <a:rPr lang="uk-UA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Фіналісти</a:t>
            </a:r>
            <a:r>
              <a:rPr lang="uk-UA" sz="2200" b="1" dirty="0">
                <a:solidFill>
                  <a:srgbClr val="00206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FRDP </a:t>
            </a:r>
            <a:r>
              <a:rPr lang="uk-UA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та</a:t>
            </a:r>
            <a:r>
              <a:rPr lang="uk-UA" sz="2200" b="1" dirty="0">
                <a:solidFill>
                  <a:srgbClr val="00206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FLTA</a:t>
            </a:r>
            <a:r>
              <a:rPr lang="uk-UA" sz="2200" dirty="0">
                <a:solidFill>
                  <a:srgbClr val="00206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uk-UA" sz="2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складатимуть комп’ютерний тест </a:t>
            </a:r>
            <a:r>
              <a:rPr lang="uk-UA" sz="2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TOEFL</a:t>
            </a:r>
            <a:r>
              <a:rPr lang="uk-UA" sz="2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uk-UA" sz="2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iBT</a:t>
            </a:r>
            <a:r>
              <a:rPr lang="uk-UA" sz="2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(Internet-based Test of English as a Foreign Language);</a:t>
            </a:r>
            <a:endParaRPr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Фіналісти </a:t>
            </a: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Fulbright </a:t>
            </a:r>
            <a:r>
              <a:rPr lang="uk-UA" sz="2200" b="1" dirty="0">
                <a:solidFill>
                  <a:srgbClr val="00206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Graduate Student Program </a:t>
            </a:r>
            <a:r>
              <a:rPr lang="uk-UA" sz="2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складатимуть комп’ютерні тести </a:t>
            </a:r>
            <a:r>
              <a:rPr lang="uk-UA" sz="2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TOEFL iBT </a:t>
            </a:r>
            <a:r>
              <a:rPr lang="uk-UA" sz="2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(Internet-based Test of English as a Foreign Language) та  </a:t>
            </a:r>
            <a:r>
              <a:rPr lang="uk-UA" sz="2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GRE General Test </a:t>
            </a:r>
            <a:r>
              <a:rPr lang="uk-UA" sz="2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(Graduate Record Examination)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lang="uk-UA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4-й етап – </a:t>
            </a:r>
            <a:r>
              <a:rPr lang="uk-UA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прийняття остаточного рішення щодо надання гранту; </a:t>
            </a:r>
            <a:r>
              <a:rPr lang="uk-UA" sz="2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затвердження списку стипендіатів Програми </a:t>
            </a:r>
            <a:endParaRPr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9" name="Google Shape;229;p18" descr="Зображення, що містить косметика, палітра, косметичний, вікно&#10;&#10;Автоматично згенерований опис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1824" y="454549"/>
            <a:ext cx="1036322" cy="1024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>
          <a:extLst>
            <a:ext uri="{FF2B5EF4-FFF2-40B4-BE49-F238E27FC236}">
              <a16:creationId xmlns:a16="http://schemas.microsoft.com/office/drawing/2014/main" id="{354F41A8-88B1-31DD-5340-6E5DCC6E3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8">
            <a:extLst>
              <a:ext uri="{FF2B5EF4-FFF2-40B4-BE49-F238E27FC236}">
                <a16:creationId xmlns:a16="http://schemas.microsoft.com/office/drawing/2014/main" id="{2A504070-3ED5-4372-7620-F62E0CF9B7BC}"/>
              </a:ext>
            </a:extLst>
          </p:cNvPr>
          <p:cNvSpPr txBox="1"/>
          <p:nvPr/>
        </p:nvSpPr>
        <p:spPr>
          <a:xfrm>
            <a:off x="2733675" y="847806"/>
            <a:ext cx="8576355" cy="57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B3300"/>
              </a:buClr>
              <a:buSzPts val="3200"/>
              <a:buFont typeface="Calibri"/>
              <a:buNone/>
            </a:pPr>
            <a:r>
              <a:rPr lang="uk-UA" sz="3200" b="1" dirty="0">
                <a:solidFill>
                  <a:srgbClr val="EB3300"/>
                </a:solidFill>
                <a:latin typeface="Calibri"/>
                <a:ea typeface="Calibri"/>
                <a:cs typeface="Calibri"/>
                <a:sym typeface="Calibri"/>
              </a:rPr>
              <a:t>Відбір учасників:</a:t>
            </a:r>
            <a:endParaRPr dirty="0"/>
          </a:p>
        </p:txBody>
      </p:sp>
      <p:sp>
        <p:nvSpPr>
          <p:cNvPr id="228" name="Google Shape;228;p18">
            <a:extLst>
              <a:ext uri="{FF2B5EF4-FFF2-40B4-BE49-F238E27FC236}">
                <a16:creationId xmlns:a16="http://schemas.microsoft.com/office/drawing/2014/main" id="{EC3817B3-4FE3-C44B-45F0-3CC14422C225}"/>
              </a:ext>
            </a:extLst>
          </p:cNvPr>
          <p:cNvSpPr txBox="1"/>
          <p:nvPr/>
        </p:nvSpPr>
        <p:spPr>
          <a:xfrm>
            <a:off x="1161824" y="1723493"/>
            <a:ext cx="10202055" cy="5478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uk-UA" sz="24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Рішення щодо надання гранту ухвалює Наглядова рада науковців імені Фулбрайта (США). Інститут Міжнародної Освіти (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IIE) </a:t>
            </a:r>
            <a:r>
              <a:rPr lang="uk-UA" sz="24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допомагає визначити американські університети у відповідності до </a:t>
            </a:r>
            <a:r>
              <a:rPr lang="ru-RU" sz="24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наукових інтересів та професійних цілей кандидатів. </a:t>
            </a:r>
            <a:r>
              <a:rPr lang="uk-UA" sz="24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uk-UA" sz="2200" b="0" i="0" dirty="0">
              <a:solidFill>
                <a:srgbClr val="21252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uk-UA" sz="2200" b="1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Програма бере до уваги побажання учасників стосовно вибору місця проведення дослідження </a:t>
            </a:r>
            <a:r>
              <a:rPr lang="ru-RU" sz="22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2200" b="0" i="1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особливо за наявності листа-запрошення від американської інституції</a:t>
            </a:r>
            <a:r>
              <a:rPr lang="ru-RU" sz="22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  <a:r>
              <a:rPr lang="uk-UA" sz="2200" b="1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але залишає за собою право остаточного визначення університету </a:t>
            </a:r>
            <a:r>
              <a:rPr lang="uk-UA" sz="2200" b="1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або науково-дослідні інституції </a:t>
            </a:r>
            <a:r>
              <a:rPr lang="uk-UA" sz="2200" b="1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у США.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endParaRPr lang="uk-UA" sz="1000" b="1" i="0" dirty="0">
              <a:solidFill>
                <a:srgbClr val="21252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endParaRPr lang="uk-UA" sz="1000" b="1" i="0" dirty="0">
              <a:solidFill>
                <a:srgbClr val="21252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uk-UA" sz="2200" b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Офіс Програми імені Фулбрайта відшкодовує півфіналістам витрати на проїзд та перебування у Києві під час співбесіди; надає візову підтримку стипендіатам й членам родини (чоловік/дружина/діти віком до 21 року неодружені), якщо ті супроводжуватимуть стипендіата/ку у час його/її перебування у США у рамках Програми.</a:t>
            </a:r>
            <a:endParaRPr lang="uk-UA" sz="2200" b="1" dirty="0">
              <a:solidFill>
                <a:srgbClr val="21252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9" name="Google Shape;229;p18" descr="Зображення, що містить косметика, палітра, косметичний, вікно&#10;&#10;Автоматично згенерований опис">
            <a:extLst>
              <a:ext uri="{FF2B5EF4-FFF2-40B4-BE49-F238E27FC236}">
                <a16:creationId xmlns:a16="http://schemas.microsoft.com/office/drawing/2014/main" id="{4BFFC6B5-C330-BEFC-2935-478B0EF2591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1824" y="454549"/>
            <a:ext cx="1036322" cy="1024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3794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5"/>
          <p:cNvSpPr txBox="1"/>
          <p:nvPr/>
        </p:nvSpPr>
        <p:spPr>
          <a:xfrm>
            <a:off x="5691883" y="2363788"/>
            <a:ext cx="6154220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Інформація про стипендіатів Програми – українських й американських – </a:t>
            </a:r>
            <a:endParaRPr sz="2800" dirty="0">
              <a:solidFill>
                <a:srgbClr val="4154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на сторінках Фулбрайтівських вісників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https://fulbright.org.ua/uk/library/ </a:t>
            </a:r>
            <a:endParaRPr dirty="0"/>
          </a:p>
        </p:txBody>
      </p:sp>
      <p:pic>
        <p:nvPicPr>
          <p:cNvPr id="206" name="Google Shape;206;p15" descr="A screenshot of a cell 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7977" y="1698170"/>
            <a:ext cx="4373857" cy="4373857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5"/>
          <p:cNvSpPr txBox="1"/>
          <p:nvPr/>
        </p:nvSpPr>
        <p:spPr>
          <a:xfrm>
            <a:off x="3421959" y="847806"/>
            <a:ext cx="7888071" cy="57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B3300"/>
              </a:buClr>
              <a:buSzPts val="3200"/>
              <a:buFont typeface="Calibri"/>
              <a:buNone/>
            </a:pPr>
            <a:r>
              <a:rPr lang="uk-UA" sz="3200" b="1" dirty="0">
                <a:solidFill>
                  <a:srgbClr val="EB3300"/>
                </a:solidFill>
                <a:latin typeface="Calibri"/>
                <a:ea typeface="Calibri"/>
                <a:cs typeface="Calibri"/>
                <a:sym typeface="Calibri"/>
              </a:rPr>
              <a:t>Фулбрайтівські вісники</a:t>
            </a:r>
            <a:endParaRPr dirty="0"/>
          </a:p>
        </p:txBody>
      </p:sp>
      <p:pic>
        <p:nvPicPr>
          <p:cNvPr id="208" name="Google Shape;208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7977" y="449723"/>
            <a:ext cx="1144018" cy="974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>
          <a:extLst>
            <a:ext uri="{FF2B5EF4-FFF2-40B4-BE49-F238E27FC236}">
              <a16:creationId xmlns:a16="http://schemas.microsoft.com/office/drawing/2014/main" id="{E5E0FD82-8F5E-6C8A-2348-C49E65A83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5">
            <a:extLst>
              <a:ext uri="{FF2B5EF4-FFF2-40B4-BE49-F238E27FC236}">
                <a16:creationId xmlns:a16="http://schemas.microsoft.com/office/drawing/2014/main" id="{D820AF03-B6F9-2E87-F467-A1577A632BBF}"/>
              </a:ext>
            </a:extLst>
          </p:cNvPr>
          <p:cNvSpPr/>
          <p:nvPr/>
        </p:nvSpPr>
        <p:spPr>
          <a:xfrm>
            <a:off x="1" y="0"/>
            <a:ext cx="12191999" cy="4627563"/>
          </a:xfrm>
          <a:prstGeom prst="rect">
            <a:avLst/>
          </a:prstGeom>
          <a:solidFill>
            <a:srgbClr val="4154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Рисунок 4" descr="Зображення, що містить текст, газета, просто неба, дерево&#10;&#10;Автоматично згенерований опис">
            <a:extLst>
              <a:ext uri="{FF2B5EF4-FFF2-40B4-BE49-F238E27FC236}">
                <a16:creationId xmlns:a16="http://schemas.microsoft.com/office/drawing/2014/main" id="{7B82CAED-A909-AC81-80BE-DF93CFB23B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936" y="456841"/>
            <a:ext cx="7822921" cy="5530562"/>
          </a:xfrm>
          <a:prstGeom prst="rect">
            <a:avLst/>
          </a:prstGeom>
          <a:effectLst>
            <a:outerShdw blurRad="292100" dist="114300" dir="4500000" algn="ctr" rotWithShape="0">
              <a:srgbClr val="000000">
                <a:alpha val="58000"/>
              </a:srgbClr>
            </a:outerShdw>
          </a:effectLst>
        </p:spPr>
      </p:pic>
      <p:pic>
        <p:nvPicPr>
          <p:cNvPr id="7" name="Рисунок 6" descr="Зображення, що містить текст, одежа, знімок екрана, чоловік&#10;&#10;Автоматично згенерований опис">
            <a:extLst>
              <a:ext uri="{FF2B5EF4-FFF2-40B4-BE49-F238E27FC236}">
                <a16:creationId xmlns:a16="http://schemas.microsoft.com/office/drawing/2014/main" id="{5D3B1E1B-F671-5F6B-FC4B-6DF704E577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1"/>
          <a:stretch/>
        </p:blipFill>
        <p:spPr>
          <a:xfrm>
            <a:off x="331305" y="1016371"/>
            <a:ext cx="3591338" cy="4825257"/>
          </a:xfrm>
          <a:prstGeom prst="rect">
            <a:avLst/>
          </a:prstGeom>
          <a:effectLst>
            <a:outerShdw blurRad="292100" dist="114300" dir="4560000" algn="ctr" rotWithShape="0">
              <a:srgbClr val="000000">
                <a:alpha val="5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709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/>
          <p:nvPr/>
        </p:nvSpPr>
        <p:spPr>
          <a:xfrm>
            <a:off x="13707" y="-1"/>
            <a:ext cx="12178293" cy="3631474"/>
          </a:xfrm>
          <a:prstGeom prst="rect">
            <a:avLst/>
          </a:prstGeom>
          <a:solidFill>
            <a:srgbClr val="4154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54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8" y="-1"/>
            <a:ext cx="5615336" cy="363147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7"/>
          <p:cNvSpPr txBox="1"/>
          <p:nvPr/>
        </p:nvSpPr>
        <p:spPr>
          <a:xfrm>
            <a:off x="5815086" y="2133601"/>
            <a:ext cx="288131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Senator 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J. William Fulbright  (1905 –1995)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/>
          <p:nvPr/>
        </p:nvSpPr>
        <p:spPr>
          <a:xfrm>
            <a:off x="985256" y="3767709"/>
            <a:ext cx="10932765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У післявоєнні роки сенатор від штату Арканзас </a:t>
            </a:r>
            <a:endParaRPr sz="2800" dirty="0">
              <a:solidFill>
                <a:srgbClr val="4154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Джеймс Вільям Фулбрайт виступив із законодавчою ініціативою, спрямованою на створення програми міжнародних наукових обмінів, що нині має його ім’я. </a:t>
            </a:r>
            <a:endParaRPr sz="1400" dirty="0">
              <a:solidFill>
                <a:srgbClr val="4154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>
          <a:extLst>
            <a:ext uri="{FF2B5EF4-FFF2-40B4-BE49-F238E27FC236}">
              <a16:creationId xmlns:a16="http://schemas.microsoft.com/office/drawing/2014/main" id="{E5E0FD82-8F5E-6C8A-2348-C49E65A83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5">
            <a:extLst>
              <a:ext uri="{FF2B5EF4-FFF2-40B4-BE49-F238E27FC236}">
                <a16:creationId xmlns:a16="http://schemas.microsoft.com/office/drawing/2014/main" id="{D820AF03-B6F9-2E87-F467-A1577A632BBF}"/>
              </a:ext>
            </a:extLst>
          </p:cNvPr>
          <p:cNvSpPr/>
          <p:nvPr/>
        </p:nvSpPr>
        <p:spPr>
          <a:xfrm>
            <a:off x="1" y="0"/>
            <a:ext cx="12191999" cy="4627563"/>
          </a:xfrm>
          <a:prstGeom prst="rect">
            <a:avLst/>
          </a:prstGeom>
          <a:solidFill>
            <a:srgbClr val="4154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Рисунок 5" descr="Зображення, що містить текст, Обличчя людини, стіна, особа&#10;&#10;Автоматично згенерований опис">
            <a:extLst>
              <a:ext uri="{FF2B5EF4-FFF2-40B4-BE49-F238E27FC236}">
                <a16:creationId xmlns:a16="http://schemas.microsoft.com/office/drawing/2014/main" id="{3483A108-87FE-0397-5EF2-635E48F66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795" y="662946"/>
            <a:ext cx="7833204" cy="5540211"/>
          </a:xfrm>
          <a:prstGeom prst="rect">
            <a:avLst/>
          </a:prstGeom>
          <a:effectLst>
            <a:outerShdw blurRad="254000" dist="203200" dir="3060000" algn="ctr" rotWithShape="0">
              <a:srgbClr val="000000">
                <a:alpha val="66000"/>
              </a:srgbClr>
            </a:outerShdw>
          </a:effectLst>
        </p:spPr>
      </p:pic>
      <p:pic>
        <p:nvPicPr>
          <p:cNvPr id="4" name="Рисунок 3" descr="Зображення, що містить колаж, сукня, знімок екрана, жінка&#10;&#10;Автоматично згенерований опис">
            <a:extLst>
              <a:ext uri="{FF2B5EF4-FFF2-40B4-BE49-F238E27FC236}">
                <a16:creationId xmlns:a16="http://schemas.microsoft.com/office/drawing/2014/main" id="{2BA04BEA-F709-8463-ED9B-66319E74C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35" y="1016371"/>
            <a:ext cx="3410674" cy="4825258"/>
          </a:xfrm>
          <a:prstGeom prst="rect">
            <a:avLst/>
          </a:prstGeom>
          <a:effectLst>
            <a:outerShdw blurRad="431800" dist="228600" dir="5400000" algn="ctr" rotWithShape="0">
              <a:srgbClr val="000000">
                <a:alpha val="7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0771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9273" y="465230"/>
            <a:ext cx="1133858" cy="1209042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49"/>
          <p:cNvSpPr txBox="1"/>
          <p:nvPr/>
        </p:nvSpPr>
        <p:spPr>
          <a:xfrm>
            <a:off x="2733675" y="847806"/>
            <a:ext cx="8576355" cy="57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B3300"/>
              </a:buClr>
              <a:buSzPts val="3200"/>
              <a:buFont typeface="Calibri"/>
              <a:buNone/>
            </a:pPr>
            <a:r>
              <a:rPr lang="uk-UA" sz="3200" b="1" err="1">
                <a:solidFill>
                  <a:srgbClr val="EB3300"/>
                </a:solidFill>
                <a:latin typeface="Calibri"/>
                <a:ea typeface="Calibri"/>
                <a:cs typeface="Calibri"/>
                <a:sym typeface="Calibri"/>
              </a:rPr>
              <a:t>Fulbright</a:t>
            </a:r>
            <a:r>
              <a:rPr lang="uk-UA" sz="3200" b="1">
                <a:solidFill>
                  <a:srgbClr val="EB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uk-UA" sz="3200" b="1" err="1">
                <a:solidFill>
                  <a:srgbClr val="EB3300"/>
                </a:solidFill>
                <a:latin typeface="Calibri"/>
                <a:ea typeface="Calibri"/>
                <a:cs typeface="Calibri"/>
                <a:sym typeface="Calibri"/>
              </a:rPr>
              <a:t>Graduate</a:t>
            </a:r>
            <a:r>
              <a:rPr lang="uk-UA" sz="3200" b="1">
                <a:solidFill>
                  <a:srgbClr val="EB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uk-UA" sz="3200" b="1" err="1">
                <a:solidFill>
                  <a:srgbClr val="EB3300"/>
                </a:solidFill>
                <a:latin typeface="Calibri"/>
                <a:ea typeface="Calibri"/>
                <a:cs typeface="Calibri"/>
                <a:sym typeface="Calibri"/>
              </a:rPr>
              <a:t>Student</a:t>
            </a:r>
            <a:r>
              <a:rPr lang="uk-UA" sz="3200" b="1">
                <a:solidFill>
                  <a:srgbClr val="EB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uk-UA" sz="3200" b="1" err="1">
                <a:solidFill>
                  <a:srgbClr val="EB3300"/>
                </a:solidFill>
                <a:latin typeface="Calibri"/>
                <a:ea typeface="Calibri"/>
                <a:cs typeface="Calibri"/>
                <a:sym typeface="Calibri"/>
              </a:rPr>
              <a:t>Program</a:t>
            </a:r>
            <a:endParaRPr/>
          </a:p>
        </p:txBody>
      </p:sp>
      <p:sp>
        <p:nvSpPr>
          <p:cNvPr id="459" name="Google Shape;459;p49"/>
          <p:cNvSpPr txBox="1"/>
          <p:nvPr/>
        </p:nvSpPr>
        <p:spPr>
          <a:xfrm>
            <a:off x="1150306" y="1802342"/>
            <a:ext cx="9900337" cy="335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Навчання в університетах США від одного до двох років          для здобуття ступеня магістра.</a:t>
            </a:r>
            <a:endParaRPr dirty="0"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-UA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У конкурсі можуть брати участь </a:t>
            </a:r>
            <a:r>
              <a:rPr lang="uk-UA" sz="2400" b="0" i="0" dirty="0">
                <a:solidFill>
                  <a:srgbClr val="212529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студенти старших курсів та випускники ЗВО. Кандидати повинні мати щонайменше диплом бакалавра на час призначення стипендії.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3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Кінцевий термін подання документів </a:t>
            </a:r>
            <a:r>
              <a:rPr lang="uk-UA" sz="2400" b="0" i="0" u="none" strike="noStrike" cap="none" dirty="0">
                <a:solidFill>
                  <a:srgbClr val="212529"/>
                </a:solidFill>
                <a:latin typeface="Montserrat"/>
                <a:ea typeface="Montserrat"/>
                <a:cs typeface="Montserrat"/>
                <a:sym typeface="Montserrat"/>
              </a:rPr>
              <a:t>–</a:t>
            </a:r>
            <a:r>
              <a:rPr lang="uk-UA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uk-UA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16 травня 2024</a:t>
            </a:r>
            <a:r>
              <a:rPr lang="uk-UA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року</a:t>
            </a:r>
            <a:endParaRPr dirty="0"/>
          </a:p>
        </p:txBody>
      </p:sp>
      <p:pic>
        <p:nvPicPr>
          <p:cNvPr id="460" name="Google Shape;460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3690" y="4262831"/>
            <a:ext cx="944882" cy="11978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9706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50"/>
          <p:cNvSpPr/>
          <p:nvPr/>
        </p:nvSpPr>
        <p:spPr>
          <a:xfrm>
            <a:off x="1139300" y="1886457"/>
            <a:ext cx="10170730" cy="4265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>
                <a:solidFill>
                  <a:schemeClr val="dk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      </a:t>
            </a:r>
            <a:r>
              <a:rPr lang="uk-UA" sz="20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УСІ ДОКУМЕНТИ АНГЛІЙСЬКОЮ МОВОЮ:</a:t>
            </a:r>
            <a:endParaRPr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uk-UA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онлайнова анкета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uk-UA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три рекомендаційні листи </a:t>
            </a:r>
            <a:r>
              <a:rPr lang="uk-UA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uk-UA" sz="24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рекомендодавці</a:t>
            </a:r>
            <a:r>
              <a:rPr lang="uk-UA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виповнюють відповідні онлайн форми англійською мовою)</a:t>
            </a:r>
            <a:endParaRPr dirty="0"/>
          </a:p>
          <a:p>
            <a:pPr marL="457200" indent="-457200"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uk-UA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копії всіх документів про вищу освіту (дипломи з додатками) </a:t>
            </a:r>
          </a:p>
          <a:p>
            <a:pPr marL="457200" marR="0" lvl="0" indent="-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uk-UA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портфоліо (для кандидатів з творчих напрямків)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uk-UA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обов'язкова додаткова форма </a:t>
            </a:r>
            <a:r>
              <a:rPr lang="uk-UA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uk-UA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Згода на обробку персональних даних.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6" name="Google Shape;466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9273" y="465230"/>
            <a:ext cx="1133858" cy="1209042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50"/>
          <p:cNvSpPr txBox="1"/>
          <p:nvPr/>
        </p:nvSpPr>
        <p:spPr>
          <a:xfrm>
            <a:off x="2733675" y="847806"/>
            <a:ext cx="8576355" cy="57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Font typeface="Calibri"/>
              <a:buNone/>
            </a:pPr>
            <a:r>
              <a:rPr lang="uk-UA" sz="3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Комплект документів для участі у конкурсі: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51032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B09C50E-0311-4704-A5C6-EA756530A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9300" y="1886457"/>
            <a:ext cx="10170730" cy="4265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>
              <a:defRPr/>
            </a:pPr>
            <a:r>
              <a:rPr lang="uk-UA" sz="2000" b="1">
                <a:solidFill>
                  <a:schemeClr val="tx2"/>
                </a:solidFill>
              </a:rPr>
              <a:t>       </a:t>
            </a:r>
            <a:endParaRPr lang="uk-UA" sz="240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2EE98B-770F-41CC-A876-76F758011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73" y="465230"/>
            <a:ext cx="1133858" cy="12090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FBCB17-09A7-4364-8735-EF73F9E2F7AA}"/>
              </a:ext>
            </a:extLst>
          </p:cNvPr>
          <p:cNvSpPr txBox="1"/>
          <p:nvPr/>
        </p:nvSpPr>
        <p:spPr>
          <a:xfrm>
            <a:off x="1139299" y="1674272"/>
            <a:ext cx="1000342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TOEFL (Test of English as a Foreign Language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) - </a:t>
            </a:r>
            <a:r>
              <a:rPr lang="uk-UA" sz="2200" dirty="0">
                <a:latin typeface="Calibri" panose="020F0502020204030204" pitchFamily="34" charset="0"/>
                <a:cs typeface="Calibri" panose="020F0502020204030204" pitchFamily="34" charset="0"/>
              </a:rPr>
              <a:t>стандартизований тест на знання англійської мови як іноземної. 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defRPr/>
            </a:pPr>
            <a:endParaRPr lang="en-US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defRPr/>
            </a:pPr>
            <a:r>
              <a:rPr lang="uk-UA" sz="2200" dirty="0">
                <a:latin typeface="Calibri" panose="020F0502020204030204" pitchFamily="34" charset="0"/>
                <a:cs typeface="Calibri" panose="020F0502020204030204" pitchFamily="34" charset="0"/>
              </a:rPr>
              <a:t>Основна мета тесту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TOEFL - </a:t>
            </a:r>
            <a:r>
              <a:rPr lang="uk-UA" sz="2200" dirty="0">
                <a:latin typeface="Calibri" panose="020F0502020204030204" pitchFamily="34" charset="0"/>
                <a:cs typeface="Calibri" panose="020F0502020204030204" pitchFamily="34" charset="0"/>
              </a:rPr>
              <a:t>оцінити рівень підготовки тих, для кого англійська мова не є рідною. Надання результатів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TOEFL </a:t>
            </a:r>
            <a:r>
              <a:rPr lang="uk-UA" sz="2200" dirty="0">
                <a:latin typeface="Calibri" panose="020F0502020204030204" pitchFamily="34" charset="0"/>
                <a:cs typeface="Calibri" panose="020F0502020204030204" pitchFamily="34" charset="0"/>
              </a:rPr>
              <a:t>є необхідною умовою для вступу до понад 2400 коледжів і університетів США. Крім того,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TOEFL </a:t>
            </a:r>
            <a:r>
              <a:rPr lang="uk-UA" sz="2200" dirty="0">
                <a:latin typeface="Calibri" panose="020F0502020204030204" pitchFamily="34" charset="0"/>
                <a:cs typeface="Calibri" panose="020F0502020204030204" pitchFamily="34" charset="0"/>
              </a:rPr>
              <a:t>необхідний для участі в багатьох програмах закордонного стажування в закладах, де викладання ведеться англійською мовою. Деякі наукові і професійні сертифікаційні програми також вимагають від претендентів результату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TOEFL (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https://educationusa.org.ua/tests/toefl-testing/)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lvl="1">
              <a:defRPr/>
            </a:pPr>
            <a:endParaRPr lang="en-US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defRPr/>
            </a:pPr>
            <a:r>
              <a:rPr lang="uk-UA" sz="2200" dirty="0">
                <a:latin typeface="Calibri" panose="020F0502020204030204" pitchFamily="34" charset="0"/>
                <a:cs typeface="Calibri" panose="020F0502020204030204" pitchFamily="34" charset="0"/>
              </a:rPr>
              <a:t>Тест складається з чотирьох частин: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Reading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uk-UA" sz="2200" dirty="0">
                <a:latin typeface="Calibri" panose="020F0502020204030204" pitchFamily="34" charset="0"/>
                <a:cs typeface="Calibri" panose="020F0502020204030204" pitchFamily="34" charset="0"/>
              </a:rPr>
              <a:t>читання),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Listening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uk-UA" sz="2200" dirty="0">
                <a:latin typeface="Calibri" panose="020F0502020204030204" pitchFamily="34" charset="0"/>
                <a:cs typeface="Calibri" panose="020F0502020204030204" pitchFamily="34" charset="0"/>
              </a:rPr>
              <a:t>аудіювання або сприймання інформації на слух),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Speaking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uk-UA" sz="2200" dirty="0">
                <a:latin typeface="Calibri" panose="020F0502020204030204" pitchFamily="34" charset="0"/>
                <a:cs typeface="Calibri" panose="020F0502020204030204" pitchFamily="34" charset="0"/>
              </a:rPr>
              <a:t>усне мовлення) та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Writing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uk-UA" sz="2200" dirty="0">
                <a:latin typeface="Calibri" panose="020F0502020204030204" pitchFamily="34" charset="0"/>
                <a:cs typeface="Calibri" panose="020F0502020204030204" pitchFamily="34" charset="0"/>
              </a:rPr>
              <a:t>письмова частина). 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defRPr/>
            </a:pPr>
            <a:r>
              <a:rPr lang="uk-UA" sz="2200" dirty="0">
                <a:latin typeface="Calibri" panose="020F0502020204030204" pitchFamily="34" charset="0"/>
                <a:cs typeface="Calibri" panose="020F0502020204030204" pitchFamily="34" charset="0"/>
              </a:rPr>
              <a:t>Максимальна оцінка - 120 балів. Мінімальна вимога для Програми – 80 балів. 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ctr">
              <a:defRPr/>
            </a:pP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www.toefl.org</a:t>
            </a:r>
            <a:endParaRPr lang="uk-UA" sz="22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281794"/>
      </p:ext>
    </p:extLst>
  </p:cSld>
  <p:clrMapOvr>
    <a:masterClrMapping/>
  </p:clrMapOvr>
  <p:transition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4DD96-9747-2303-0403-8B9A3D1A6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FC8499-4AB3-BEA8-2305-D98B4B1C0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9300" y="1886457"/>
            <a:ext cx="10170730" cy="4265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>
              <a:defRPr/>
            </a:pPr>
            <a:r>
              <a:rPr lang="uk-UA" sz="2000" b="1">
                <a:solidFill>
                  <a:schemeClr val="tx2"/>
                </a:solidFill>
              </a:rPr>
              <a:t>       </a:t>
            </a:r>
            <a:endParaRPr lang="uk-UA" sz="240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8ED1DA-234D-1EAA-A4C3-951D3D72E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73" y="465230"/>
            <a:ext cx="1133858" cy="12090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52038B-44F0-327A-3F0E-3E1096FE2364}"/>
              </a:ext>
            </a:extLst>
          </p:cNvPr>
          <p:cNvSpPr txBox="1"/>
          <p:nvPr/>
        </p:nvSpPr>
        <p:spPr>
          <a:xfrm>
            <a:off x="1338716" y="1802602"/>
            <a:ext cx="997131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 General Test (</a:t>
            </a:r>
            <a:r>
              <a:rPr lang="en-US" sz="22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Greduate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Record Examination)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uk-UA" sz="2200" dirty="0">
                <a:latin typeface="Calibri" panose="020F0502020204030204" pitchFamily="34" charset="0"/>
                <a:cs typeface="Calibri" panose="020F0502020204030204" pitchFamily="34" charset="0"/>
              </a:rPr>
              <a:t>стандартизований тест, створений як універсальний інструмент порівняння кваліфікації та знань студентів. Іспит вимірює мовні, математичні й аналітичні навички. 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2200" dirty="0">
                <a:latin typeface="Calibri" panose="020F0502020204030204" pitchFamily="34" charset="0"/>
                <a:cs typeface="Calibri" panose="020F0502020204030204" pitchFamily="34" charset="0"/>
              </a:rPr>
              <a:t>Структура тесту: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GRE </a:t>
            </a:r>
            <a:r>
              <a:rPr lang="uk-UA" sz="2200" dirty="0">
                <a:latin typeface="Calibri" panose="020F0502020204030204" pitchFamily="34" charset="0"/>
                <a:cs typeface="Calibri" panose="020F0502020204030204" pitchFamily="34" charset="0"/>
              </a:rPr>
              <a:t>складається з трьох секцій</a:t>
            </a:r>
            <a:r>
              <a:rPr lang="uk-UA" sz="2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Verbal Reasoning, Quantitative Reasoning, Analytical Writing </a:t>
            </a:r>
          </a:p>
          <a:p>
            <a:endParaRPr lang="en-US" sz="22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2200" dirty="0">
                <a:latin typeface="Calibri" panose="020F0502020204030204" pitchFamily="34" charset="0"/>
                <a:cs typeface="Calibri" panose="020F0502020204030204" pitchFamily="34" charset="0"/>
              </a:rPr>
              <a:t>Кожна з трьох секцій оцінюється незалежно: вербальна (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Verbal) </a:t>
            </a:r>
            <a:r>
              <a:rPr lang="uk-UA" sz="2200" dirty="0">
                <a:latin typeface="Calibri" panose="020F0502020204030204" pitchFamily="34" charset="0"/>
                <a:cs typeface="Calibri" panose="020F0502020204030204" pitchFamily="34" charset="0"/>
              </a:rPr>
              <a:t>та математична (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Quantitative) – 130-170 </a:t>
            </a:r>
            <a:r>
              <a:rPr lang="uk-UA" sz="2200" dirty="0">
                <a:latin typeface="Calibri" panose="020F0502020204030204" pitchFamily="34" charset="0"/>
                <a:cs typeface="Calibri" panose="020F0502020204030204" pitchFamily="34" charset="0"/>
              </a:rPr>
              <a:t>балів. Вимога для Програми – 155-165 балів. Окремий бал за письмове завдання - від 0 до 6. 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www.gre.org </a:t>
            </a:r>
            <a:endParaRPr lang="uk-UA" sz="22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375688"/>
      </p:ext>
    </p:extLst>
  </p:cSld>
  <p:clrMapOvr>
    <a:masterClrMapping/>
  </p:clrMapOvr>
  <p:transition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B09C50E-0311-4704-A5C6-EA756530A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9300" y="1886457"/>
            <a:ext cx="10170730" cy="4265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>
              <a:defRPr/>
            </a:pPr>
            <a:r>
              <a:rPr lang="uk-UA" sz="2000" b="1">
                <a:solidFill>
                  <a:schemeClr val="tx2"/>
                </a:solidFill>
              </a:rPr>
              <a:t>       </a:t>
            </a:r>
            <a:endParaRPr lang="uk-UA" sz="240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2EE98B-770F-41CC-A876-76F758011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73" y="465230"/>
            <a:ext cx="1133858" cy="120904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FFCC122-8A12-490E-AC97-8CF825670263}"/>
              </a:ext>
            </a:extLst>
          </p:cNvPr>
          <p:cNvSpPr txBox="1">
            <a:spLocks/>
          </p:cNvSpPr>
          <p:nvPr/>
        </p:nvSpPr>
        <p:spPr>
          <a:xfrm>
            <a:off x="2733675" y="847806"/>
            <a:ext cx="8576355" cy="5762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uk-UA" sz="3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Конкурсні дисципліни:</a:t>
            </a: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C8527155-B866-450B-8529-E213B8FA9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272" y="1717415"/>
            <a:ext cx="10086813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  <a:t>Конкурсанти можуть подаватися на магістерську програму в США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  <a:t>з тієї спеціальності, з якої вже здобули диплом в Україні чи іншій країні, або </a:t>
            </a:r>
            <a:r>
              <a:rPr lang="uk-UA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обрати іншу, тематично близьку до зазначеної в дипломі, спеціальність;</a:t>
            </a:r>
            <a:endParaRPr lang="uk-U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  <a:t>зі спеціальності, відмінної від зазначеної в дипломі, якщо вони мають фаховий досвід роботи за цією спеціальністю (не менше 1-2-х років) або мають базові знаннями та навички зі цієї спеціальності, одержаними завдяки проходженню стажувань, тренінгів, сертифікатних та інших освітніх програм.</a:t>
            </a:r>
          </a:p>
          <a:p>
            <a:pPr eaLnBrk="1" hangingPunct="1">
              <a:defRPr/>
            </a:pPr>
            <a:endParaRPr lang="uk-UA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uk-UA" sz="20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Український Офіс імені Фулбрайта </a:t>
            </a:r>
            <a:r>
              <a:rPr lang="uk-UA" sz="2000" b="1" i="1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не розглядатиме подання </a:t>
            </a:r>
            <a:r>
              <a:rPr lang="uk-UA" sz="20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на такі напрямки, як бухгалтерський облік, аудит, логістика, менеджмент, маркетинг, бізнес, управління бізнесом, клінічна медицина.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uk-UA" sz="2000" dirty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uk-UA" sz="20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а умовами Програми, </a:t>
            </a:r>
            <a:r>
              <a:rPr lang="uk-UA" sz="2000" b="1" i="1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не дозволяється отримання ліцензій </a:t>
            </a:r>
            <a:r>
              <a:rPr lang="uk-UA" sz="20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на медичну практику під час навчання на деяких спеціальностях.</a:t>
            </a:r>
            <a:endParaRPr lang="uk-U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lang="uk-UA" sz="2400" b="1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161798"/>
      </p:ext>
    </p:extLst>
  </p:cSld>
  <p:clrMapOvr>
    <a:masterClrMapping/>
  </p:clrMapOvr>
  <p:transition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33C8EB-DBF1-63E8-C35B-C4B7DA7E0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7640" y="0"/>
            <a:ext cx="14364929" cy="781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13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5"/>
          <p:cNvSpPr/>
          <p:nvPr/>
        </p:nvSpPr>
        <p:spPr>
          <a:xfrm>
            <a:off x="1" y="0"/>
            <a:ext cx="12191999" cy="4627563"/>
          </a:xfrm>
          <a:prstGeom prst="rect">
            <a:avLst/>
          </a:prstGeom>
          <a:solidFill>
            <a:srgbClr val="4154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Рисунок 3" descr="Зображення, що містить небо, просто неба, особа, одежа&#10;&#10;Автоматично згенерований опис">
            <a:extLst>
              <a:ext uri="{FF2B5EF4-FFF2-40B4-BE49-F238E27FC236}">
                <a16:creationId xmlns:a16="http://schemas.microsoft.com/office/drawing/2014/main" id="{FF81C74F-2C7C-6458-1F0A-E2D738B047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1"/>
          <a:stretch/>
        </p:blipFill>
        <p:spPr>
          <a:xfrm>
            <a:off x="6772417" y="-2"/>
            <a:ext cx="5419583" cy="6858002"/>
          </a:xfrm>
          <a:prstGeom prst="rect">
            <a:avLst/>
          </a:prstGeom>
        </p:spPr>
      </p:pic>
      <p:sp>
        <p:nvSpPr>
          <p:cNvPr id="429" name="Google Shape;429;p45"/>
          <p:cNvSpPr txBox="1"/>
          <p:nvPr/>
        </p:nvSpPr>
        <p:spPr>
          <a:xfrm>
            <a:off x="1007122" y="4696668"/>
            <a:ext cx="5765295" cy="2108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uk-UA" sz="2400" b="1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Діана Величко</a:t>
            </a:r>
            <a:endParaRPr lang="en-US" sz="2400" b="1" i="1" dirty="0">
              <a:solidFill>
                <a:srgbClr val="4154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en-US" sz="2100" b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Fulbright</a:t>
            </a:r>
            <a:r>
              <a:rPr lang="uk-UA" sz="2100" b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AU" sz="2100" b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Graduate Student Program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uk-UA" sz="21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Тернопільський</a:t>
            </a:r>
            <a:r>
              <a:rPr lang="ru-RU" sz="21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uk-UA" sz="21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національний</a:t>
            </a:r>
            <a:r>
              <a:rPr lang="ru-RU" sz="21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uk-UA" sz="21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технічний</a:t>
            </a:r>
            <a:r>
              <a:rPr lang="ru-RU" sz="21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uk-UA" sz="21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університет</a:t>
            </a:r>
            <a:r>
              <a:rPr lang="en-US" sz="21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uk-UA" sz="21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імені</a:t>
            </a:r>
            <a:r>
              <a:rPr lang="ru-RU" sz="21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uk-UA" sz="21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Івана Пулюя</a:t>
            </a:r>
            <a:r>
              <a:rPr lang="ru-RU" sz="21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uk-UA" sz="21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Тернопіль</a:t>
            </a:r>
            <a:r>
              <a:rPr lang="en-US" sz="21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Rochester Institute of Technology, Rochester, NY</a:t>
            </a:r>
            <a:r>
              <a:rPr lang="uk-UA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, 20</a:t>
            </a:r>
            <a:r>
              <a:rPr lang="en-US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23</a:t>
            </a:r>
            <a:r>
              <a:rPr lang="uk-UA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2024</a:t>
            </a:r>
            <a:endParaRPr sz="2200" i="1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22FE33-E99A-8677-3292-1D34BBFD68AB}"/>
              </a:ext>
            </a:extLst>
          </p:cNvPr>
          <p:cNvSpPr txBox="1"/>
          <p:nvPr/>
        </p:nvSpPr>
        <p:spPr>
          <a:xfrm>
            <a:off x="1015999" y="2129712"/>
            <a:ext cx="382363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Штучний інтелект</a:t>
            </a: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lang="uk-UA" sz="2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Магістерська програма </a:t>
            </a:r>
            <a:endParaRPr lang="en-US" sz="22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uk-UA" sz="2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зі штучного інтелекту</a:t>
            </a:r>
          </a:p>
        </p:txBody>
      </p:sp>
    </p:spTree>
    <p:extLst>
      <p:ext uri="{BB962C8B-B14F-4D97-AF65-F5344CB8AC3E}">
        <p14:creationId xmlns:p14="http://schemas.microsoft.com/office/powerpoint/2010/main" val="25625681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5"/>
          <p:cNvSpPr/>
          <p:nvPr/>
        </p:nvSpPr>
        <p:spPr>
          <a:xfrm>
            <a:off x="1" y="0"/>
            <a:ext cx="12191999" cy="4627563"/>
          </a:xfrm>
          <a:prstGeom prst="rect">
            <a:avLst/>
          </a:prstGeom>
          <a:solidFill>
            <a:srgbClr val="4154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Рисунок 4" descr="Зображення, що містить Обличчя людини, одежа, особа, просто неба&#10;&#10;Автоматично згенерований опис">
            <a:extLst>
              <a:ext uri="{FF2B5EF4-FFF2-40B4-BE49-F238E27FC236}">
                <a16:creationId xmlns:a16="http://schemas.microsoft.com/office/drawing/2014/main" id="{BAF2BFCB-3F9D-858A-F98F-3CB89AE9CB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-1"/>
          <a:stretch/>
        </p:blipFill>
        <p:spPr>
          <a:xfrm>
            <a:off x="0" y="-1"/>
            <a:ext cx="6772416" cy="4629891"/>
          </a:xfrm>
          <a:prstGeom prst="rect">
            <a:avLst/>
          </a:prstGeom>
        </p:spPr>
      </p:pic>
      <p:sp>
        <p:nvSpPr>
          <p:cNvPr id="429" name="Google Shape;429;p45"/>
          <p:cNvSpPr txBox="1"/>
          <p:nvPr/>
        </p:nvSpPr>
        <p:spPr>
          <a:xfrm>
            <a:off x="1007122" y="4696668"/>
            <a:ext cx="10994378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uk-UA" sz="2400" b="1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Едуард </a:t>
            </a:r>
            <a:r>
              <a:rPr lang="uk-UA" sz="2400" b="1" i="1" dirty="0" err="1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Токач</a:t>
            </a:r>
            <a:endParaRPr lang="uk-UA" sz="2400" b="1" i="1" dirty="0">
              <a:solidFill>
                <a:srgbClr val="4154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en-US" sz="2100" b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Fulbright </a:t>
            </a:r>
            <a:r>
              <a:rPr lang="en-AU" sz="2100" b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Graduate Student Program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uk-UA" sz="21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Випускник Івано-Франківського національного технічного університету нафти і газу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en-US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Texas A&amp;M University, College Station, TX</a:t>
            </a:r>
            <a:r>
              <a:rPr lang="uk-UA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, 20</a:t>
            </a:r>
            <a:r>
              <a:rPr lang="en-US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23</a:t>
            </a:r>
            <a:r>
              <a:rPr lang="uk-UA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-20</a:t>
            </a:r>
            <a:r>
              <a:rPr lang="en-US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24</a:t>
            </a:r>
            <a:endParaRPr sz="2200" i="1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22FE33-E99A-8677-3292-1D34BBFD68AB}"/>
              </a:ext>
            </a:extLst>
          </p:cNvPr>
          <p:cNvSpPr txBox="1"/>
          <p:nvPr/>
        </p:nvSpPr>
        <p:spPr>
          <a:xfrm>
            <a:off x="7473949" y="2129712"/>
            <a:ext cx="382363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Інженерні науки </a:t>
            </a:r>
            <a:r>
              <a:rPr lang="ru-RU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lang="uk-UA" sz="2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Магістерська програма </a:t>
            </a:r>
          </a:p>
          <a:p>
            <a:pPr>
              <a:defRPr/>
            </a:pPr>
            <a:r>
              <a:rPr lang="uk-UA" sz="2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 нафтогазової інженерії</a:t>
            </a:r>
          </a:p>
        </p:txBody>
      </p:sp>
    </p:spTree>
    <p:extLst>
      <p:ext uri="{BB962C8B-B14F-4D97-AF65-F5344CB8AC3E}">
        <p14:creationId xmlns:p14="http://schemas.microsoft.com/office/powerpoint/2010/main" val="32069175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2"/>
          <p:cNvSpPr/>
          <p:nvPr/>
        </p:nvSpPr>
        <p:spPr>
          <a:xfrm>
            <a:off x="0" y="1"/>
            <a:ext cx="12192000" cy="4627563"/>
          </a:xfrm>
          <a:prstGeom prst="rect">
            <a:avLst/>
          </a:prstGeom>
          <a:solidFill>
            <a:srgbClr val="415463"/>
          </a:solidFill>
          <a:ln w="12700" cap="flat" cmpd="sng">
            <a:solidFill>
              <a:srgbClr val="41546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52"/>
          <p:cNvSpPr txBox="1"/>
          <p:nvPr/>
        </p:nvSpPr>
        <p:spPr>
          <a:xfrm>
            <a:off x="1016649" y="4909326"/>
            <a:ext cx="5574652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uk-UA" sz="2400" b="1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Андрій Журавчак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200" b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Fulbright Graduate Student Program</a:t>
            </a:r>
            <a:r>
              <a:rPr lang="uk-UA" sz="2200" b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200" b="1" dirty="0">
              <a:solidFill>
                <a:srgbClr val="4154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200"/>
              <a:buFont typeface="Arial"/>
              <a:buNone/>
            </a:pPr>
            <a:r>
              <a:rPr lang="uk-UA" sz="22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Український католицький університет, Львів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200"/>
              <a:buFont typeface="Arial"/>
              <a:buNone/>
            </a:pPr>
            <a:r>
              <a:rPr lang="en-US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Washington State University, Pullman, WA</a:t>
            </a:r>
            <a:r>
              <a:rPr lang="uk-UA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, 2021-202</a:t>
            </a:r>
            <a:r>
              <a:rPr lang="en-US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uk-UA" sz="2200" i="1" dirty="0">
                <a:solidFill>
                  <a:srgbClr val="415463"/>
                </a:solidFill>
                <a:latin typeface="Arial Narrow"/>
                <a:ea typeface="Arial Narrow"/>
                <a:cs typeface="Arial Narrow"/>
                <a:sym typeface="Arial Narrow"/>
              </a:rPr>
              <a:t>	</a:t>
            </a:r>
            <a:endParaRPr sz="2200" i="1" dirty="0">
              <a:solidFill>
                <a:srgbClr val="415463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81" name="Google Shape;481;p52"/>
          <p:cNvSpPr txBox="1"/>
          <p:nvPr/>
        </p:nvSpPr>
        <p:spPr>
          <a:xfrm>
            <a:off x="1016649" y="3326154"/>
            <a:ext cx="3827394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Комп’ютерна інженерія | </a:t>
            </a:r>
            <a:r>
              <a:rPr lang="uk-UA" sz="2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Магістерська програма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з комп’ютерної інженерії</a:t>
            </a:r>
            <a:endParaRPr sz="2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Рисунок 2" descr="Зображення, що містить дерево, небо, надворі, земля&#10;&#10;Автоматично згенерований опис">
            <a:extLst>
              <a:ext uri="{FF2B5EF4-FFF2-40B4-BE49-F238E27FC236}">
                <a16:creationId xmlns:a16="http://schemas.microsoft.com/office/drawing/2014/main" id="{51F3633F-A804-4CAB-BF97-C944D82E1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77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"/>
          <p:cNvSpPr txBox="1"/>
          <p:nvPr/>
        </p:nvSpPr>
        <p:spPr>
          <a:xfrm>
            <a:off x="985255" y="1882775"/>
            <a:ext cx="10466515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>
                <a:solidFill>
                  <a:srgbClr val="41546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Програма імені Фулбрайта, спонсорована урядом США та адміністрована Інститутом Міжнародної Освіти (IIE), посідає чільне місце у системі міжнародної освіти. </a:t>
            </a:r>
            <a:endParaRPr sz="2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>
                <a:solidFill>
                  <a:srgbClr val="41546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endParaRPr sz="2800">
              <a:solidFill>
                <a:srgbClr val="415463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1828800" marR="0" lvl="4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0" i="0" u="none" strike="noStrike" cap="none">
                <a:solidFill>
                  <a:srgbClr val="41546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Узасаднена ідеєю взаємодії та взаєморозуміння й уґрунтована на пізнанні та повазі до розмаїтого світу, вона успішно діє з 1946 року, нині – більш аніж у 160 країнах світу.</a:t>
            </a:r>
            <a:endParaRPr sz="2800" b="0" i="0" u="none" strike="noStrike" cap="none">
              <a:solidFill>
                <a:srgbClr val="415463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63" name="Google Shape;16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7978" y="3772591"/>
            <a:ext cx="1306449" cy="1760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53412" y="620713"/>
            <a:ext cx="5705475" cy="576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5"/>
          <p:cNvSpPr/>
          <p:nvPr/>
        </p:nvSpPr>
        <p:spPr>
          <a:xfrm>
            <a:off x="1" y="0"/>
            <a:ext cx="12191999" cy="4627563"/>
          </a:xfrm>
          <a:prstGeom prst="rect">
            <a:avLst/>
          </a:prstGeom>
          <a:solidFill>
            <a:srgbClr val="4154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45"/>
          <p:cNvSpPr txBox="1"/>
          <p:nvPr/>
        </p:nvSpPr>
        <p:spPr>
          <a:xfrm>
            <a:off x="5894082" y="4696668"/>
            <a:ext cx="6117104" cy="2108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uk-UA" sz="2400" b="1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Іванна </a:t>
            </a:r>
            <a:r>
              <a:rPr lang="uk-UA" sz="2400" b="1" i="1" dirty="0" err="1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Світляр</a:t>
            </a:r>
            <a:endParaRPr lang="en-US" sz="2400" b="1" i="1" dirty="0">
              <a:solidFill>
                <a:srgbClr val="4154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en-US" sz="2100" b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Fulbright </a:t>
            </a:r>
            <a:r>
              <a:rPr lang="en-AU" sz="2100" b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Graduate Student Program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uk-UA" sz="21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Очільниця «Проєкту Р.І.Д.», волонтерської громадської організації, яка популяризує українську мову, Умань—Черкаси—Київ</a:t>
            </a:r>
            <a:endParaRPr lang="en-US" sz="2100" dirty="0">
              <a:solidFill>
                <a:srgbClr val="4154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en-US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Old Dominion University, Norfolk, VA</a:t>
            </a:r>
            <a:r>
              <a:rPr lang="uk-UA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, 20</a:t>
            </a:r>
            <a:r>
              <a:rPr lang="en-US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23</a:t>
            </a:r>
            <a:r>
              <a:rPr lang="uk-UA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2024</a:t>
            </a:r>
            <a:endParaRPr sz="2200" i="1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22FE33-E99A-8677-3292-1D34BBFD68AB}"/>
              </a:ext>
            </a:extLst>
          </p:cNvPr>
          <p:cNvSpPr txBox="1"/>
          <p:nvPr/>
        </p:nvSpPr>
        <p:spPr>
          <a:xfrm>
            <a:off x="5902959" y="2129712"/>
            <a:ext cx="50800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Прикладна лінгвістика</a:t>
            </a: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| </a:t>
            </a:r>
            <a:endParaRPr lang="en-US" sz="2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uk-UA" sz="2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Магістерська програма з лінгвістики</a:t>
            </a:r>
          </a:p>
        </p:txBody>
      </p:sp>
      <p:pic>
        <p:nvPicPr>
          <p:cNvPr id="4" name="Рисунок 3" descr="Зображення, що містить Обличчя людини, книжкова шафа, особа, книга&#10;&#10;Автоматично згенерований опис">
            <a:extLst>
              <a:ext uri="{FF2B5EF4-FFF2-40B4-BE49-F238E27FC236}">
                <a16:creationId xmlns:a16="http://schemas.microsoft.com/office/drawing/2014/main" id="{A2994CA7-4636-C040-4689-3D4405C456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8"/>
          <a:stretch/>
        </p:blipFill>
        <p:spPr>
          <a:xfrm>
            <a:off x="-3082" y="0"/>
            <a:ext cx="5420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326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05CD13E-1DB0-4C2D-987B-849CE3DBEBB3}"/>
              </a:ext>
            </a:extLst>
          </p:cNvPr>
          <p:cNvSpPr/>
          <p:nvPr/>
        </p:nvSpPr>
        <p:spPr>
          <a:xfrm>
            <a:off x="13707" y="-29326"/>
            <a:ext cx="12178293" cy="4627562"/>
          </a:xfrm>
          <a:prstGeom prst="rect">
            <a:avLst/>
          </a:prstGeom>
          <a:solidFill>
            <a:srgbClr val="415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dirty="0">
              <a:solidFill>
                <a:srgbClr val="415463"/>
              </a:solidFill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D2F6F879-8D05-440C-A9A8-E83B279D1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648" y="4979035"/>
            <a:ext cx="1117535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SzPct val="80000"/>
              <a:buFont typeface="Courier New" panose="02070309020205020404" pitchFamily="49" charset="0"/>
              <a:buChar char="o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uk-UA" altLang="uk-UA" sz="2400" b="1" i="1" dirty="0">
                <a:solidFill>
                  <a:srgbClr val="415463"/>
                </a:solidFill>
                <a:cs typeface="Calibri" panose="020F0502020204030204" pitchFamily="34" charset="0"/>
              </a:rPr>
              <a:t>Ігор </a:t>
            </a:r>
            <a:r>
              <a:rPr lang="uk-UA" altLang="uk-UA" sz="2400" b="1" i="1" dirty="0" err="1">
                <a:solidFill>
                  <a:srgbClr val="415463"/>
                </a:solidFill>
                <a:cs typeface="Calibri" panose="020F0502020204030204" pitchFamily="34" charset="0"/>
              </a:rPr>
              <a:t>Забокрицький</a:t>
            </a:r>
            <a:r>
              <a:rPr lang="uk-UA" altLang="uk-UA" sz="2400" b="1" i="1" dirty="0">
                <a:solidFill>
                  <a:srgbClr val="415463"/>
                </a:solidFill>
                <a:cs typeface="Calibri" panose="020F0502020204030204" pitchFamily="34" charset="0"/>
              </a:rPr>
              <a:t> </a:t>
            </a:r>
            <a:endParaRPr lang="en-US" altLang="uk-UA" sz="2400" b="1" i="1" dirty="0">
              <a:solidFill>
                <a:srgbClr val="415463"/>
              </a:solidFill>
              <a:cs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altLang="uk-UA" sz="2200" b="1" dirty="0">
                <a:solidFill>
                  <a:srgbClr val="415463"/>
                </a:solidFill>
                <a:cs typeface="Calibri" panose="020F0502020204030204" pitchFamily="34" charset="0"/>
              </a:rPr>
              <a:t>Fulbright Graduate Student Program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uk-UA" altLang="uk-UA" sz="2200" dirty="0">
                <a:solidFill>
                  <a:srgbClr val="415463"/>
                </a:solidFill>
                <a:cs typeface="Calibri" panose="020F0502020204030204" pitchFamily="34" charset="0"/>
              </a:rPr>
              <a:t>Національний університет «Львівська політехніка», Львів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altLang="uk-UA" sz="2200" i="1" dirty="0">
                <a:solidFill>
                  <a:srgbClr val="415463"/>
                </a:solidFill>
                <a:cs typeface="Calibri" panose="020F0502020204030204" pitchFamily="34" charset="0"/>
              </a:rPr>
              <a:t>Chicago-Kent College of Law, Illinois Institute of Technology, Chicago, IL, 2016-2018</a:t>
            </a:r>
          </a:p>
        </p:txBody>
      </p:sp>
      <p:pic>
        <p:nvPicPr>
          <p:cNvPr id="5" name="Рисунок 4" descr="Зображення, що містить будівля, надворі, особа&#10;&#10;Автоматично згенерований опис">
            <a:extLst>
              <a:ext uri="{FF2B5EF4-FFF2-40B4-BE49-F238E27FC236}">
                <a16:creationId xmlns:a16="http://schemas.microsoft.com/office/drawing/2014/main" id="{86F2B591-2813-450A-AF4B-2CB5B4DB7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981" y="-29326"/>
            <a:ext cx="7068312" cy="462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650879"/>
      </p:ext>
    </p:extLst>
  </p:cSld>
  <p:clrMapOvr>
    <a:masterClrMapping/>
  </p:clrMapOvr>
  <p:transition advClick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5"/>
          <p:cNvSpPr/>
          <p:nvPr/>
        </p:nvSpPr>
        <p:spPr>
          <a:xfrm>
            <a:off x="1" y="0"/>
            <a:ext cx="12191999" cy="4627563"/>
          </a:xfrm>
          <a:prstGeom prst="rect">
            <a:avLst/>
          </a:prstGeom>
          <a:solidFill>
            <a:srgbClr val="4154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45"/>
          <p:cNvSpPr txBox="1"/>
          <p:nvPr/>
        </p:nvSpPr>
        <p:spPr>
          <a:xfrm>
            <a:off x="5894082" y="4696668"/>
            <a:ext cx="5765295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uk-UA" sz="2400" b="1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Олексій Бабинець</a:t>
            </a:r>
            <a:endParaRPr lang="en-US" sz="2400" b="1" i="1" dirty="0">
              <a:solidFill>
                <a:srgbClr val="4154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en-US" sz="2100" b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Fulbright </a:t>
            </a:r>
            <a:r>
              <a:rPr lang="en-AU" sz="2100" b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Graduate Student Program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uk-UA" sz="21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Архітектор в компанії</a:t>
            </a:r>
            <a:r>
              <a:rPr lang="ru-RU" sz="21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100" dirty="0" err="1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Edelburg</a:t>
            </a:r>
            <a:r>
              <a:rPr lang="en-AU" sz="21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 Architects, </a:t>
            </a:r>
            <a:r>
              <a:rPr lang="uk-UA" sz="21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Київ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en-US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University of Florida, Gainesville, FL</a:t>
            </a:r>
            <a:r>
              <a:rPr lang="uk-UA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, 20</a:t>
            </a:r>
            <a:r>
              <a:rPr lang="en-US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23</a:t>
            </a:r>
            <a:r>
              <a:rPr lang="uk-UA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24</a:t>
            </a:r>
            <a:endParaRPr sz="2200" i="1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22FE33-E99A-8677-3292-1D34BBFD68AB}"/>
              </a:ext>
            </a:extLst>
          </p:cNvPr>
          <p:cNvSpPr txBox="1"/>
          <p:nvPr/>
        </p:nvSpPr>
        <p:spPr>
          <a:xfrm>
            <a:off x="5902959" y="2129712"/>
            <a:ext cx="50800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Збереження історичної спадщини</a:t>
            </a: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lang="uk-UA" sz="2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Магістерська програма з архітектури</a:t>
            </a:r>
          </a:p>
        </p:txBody>
      </p:sp>
      <p:pic>
        <p:nvPicPr>
          <p:cNvPr id="3" name="Рисунок 2" descr="Зображення, що містить просто неба, одежа, особа, дерево&#10;&#10;Автоматично згенерований опис">
            <a:extLst>
              <a:ext uri="{FF2B5EF4-FFF2-40B4-BE49-F238E27FC236}">
                <a16:creationId xmlns:a16="http://schemas.microsoft.com/office/drawing/2014/main" id="{57D2D5A4-D115-C3F4-95DE-EB54783B01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3"/>
          <a:stretch/>
        </p:blipFill>
        <p:spPr>
          <a:xfrm>
            <a:off x="0" y="-1"/>
            <a:ext cx="54178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>
          <a:extLst>
            <a:ext uri="{FF2B5EF4-FFF2-40B4-BE49-F238E27FC236}">
              <a16:creationId xmlns:a16="http://schemas.microsoft.com/office/drawing/2014/main" id="{A7ECC816-9546-F351-3526-563DD6C68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1">
            <a:extLst>
              <a:ext uri="{FF2B5EF4-FFF2-40B4-BE49-F238E27FC236}">
                <a16:creationId xmlns:a16="http://schemas.microsoft.com/office/drawing/2014/main" id="{861F1112-B072-FD1F-3155-FF52BFCEA67F}"/>
              </a:ext>
            </a:extLst>
          </p:cNvPr>
          <p:cNvSpPr/>
          <p:nvPr/>
        </p:nvSpPr>
        <p:spPr>
          <a:xfrm>
            <a:off x="13707" y="-29326"/>
            <a:ext cx="12178293" cy="4627562"/>
          </a:xfrm>
          <a:prstGeom prst="rect">
            <a:avLst/>
          </a:prstGeom>
          <a:solidFill>
            <a:srgbClr val="4154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4154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51">
            <a:extLst>
              <a:ext uri="{FF2B5EF4-FFF2-40B4-BE49-F238E27FC236}">
                <a16:creationId xmlns:a16="http://schemas.microsoft.com/office/drawing/2014/main" id="{13AC35AC-03C3-A226-E522-7805B2BA4B90}"/>
              </a:ext>
            </a:extLst>
          </p:cNvPr>
          <p:cNvSpPr txBox="1"/>
          <p:nvPr/>
        </p:nvSpPr>
        <p:spPr>
          <a:xfrm>
            <a:off x="1016648" y="4986487"/>
            <a:ext cx="9184627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uk-UA" sz="2400" b="1" i="1" dirty="0" err="1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Ельміра</a:t>
            </a:r>
            <a:r>
              <a:rPr lang="uk-UA" sz="2400" b="1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uk-UA" sz="2400" b="1" i="1" dirty="0" err="1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Абасова</a:t>
            </a:r>
            <a:r>
              <a:rPr lang="uk-UA" sz="2400" b="1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i="1" dirty="0">
              <a:solidFill>
                <a:srgbClr val="4154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en-US" sz="2200" b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Fulbright Graduate Student Program</a:t>
            </a:r>
            <a:r>
              <a:rPr lang="uk-UA" sz="2200" b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200" b="1" dirty="0">
              <a:solidFill>
                <a:srgbClr val="4154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200"/>
              <a:buFont typeface="Arial"/>
              <a:buNone/>
            </a:pPr>
            <a:r>
              <a:rPr lang="uk-UA" sz="22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Луганський національний університет імені </a:t>
            </a:r>
            <a:r>
              <a:rPr lang="ru-RU" sz="22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Тараса Шевченка, Полтава </a:t>
            </a:r>
            <a:r>
              <a:rPr lang="en-US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Arizona State University, Tempe, AZ, 2020-2021</a:t>
            </a:r>
            <a:r>
              <a:rPr lang="en-US" sz="2200" i="1" dirty="0">
                <a:solidFill>
                  <a:srgbClr val="415463"/>
                </a:solidFill>
                <a:latin typeface="Arial Narrow"/>
                <a:ea typeface="Arial Narrow"/>
                <a:cs typeface="Arial Narrow"/>
                <a:sym typeface="Arial Narrow"/>
              </a:rPr>
              <a:t>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C360B3-6D67-775A-3B3A-897246D4BE0A}"/>
              </a:ext>
            </a:extLst>
          </p:cNvPr>
          <p:cNvSpPr txBox="1"/>
          <p:nvPr/>
        </p:nvSpPr>
        <p:spPr>
          <a:xfrm>
            <a:off x="7370955" y="3345195"/>
            <a:ext cx="44158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Музична терапія</a:t>
            </a: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lang="uk-UA" sz="2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Магістерська програма з музичної терапії </a:t>
            </a:r>
          </a:p>
        </p:txBody>
      </p:sp>
      <p:pic>
        <p:nvPicPr>
          <p:cNvPr id="7" name="Рисунок 6" descr="Зображення, що містить просто неба, небо, одежа, особа&#10;&#10;Автоматично згенерований опис">
            <a:extLst>
              <a:ext uri="{FF2B5EF4-FFF2-40B4-BE49-F238E27FC236}">
                <a16:creationId xmlns:a16="http://schemas.microsoft.com/office/drawing/2014/main" id="{6046126C-C7E4-DE73-3925-239A602E84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962"/>
          <a:stretch/>
        </p:blipFill>
        <p:spPr>
          <a:xfrm>
            <a:off x="13707" y="-45804"/>
            <a:ext cx="7083779" cy="464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742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3FE246-B5FD-9C0B-A894-E6675D888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2EA889-12EA-662A-919C-F4DC31F7C1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966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9A0599-A091-56A5-8DC6-3C861FED4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6FE5BB-83C9-F0CB-CC72-3AF2B743DB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028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0EBD61-6C3E-7FF6-A75A-5EED3884F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B9B3E8-5EAC-A1BB-B1F7-05BCD81559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969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9DD9FC-6BB6-9ACC-679B-404DE1964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BADF45-69B5-65A7-D70B-F3743734C1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342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D3E1E9-539A-E207-EC17-0A75FB233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62329-360E-73AD-6A7A-23A9DD1EB4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521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3EE2C8-F95F-AF1E-FF56-FD2381873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45ABCE3B-2455-618B-5CE9-667A9EA282F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5AA093-EAF5-8A1C-F056-EF09136F53E3}"/>
              </a:ext>
            </a:extLst>
          </p:cNvPr>
          <p:cNvSpPr txBox="1"/>
          <p:nvPr/>
        </p:nvSpPr>
        <p:spPr>
          <a:xfrm>
            <a:off x="5704115" y="6302829"/>
            <a:ext cx="2797561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33" dirty="0">
                <a:hlinkClick r:id="rId2"/>
              </a:rPr>
              <a:t>https://www.youtube.com/watch?v=LbAD5TizLhc</a:t>
            </a:r>
            <a:endParaRPr lang="en-US" sz="933" dirty="0"/>
          </a:p>
          <a:p>
            <a:endParaRPr lang="en-US" sz="933" dirty="0"/>
          </a:p>
        </p:txBody>
      </p:sp>
    </p:spTree>
    <p:extLst>
      <p:ext uri="{BB962C8B-B14F-4D97-AF65-F5344CB8AC3E}">
        <p14:creationId xmlns:p14="http://schemas.microsoft.com/office/powerpoint/2010/main" val="2744824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"/>
          <p:cNvSpPr/>
          <p:nvPr/>
        </p:nvSpPr>
        <p:spPr>
          <a:xfrm>
            <a:off x="13707" y="-1"/>
            <a:ext cx="12178293" cy="3631474"/>
          </a:xfrm>
          <a:prstGeom prst="rect">
            <a:avLst/>
          </a:prstGeom>
          <a:solidFill>
            <a:srgbClr val="4154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54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9"/>
          <p:cNvSpPr txBox="1"/>
          <p:nvPr/>
        </p:nvSpPr>
        <p:spPr>
          <a:xfrm>
            <a:off x="985256" y="3767709"/>
            <a:ext cx="11127975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Сенатор </a:t>
            </a:r>
            <a:r>
              <a:rPr lang="uk-UA" sz="2800" dirty="0" err="1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Фулбрайт</a:t>
            </a:r>
            <a:r>
              <a:rPr lang="uk-UA" sz="28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 зазначав, що міжнародна освіта перетворює національні цінності на людські, – ми стаємо </a:t>
            </a:r>
            <a:r>
              <a:rPr lang="uk-UA" sz="2800" dirty="0" err="1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терпимішими</a:t>
            </a:r>
            <a:r>
              <a:rPr lang="uk-UA" sz="28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 й вчимось цінувати те, що нас вирізняє; сприяємо гуманізації міжнародних стосунків, вчимося визнавати й поважати інші культури, що наповнюють наш світ. А що важить більше – це те, що ми усвідомлюємо важливість співпраці задля миру та добра цілої громади.</a:t>
            </a:r>
            <a:endParaRPr dirty="0"/>
          </a:p>
        </p:txBody>
      </p:sp>
      <p:pic>
        <p:nvPicPr>
          <p:cNvPr id="156" name="Google Shape;156;p9" descr="Зображення, що містить особа, чоловік, музика, мідний духовий інструмент&#10;&#10;Автоматично згенерований опис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5611819" cy="3631473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9"/>
          <p:cNvSpPr txBox="1"/>
          <p:nvPr/>
        </p:nvSpPr>
        <p:spPr>
          <a:xfrm>
            <a:off x="5815086" y="2133601"/>
            <a:ext cx="288131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Senator</a:t>
            </a:r>
            <a:r>
              <a:rPr lang="uk-UA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J. </a:t>
            </a:r>
            <a:r>
              <a:rPr lang="uk-UA" sz="2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William</a:t>
            </a:r>
            <a:r>
              <a:rPr lang="uk-UA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uk-UA" sz="2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Fulbright</a:t>
            </a:r>
            <a:r>
              <a:rPr lang="uk-UA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(1905 –1995)</a:t>
            </a: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46558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9DCC52BC-23BA-4B05-BAA1-AB3799259155}"/>
              </a:ext>
            </a:extLst>
          </p:cNvPr>
          <p:cNvSpPr/>
          <p:nvPr/>
        </p:nvSpPr>
        <p:spPr>
          <a:xfrm>
            <a:off x="6087" y="-29326"/>
            <a:ext cx="12178293" cy="4627562"/>
          </a:xfrm>
          <a:prstGeom prst="rect">
            <a:avLst/>
          </a:prstGeom>
          <a:solidFill>
            <a:srgbClr val="415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dirty="0">
              <a:solidFill>
                <a:srgbClr val="415463"/>
              </a:solidFill>
            </a:endParaRPr>
          </a:p>
        </p:txBody>
      </p:sp>
      <p:sp>
        <p:nvSpPr>
          <p:cNvPr id="28675" name="Text Box 7">
            <a:extLst>
              <a:ext uri="{FF2B5EF4-FFF2-40B4-BE49-F238E27FC236}">
                <a16:creationId xmlns:a16="http://schemas.microsoft.com/office/drawing/2014/main" id="{C4979B0D-7D9A-4637-A4AD-A0B56FE80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999" y="4946650"/>
            <a:ext cx="1066800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SzPct val="80000"/>
              <a:buFont typeface="Courier New" panose="02070309020205020404" pitchFamily="49" charset="0"/>
              <a:buChar char="o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  <a:defRPr/>
            </a:pPr>
            <a:r>
              <a:rPr lang="en-AU" altLang="uk-UA" sz="2200" b="1" dirty="0" err="1">
                <a:solidFill>
                  <a:srgbClr val="415463"/>
                </a:solidFill>
                <a:cs typeface="Calibri" panose="020F0502020204030204" pitchFamily="34" charset="0"/>
              </a:rPr>
              <a:t>EducationUSA</a:t>
            </a:r>
            <a:r>
              <a:rPr lang="en-AU" altLang="uk-UA" sz="2200" dirty="0">
                <a:solidFill>
                  <a:srgbClr val="415463"/>
                </a:solidFill>
                <a:cs typeface="Calibri" panose="020F0502020204030204" pitchFamily="34" charset="0"/>
              </a:rPr>
              <a:t> </a:t>
            </a:r>
            <a:r>
              <a:rPr lang="uk-UA" altLang="uk-UA" sz="2200" dirty="0">
                <a:solidFill>
                  <a:srgbClr val="415463"/>
                </a:solidFill>
                <a:cs typeface="Calibri" panose="020F0502020204030204" pitchFamily="34" charset="0"/>
              </a:rPr>
              <a:t>є мережею Державного Департаменту США, що надає інформаційну підтримку всім зацікавленим в освітніх можливостях у США, пропонуючи точну, повну та актуальну інформацію про можливості навчання в акредитованих вищих навчальних закладах Сполучених Штатів Америки. </a:t>
            </a:r>
          </a:p>
        </p:txBody>
      </p:sp>
      <p:pic>
        <p:nvPicPr>
          <p:cNvPr id="3" name="Рисунок 2" descr="Зображення, що містить текст, знімок екрана, Веб-сайт, Веб-сторінка&#10;&#10;Автоматично згенерований опис">
            <a:extLst>
              <a:ext uri="{FF2B5EF4-FFF2-40B4-BE49-F238E27FC236}">
                <a16:creationId xmlns:a16="http://schemas.microsoft.com/office/drawing/2014/main" id="{D8DC5963-C548-A582-9677-08C3D928B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59" y="101097"/>
            <a:ext cx="8808721" cy="4366716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ith glasses and a beard&#10;&#10;Description automatically generated">
            <a:extLst>
              <a:ext uri="{FF2B5EF4-FFF2-40B4-BE49-F238E27FC236}">
                <a16:creationId xmlns:a16="http://schemas.microsoft.com/office/drawing/2014/main" id="{7D74AACA-1EBB-4E7D-EDEC-E4629DB158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81;p52">
            <a:extLst>
              <a:ext uri="{FF2B5EF4-FFF2-40B4-BE49-F238E27FC236}">
                <a16:creationId xmlns:a16="http://schemas.microsoft.com/office/drawing/2014/main" id="{2007DCD0-AF42-AC3B-D223-5F5A348653EE}"/>
              </a:ext>
            </a:extLst>
          </p:cNvPr>
          <p:cNvSpPr txBox="1"/>
          <p:nvPr/>
        </p:nvSpPr>
        <p:spPr>
          <a:xfrm>
            <a:off x="228600" y="3571353"/>
            <a:ext cx="759956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5463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TheFulbrightUkraine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5463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5463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YouTube</a:t>
            </a:r>
            <a:endParaRPr lang="ru-RU" sz="2400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415463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9071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9273" y="465230"/>
            <a:ext cx="1133858" cy="1209042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54"/>
          <p:cNvSpPr txBox="1"/>
          <p:nvPr/>
        </p:nvSpPr>
        <p:spPr>
          <a:xfrm>
            <a:off x="2733675" y="658618"/>
            <a:ext cx="8576355" cy="57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B3300"/>
              </a:buClr>
              <a:buSzPts val="3200"/>
              <a:buFont typeface="Calibri"/>
              <a:buNone/>
            </a:pPr>
            <a:r>
              <a:rPr lang="uk-UA" sz="3200" b="1" err="1">
                <a:solidFill>
                  <a:srgbClr val="EB3300"/>
                </a:solidFill>
                <a:latin typeface="Calibri"/>
                <a:ea typeface="Calibri"/>
                <a:cs typeface="Calibri"/>
                <a:sym typeface="Calibri"/>
              </a:rPr>
              <a:t>Fulbright</a:t>
            </a:r>
            <a:r>
              <a:rPr lang="uk-UA" sz="3200" b="1">
                <a:solidFill>
                  <a:srgbClr val="EB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200" b="1">
              <a:solidFill>
                <a:srgbClr val="EB33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B3300"/>
              </a:buClr>
              <a:buSzPts val="3200"/>
              <a:buFont typeface="Calibri"/>
              <a:buNone/>
            </a:pPr>
            <a:r>
              <a:rPr lang="uk-UA" sz="3200" b="1" err="1">
                <a:solidFill>
                  <a:srgbClr val="EB3300"/>
                </a:solidFill>
                <a:latin typeface="Calibri"/>
                <a:ea typeface="Calibri"/>
                <a:cs typeface="Calibri"/>
                <a:sym typeface="Calibri"/>
              </a:rPr>
              <a:t>Foreign</a:t>
            </a:r>
            <a:r>
              <a:rPr lang="uk-UA" sz="3200" b="1">
                <a:solidFill>
                  <a:srgbClr val="EB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uk-UA" sz="3200" b="1" err="1">
                <a:solidFill>
                  <a:srgbClr val="EB3300"/>
                </a:solidFill>
                <a:latin typeface="Calibri"/>
                <a:ea typeface="Calibri"/>
                <a:cs typeface="Calibri"/>
                <a:sym typeface="Calibri"/>
              </a:rPr>
              <a:t>Language</a:t>
            </a:r>
            <a:r>
              <a:rPr lang="uk-UA" sz="3200" b="1">
                <a:solidFill>
                  <a:srgbClr val="EB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uk-UA" sz="3200" b="1" err="1">
                <a:solidFill>
                  <a:srgbClr val="EB3300"/>
                </a:solidFill>
                <a:latin typeface="Calibri"/>
                <a:ea typeface="Calibri"/>
                <a:cs typeface="Calibri"/>
                <a:sym typeface="Calibri"/>
              </a:rPr>
              <a:t>Teaching</a:t>
            </a:r>
            <a:r>
              <a:rPr lang="uk-UA" sz="3200" b="1">
                <a:solidFill>
                  <a:srgbClr val="EB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uk-UA" sz="3200" b="1" err="1">
                <a:solidFill>
                  <a:srgbClr val="EB3300"/>
                </a:solidFill>
                <a:latin typeface="Calibri"/>
                <a:ea typeface="Calibri"/>
                <a:cs typeface="Calibri"/>
                <a:sym typeface="Calibri"/>
              </a:rPr>
              <a:t>Assistant</a:t>
            </a:r>
            <a:r>
              <a:rPr lang="uk-UA" sz="3200" b="1">
                <a:solidFill>
                  <a:srgbClr val="EB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uk-UA" sz="3200" b="1" err="1">
                <a:solidFill>
                  <a:srgbClr val="EB3300"/>
                </a:solidFill>
                <a:latin typeface="Calibri"/>
                <a:ea typeface="Calibri"/>
                <a:cs typeface="Calibri"/>
                <a:sym typeface="Calibri"/>
              </a:rPr>
              <a:t>Program</a:t>
            </a:r>
            <a:endParaRPr/>
          </a:p>
        </p:txBody>
      </p:sp>
      <p:sp>
        <p:nvSpPr>
          <p:cNvPr id="497" name="Google Shape;497;p54"/>
          <p:cNvSpPr txBox="1"/>
          <p:nvPr/>
        </p:nvSpPr>
        <p:spPr>
          <a:xfrm>
            <a:off x="1107973" y="1844675"/>
            <a:ext cx="9900337" cy="424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Стажування з викладання української мови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(асистенція американським викладачам) </a:t>
            </a:r>
            <a:endParaRPr lang="ru-RU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</a:t>
            </a:r>
            <a:r>
              <a:rPr lang="uk-UA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університетах/коледжах США тривалістю дев'ять місяців</a:t>
            </a:r>
            <a:r>
              <a:rPr lang="ru-RU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ru-RU" dirty="0"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-UA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 конкурсі можуть брати участь викладачі-початківці та молоді фахівці, які спеціалізуються з лінгвістики, української літератури, перекладацьких студій, комунікацій, журналістики, американських студій, викладання англійської мови. Кандидати повинні мати щонайменше диплом бакалавра на час призначення стипендії</a:t>
            </a:r>
            <a:r>
              <a:rPr lang="uk-UA" sz="2400" b="0" i="0" dirty="0">
                <a:solidFill>
                  <a:srgbClr val="212529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3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Кінцевий термін подання документів </a:t>
            </a:r>
            <a:r>
              <a:rPr lang="uk-UA" sz="2400" b="0" i="0" u="none" strike="noStrike" cap="none" dirty="0">
                <a:solidFill>
                  <a:srgbClr val="212529"/>
                </a:solidFill>
                <a:latin typeface="Montserrat"/>
                <a:ea typeface="Montserrat"/>
                <a:cs typeface="Montserrat"/>
                <a:sym typeface="Montserrat"/>
              </a:rPr>
              <a:t>–</a:t>
            </a:r>
            <a:r>
              <a:rPr lang="uk-UA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uk-UA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30 червня 202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uk-UA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року</a:t>
            </a:r>
            <a:endParaRPr dirty="0"/>
          </a:p>
        </p:txBody>
      </p:sp>
      <p:pic>
        <p:nvPicPr>
          <p:cNvPr id="498" name="Google Shape;498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3690" y="5303357"/>
            <a:ext cx="944882" cy="11978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77172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55"/>
          <p:cNvSpPr/>
          <p:nvPr/>
        </p:nvSpPr>
        <p:spPr>
          <a:xfrm>
            <a:off x="1139300" y="1566853"/>
            <a:ext cx="10312894" cy="4825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uk-UA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чітке зрозуміння цілей Програми;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uk-UA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добра зорієнтованість у стані подій в Україні; обізнаність із її історією та культурою; бажання та вміння гідно представити Україну американській спільноті;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uk-UA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правдиве зацікавлення американською культурою і відкритість до її пізнання;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uk-UA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готовність проживати на </a:t>
            </a:r>
            <a:r>
              <a:rPr lang="uk-UA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кампусі</a:t>
            </a:r>
            <a:r>
              <a:rPr lang="uk-UA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співпрацювати з американськими студентами й викладачами, а також із місцевою громадою загалом;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uk-UA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уміння мислити на перспективу: усвідомлення ваги й важливості фулбрайтівського досвіду та бачення можливостей його використання та поширення в Україні.</a:t>
            </a:r>
            <a:endParaRPr dirty="0"/>
          </a:p>
        </p:txBody>
      </p:sp>
      <p:pic>
        <p:nvPicPr>
          <p:cNvPr id="504" name="Google Shape;504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9273" y="465230"/>
            <a:ext cx="1133858" cy="1209042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55"/>
          <p:cNvSpPr txBox="1"/>
          <p:nvPr/>
        </p:nvSpPr>
        <p:spPr>
          <a:xfrm>
            <a:off x="2733675" y="847806"/>
            <a:ext cx="8576355" cy="57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Font typeface="Calibri"/>
              <a:buNone/>
            </a:pPr>
            <a:r>
              <a:rPr lang="uk-UA" sz="3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Критерії добору кандидатів: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400864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56"/>
          <p:cNvSpPr/>
          <p:nvPr/>
        </p:nvSpPr>
        <p:spPr>
          <a:xfrm>
            <a:off x="1139300" y="1886457"/>
            <a:ext cx="10170730" cy="4265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uk-UA" sz="2000" b="1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УСІ ДОКУМЕНТИ АНГЛІЙСЬКОЮ МОВОЮ:</a:t>
            </a:r>
            <a:endParaRPr lang="uk-UA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uk-UA" sz="105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uk-UA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онлайнова анкета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uk-UA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три рекомендаційні листи </a:t>
            </a:r>
            <a:r>
              <a:rPr lang="uk-UA" sz="2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uk-UA" sz="2400" i="1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рекомендодавці</a:t>
            </a:r>
            <a:r>
              <a:rPr lang="uk-UA" sz="2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виповнюють відповідні онлайн форми англійською мовою)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uk-UA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копії всіх документів про вищу освіту (дипломи з додатками) та копії документів про наукові ступені та звання (дипломи, атестати тощо)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uk-UA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результати складання іспитів TOEFL або IELTS (за наявності)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uk-UA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обов'язкова додаткова форма – </a:t>
            </a:r>
            <a:r>
              <a:rPr lang="uk-UA" sz="2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Згода на обробку персональних даних.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1" name="Google Shape;511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9273" y="465230"/>
            <a:ext cx="1133858" cy="1209042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56"/>
          <p:cNvSpPr txBox="1"/>
          <p:nvPr/>
        </p:nvSpPr>
        <p:spPr>
          <a:xfrm>
            <a:off x="2733675" y="847806"/>
            <a:ext cx="8576355" cy="57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Font typeface="Calibri"/>
              <a:buNone/>
            </a:pPr>
            <a:r>
              <a:rPr lang="uk-UA" sz="3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Комплект документів для участі в конкурсі: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64160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61"/>
          <p:cNvSpPr/>
          <p:nvPr/>
        </p:nvSpPr>
        <p:spPr>
          <a:xfrm>
            <a:off x="0" y="0"/>
            <a:ext cx="12192000" cy="4627562"/>
          </a:xfrm>
          <a:prstGeom prst="rect">
            <a:avLst/>
          </a:prstGeom>
          <a:solidFill>
            <a:srgbClr val="4154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54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61"/>
          <p:cNvSpPr txBox="1"/>
          <p:nvPr/>
        </p:nvSpPr>
        <p:spPr>
          <a:xfrm>
            <a:off x="1016647" y="4986487"/>
            <a:ext cx="10774859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uk-UA" sz="2400" b="1" i="1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Андріяна Баран</a:t>
            </a:r>
            <a:endParaRPr sz="2400" b="1" i="1">
              <a:solidFill>
                <a:srgbClr val="4154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200"/>
              <a:buFont typeface="Arial"/>
              <a:buNone/>
            </a:pPr>
            <a:r>
              <a:rPr lang="uk-UA" sz="2200" b="1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Fulbright Foreign Language Teaching Assistant (FLTA) Program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200"/>
              <a:buFont typeface="Arial"/>
              <a:buNone/>
            </a:pPr>
            <a:r>
              <a:rPr lang="uk-UA" sz="220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Викладачка української як іноземної в Українському католицькому університеті, літредакторка, перекладачка, менеджерка освітніх проєктів для молоді, Львів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200"/>
              <a:buFont typeface="Arial"/>
              <a:buNone/>
            </a:pPr>
            <a:r>
              <a:rPr lang="uk-UA" sz="2200" i="1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University of Kansas, Lawrence, KS, 2020-21</a:t>
            </a:r>
            <a:r>
              <a:rPr lang="uk-UA" sz="2200" i="1">
                <a:solidFill>
                  <a:srgbClr val="415463"/>
                </a:solidFill>
                <a:latin typeface="Arial Narrow"/>
                <a:ea typeface="Arial Narrow"/>
                <a:cs typeface="Arial Narrow"/>
                <a:sym typeface="Arial Narrow"/>
              </a:rPr>
              <a:t>	</a:t>
            </a:r>
            <a:endParaRPr sz="2200" i="1">
              <a:solidFill>
                <a:srgbClr val="415463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548" name="Google Shape;548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98"/>
            <a:ext cx="7071360" cy="46268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43858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63"/>
          <p:cNvSpPr/>
          <p:nvPr/>
        </p:nvSpPr>
        <p:spPr>
          <a:xfrm>
            <a:off x="13707" y="-10276"/>
            <a:ext cx="12178293" cy="4627562"/>
          </a:xfrm>
          <a:prstGeom prst="rect">
            <a:avLst/>
          </a:prstGeom>
          <a:solidFill>
            <a:srgbClr val="4154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54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p63"/>
          <p:cNvSpPr txBox="1"/>
          <p:nvPr/>
        </p:nvSpPr>
        <p:spPr>
          <a:xfrm>
            <a:off x="1016648" y="4189032"/>
            <a:ext cx="5745660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uk-UA" sz="2400" b="1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Марта Томахів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200"/>
              <a:buFont typeface="Arial"/>
              <a:buNone/>
            </a:pPr>
            <a:r>
              <a:rPr lang="uk-UA" sz="2200" b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Fulbright Foreign Language Teaching Assistant (FLTA) Program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200"/>
              <a:buFont typeface="Arial"/>
              <a:buNone/>
            </a:pPr>
            <a:r>
              <a:rPr lang="uk-UA" sz="22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Центр наукових досліджень та викладання іноземних мов НАН України, Київ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200"/>
              <a:buFont typeface="Arial"/>
              <a:buNone/>
            </a:pPr>
            <a:r>
              <a:rPr lang="uk-UA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University of Washington, Slavic Languages and Literatures Department, Seattle, WA, 2020-2</a:t>
            </a:r>
            <a:r>
              <a:rPr lang="en-US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02</a:t>
            </a:r>
            <a:r>
              <a:rPr lang="uk-UA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uk-UA" sz="2200" i="1" dirty="0">
                <a:solidFill>
                  <a:srgbClr val="415463"/>
                </a:solidFill>
                <a:latin typeface="Arial Narrow"/>
                <a:ea typeface="Arial Narrow"/>
                <a:cs typeface="Arial Narrow"/>
                <a:sym typeface="Arial Narrow"/>
              </a:rPr>
              <a:t>	</a:t>
            </a:r>
            <a:endParaRPr sz="2200" i="1" dirty="0">
              <a:solidFill>
                <a:srgbClr val="415463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562" name="Google Shape;562;p63" descr="Зображення, що містить гора, надворі, земля, скеля&#10;&#10;Автоматично згенерований опис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45388" y="-13193"/>
            <a:ext cx="514661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0747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59"/>
          <p:cNvSpPr/>
          <p:nvPr/>
        </p:nvSpPr>
        <p:spPr>
          <a:xfrm>
            <a:off x="13707" y="374"/>
            <a:ext cx="12178293" cy="4627562"/>
          </a:xfrm>
          <a:prstGeom prst="rect">
            <a:avLst/>
          </a:prstGeom>
          <a:solidFill>
            <a:srgbClr val="4154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54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59"/>
          <p:cNvSpPr txBox="1"/>
          <p:nvPr/>
        </p:nvSpPr>
        <p:spPr>
          <a:xfrm>
            <a:off x="5901070" y="3478308"/>
            <a:ext cx="5890436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uk-UA" sz="24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Софія </a:t>
            </a:r>
            <a:r>
              <a:rPr lang="uk-UA" sz="2400" b="1" i="1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Феджора</a:t>
            </a:r>
            <a:endParaRPr lang="en-US" sz="2400"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200" b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Fulbright Foreign Language Teaching Assistant (FLTA) Program</a:t>
            </a:r>
            <a:r>
              <a:rPr lang="uk-UA" sz="2200" b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200" b="1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200"/>
              <a:buFont typeface="Arial"/>
              <a:buNone/>
            </a:pPr>
            <a:r>
              <a:rPr lang="uk-UA" sz="220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Аспірантка Київського національного університету імені Тараса Шевченка;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200"/>
              <a:buFont typeface="Arial"/>
              <a:buNone/>
            </a:pPr>
            <a:r>
              <a:rPr lang="uk-UA" sz="220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старша наукова співробітниця Національного музею літератури України, Київ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200"/>
              <a:buFont typeface="Arial"/>
              <a:buNone/>
            </a:pPr>
            <a:r>
              <a:rPr lang="en-US" sz="2200" i="1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University of Washington, Seattle, WA</a:t>
            </a:r>
            <a:r>
              <a:rPr lang="uk-UA" sz="2200" i="1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, 20</a:t>
            </a:r>
            <a:r>
              <a:rPr lang="en-US" sz="2200" i="1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uk-UA" sz="2200" i="1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1-</a:t>
            </a:r>
            <a:r>
              <a:rPr lang="en-US" sz="2200" i="1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lang="uk-UA" sz="2200" i="1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200" i="1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200" i="1">
              <a:solidFill>
                <a:srgbClr val="415463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" name="Рисунок 2" descr="Зображення, що містить текст, особа, надворі, позує&#10;&#10;Автоматично згенерований опис">
            <a:extLst>
              <a:ext uri="{FF2B5EF4-FFF2-40B4-BE49-F238E27FC236}">
                <a16:creationId xmlns:a16="http://schemas.microsoft.com/office/drawing/2014/main" id="{CE345C51-6BB3-4290-A381-7A138709D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6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091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9273" y="465230"/>
            <a:ext cx="1133858" cy="1209042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4"/>
          <p:cNvSpPr txBox="1"/>
          <p:nvPr/>
        </p:nvSpPr>
        <p:spPr>
          <a:xfrm>
            <a:off x="2733675" y="847806"/>
            <a:ext cx="8576355" cy="57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B3300"/>
              </a:buClr>
              <a:buSzPts val="3200"/>
              <a:buFont typeface="Calibri"/>
              <a:buNone/>
            </a:pPr>
            <a:r>
              <a:rPr lang="uk-UA" sz="3200" b="1" dirty="0">
                <a:solidFill>
                  <a:srgbClr val="EB3300"/>
                </a:solidFill>
                <a:latin typeface="Calibri"/>
                <a:ea typeface="Calibri"/>
                <a:cs typeface="Calibri"/>
                <a:sym typeface="Calibri"/>
              </a:rPr>
              <a:t>Fulbright Research and Development Program</a:t>
            </a:r>
            <a:endParaRPr dirty="0"/>
          </a:p>
        </p:txBody>
      </p:sp>
      <p:sp>
        <p:nvSpPr>
          <p:cNvPr id="347" name="Google Shape;347;p34"/>
          <p:cNvSpPr txBox="1"/>
          <p:nvPr/>
        </p:nvSpPr>
        <p:spPr>
          <a:xfrm>
            <a:off x="1107973" y="1844675"/>
            <a:ext cx="10202057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Проведення досліджень в університетах США 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тривалістю від шести до дев’яти місяців.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 конкурсі можуть брати участь особи віком до 45 років із дворічним професійним досвідом: викладачі; аспіранти та дослідники, які ще не мають наукового ступеня; кандидати наук; адміністратори вищих навчальних закладів; співробітники науково-дослідних установ; журналісти; фахівці з бібліотечної, музейної та архівної справи; спеціалісти у сфері управління культурою; працівники громадських організацій.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3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Кінцевий термін подання документів </a:t>
            </a:r>
            <a:r>
              <a:rPr lang="uk-UA" sz="2400" b="0" i="0" u="none" strike="noStrike" cap="none" dirty="0">
                <a:solidFill>
                  <a:srgbClr val="212529"/>
                </a:solidFill>
                <a:latin typeface="Montserrat"/>
                <a:ea typeface="Montserrat"/>
                <a:cs typeface="Montserrat"/>
                <a:sym typeface="Montserrat"/>
              </a:rPr>
              <a:t>–</a:t>
            </a:r>
            <a:r>
              <a:rPr lang="uk-UA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uk-UA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 листопада 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2024 </a:t>
            </a:r>
            <a:r>
              <a:rPr lang="uk-UA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року</a:t>
            </a:r>
            <a:endParaRPr dirty="0"/>
          </a:p>
        </p:txBody>
      </p:sp>
      <p:pic>
        <p:nvPicPr>
          <p:cNvPr id="348" name="Google Shape;348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3690" y="5324375"/>
            <a:ext cx="944882" cy="1197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5"/>
          <p:cNvSpPr/>
          <p:nvPr/>
        </p:nvSpPr>
        <p:spPr>
          <a:xfrm>
            <a:off x="1139300" y="1566853"/>
            <a:ext cx="10312894" cy="4825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-UA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Тривалість гранту — 6-9 місяців. Упродовж академічного року учасники Програми проводять індивідуальні дослідження; знайомляться з актуальними надбаннями американських університетів у плануванні навчальних програм, розробленні учбових курсів та їх викладанні; беруть участь у наукових конференціях та семінарах. </a:t>
            </a:r>
            <a:endParaRPr dirty="0"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-UA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Програма не передбачає здобуття наукового ступеня, але надає можливість стипендіатам відвідувати семінари та лекції як вільним слухачам.</a:t>
            </a:r>
            <a:endParaRPr dirty="0"/>
          </a:p>
        </p:txBody>
      </p:sp>
      <p:pic>
        <p:nvPicPr>
          <p:cNvPr id="354" name="Google Shape;354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9273" y="465230"/>
            <a:ext cx="1133858" cy="1209042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5"/>
          <p:cNvSpPr txBox="1"/>
          <p:nvPr/>
        </p:nvSpPr>
        <p:spPr>
          <a:xfrm>
            <a:off x="2733675" y="847806"/>
            <a:ext cx="8576355" cy="57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B3300"/>
              </a:buClr>
              <a:buSzPts val="3200"/>
              <a:buFont typeface="Calibri"/>
              <a:buNone/>
            </a:pPr>
            <a:r>
              <a:rPr lang="uk-UA" sz="3200" b="1">
                <a:solidFill>
                  <a:srgbClr val="EB3300"/>
                </a:solidFill>
                <a:latin typeface="Calibri"/>
                <a:ea typeface="Calibri"/>
                <a:cs typeface="Calibri"/>
                <a:sym typeface="Calibri"/>
              </a:rPr>
              <a:t>Fulbright Research and Development Program</a:t>
            </a: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53412" y="620713"/>
            <a:ext cx="5705475" cy="576262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3"/>
          <p:cNvSpPr txBox="1"/>
          <p:nvPr/>
        </p:nvSpPr>
        <p:spPr>
          <a:xfrm>
            <a:off x="3421959" y="1412876"/>
            <a:ext cx="7888071" cy="57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B3300"/>
              </a:buClr>
              <a:buSzPts val="3200"/>
              <a:buFont typeface="Calibri"/>
              <a:buNone/>
            </a:pPr>
            <a:r>
              <a:rPr lang="uk-UA" sz="3200" b="1" dirty="0">
                <a:solidFill>
                  <a:srgbClr val="EB3300"/>
                </a:solidFill>
                <a:latin typeface="Calibri"/>
                <a:ea typeface="Calibri"/>
                <a:cs typeface="Calibri"/>
                <a:sym typeface="Calibri"/>
              </a:rPr>
              <a:t>Fulbright in Numbers</a:t>
            </a:r>
            <a:endParaRPr dirty="0"/>
          </a:p>
        </p:txBody>
      </p:sp>
      <p:grpSp>
        <p:nvGrpSpPr>
          <p:cNvPr id="185" name="Google Shape;185;p13"/>
          <p:cNvGrpSpPr/>
          <p:nvPr/>
        </p:nvGrpSpPr>
        <p:grpSpPr>
          <a:xfrm>
            <a:off x="7098393" y="2205038"/>
            <a:ext cx="3636963" cy="4395788"/>
            <a:chOff x="7098393" y="2205038"/>
            <a:chExt cx="3636963" cy="4395788"/>
          </a:xfrm>
        </p:grpSpPr>
        <p:pic>
          <p:nvPicPr>
            <p:cNvPr id="186" name="Google Shape;186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098393" y="2205039"/>
              <a:ext cx="1257300" cy="43957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p13"/>
            <p:cNvSpPr txBox="1"/>
            <p:nvPr/>
          </p:nvSpPr>
          <p:spPr>
            <a:xfrm>
              <a:off x="8449356" y="2205038"/>
              <a:ext cx="2286000" cy="42783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2500" b="1" dirty="0">
                  <a:solidFill>
                    <a:srgbClr val="E3452F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r>
                <a:rPr lang="en-US" sz="2500" b="1" dirty="0">
                  <a:solidFill>
                    <a:srgbClr val="E3452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br>
                <a:rPr lang="uk-UA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600" dirty="0">
                  <a:solidFill>
                    <a:srgbClr val="1B3A60"/>
                  </a:solidFill>
                  <a:latin typeface="Calibri"/>
                  <a:ea typeface="Calibri"/>
                  <a:cs typeface="Calibri"/>
                  <a:sym typeface="Calibri"/>
                </a:rPr>
                <a:t>Nobel </a:t>
              </a:r>
              <a:br>
                <a:rPr lang="en-US" sz="1600" dirty="0">
                  <a:solidFill>
                    <a:srgbClr val="1B3A6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600" dirty="0">
                  <a:solidFill>
                    <a:srgbClr val="1B3A60"/>
                  </a:solidFill>
                  <a:latin typeface="Calibri"/>
                  <a:ea typeface="Calibri"/>
                  <a:cs typeface="Calibri"/>
                  <a:sym typeface="Calibri"/>
                </a:rPr>
                <a:t>Laureates</a:t>
              </a:r>
              <a:br>
                <a:rPr lang="en-US" sz="300" dirty="0">
                  <a:solidFill>
                    <a:srgbClr val="1B3A6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br>
                <a:rPr lang="en-US" sz="300" dirty="0">
                  <a:solidFill>
                    <a:srgbClr val="1B3A6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br>
                <a:rPr lang="en-US" sz="300" dirty="0">
                  <a:solidFill>
                    <a:srgbClr val="1B3A6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br>
                <a:rPr lang="en-US" sz="300" dirty="0">
                  <a:solidFill>
                    <a:srgbClr val="1B3A6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br>
                <a:rPr lang="en-US" sz="300" dirty="0">
                  <a:solidFill>
                    <a:srgbClr val="1B3A6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2500" b="1" dirty="0">
                  <a:solidFill>
                    <a:srgbClr val="E3452F"/>
                  </a:solidFill>
                  <a:latin typeface="Calibri"/>
                  <a:ea typeface="Calibri"/>
                  <a:cs typeface="Calibri"/>
                  <a:sym typeface="Calibri"/>
                </a:rPr>
                <a:t>41</a:t>
              </a:r>
              <a:endParaRPr lang="en-US"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rgbClr val="1B3A60"/>
                  </a:solidFill>
                  <a:latin typeface="Calibri"/>
                  <a:ea typeface="Calibri"/>
                  <a:cs typeface="Calibri"/>
                  <a:sym typeface="Calibri"/>
                </a:rPr>
                <a:t>Heads of State </a:t>
              </a:r>
              <a:endParaRPr lang="en-US"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rgbClr val="1B3A60"/>
                  </a:solidFill>
                  <a:latin typeface="Calibri"/>
                  <a:ea typeface="Calibri"/>
                  <a:cs typeface="Calibri"/>
                  <a:sym typeface="Calibri"/>
                </a:rPr>
                <a:t>Or Government</a:t>
              </a:r>
              <a:endParaRPr lang="en-US"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1600" dirty="0">
                <a:solidFill>
                  <a:srgbClr val="1B3A6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b="1" dirty="0">
                  <a:solidFill>
                    <a:srgbClr val="E3452F"/>
                  </a:solidFill>
                  <a:latin typeface="Calibri"/>
                  <a:ea typeface="Calibri"/>
                  <a:cs typeface="Calibri"/>
                  <a:sym typeface="Calibri"/>
                </a:rPr>
                <a:t>78</a:t>
              </a:r>
              <a:endParaRPr lang="en-US"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rgbClr val="1B3A60"/>
                  </a:solidFill>
                  <a:latin typeface="Calibri"/>
                  <a:ea typeface="Calibri"/>
                  <a:cs typeface="Calibri"/>
                  <a:sym typeface="Calibri"/>
                </a:rPr>
                <a:t>MacArthur</a:t>
              </a:r>
              <a:br>
                <a:rPr lang="en-US" sz="1600" dirty="0">
                  <a:solidFill>
                    <a:srgbClr val="1B3A6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600" dirty="0">
                  <a:solidFill>
                    <a:srgbClr val="1B3A60"/>
                  </a:solidFill>
                  <a:latin typeface="Calibri"/>
                  <a:ea typeface="Calibri"/>
                  <a:cs typeface="Calibri"/>
                  <a:sym typeface="Calibri"/>
                </a:rPr>
                <a:t>Fellows</a:t>
              </a:r>
              <a:endParaRPr lang="en-US"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1600" dirty="0">
                <a:solidFill>
                  <a:srgbClr val="1B3A6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b="1" dirty="0">
                  <a:solidFill>
                    <a:srgbClr val="E3452F"/>
                  </a:solidFill>
                  <a:latin typeface="Calibri"/>
                  <a:ea typeface="Calibri"/>
                  <a:cs typeface="Calibri"/>
                  <a:sym typeface="Calibri"/>
                </a:rPr>
                <a:t>17</a:t>
              </a:r>
              <a:endParaRPr lang="en-US"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rgbClr val="1B3A60"/>
                  </a:solidFill>
                  <a:latin typeface="Calibri"/>
                  <a:ea typeface="Calibri"/>
                  <a:cs typeface="Calibri"/>
                  <a:sym typeface="Calibri"/>
                </a:rPr>
                <a:t>Presidential Medal of</a:t>
              </a:r>
              <a:br>
                <a:rPr lang="en-US" sz="1600" dirty="0">
                  <a:solidFill>
                    <a:srgbClr val="1B3A6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600" dirty="0">
                  <a:solidFill>
                    <a:srgbClr val="1B3A60"/>
                  </a:solidFill>
                  <a:latin typeface="Calibri"/>
                  <a:ea typeface="Calibri"/>
                  <a:cs typeface="Calibri"/>
                  <a:sym typeface="Calibri"/>
                </a:rPr>
                <a:t>Freedom recipients</a:t>
              </a:r>
              <a:endPara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8" name="Google Shape;188;p13"/>
          <p:cNvGrpSpPr/>
          <p:nvPr/>
        </p:nvGrpSpPr>
        <p:grpSpPr>
          <a:xfrm>
            <a:off x="2994924" y="2100943"/>
            <a:ext cx="3541712" cy="4499883"/>
            <a:chOff x="1937649" y="2100943"/>
            <a:chExt cx="3541712" cy="4499883"/>
          </a:xfrm>
        </p:grpSpPr>
        <p:pic>
          <p:nvPicPr>
            <p:cNvPr id="189" name="Google Shape;189;p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937649" y="2205039"/>
              <a:ext cx="1484313" cy="43957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0" name="Google Shape;190;p13"/>
            <p:cNvSpPr txBox="1"/>
            <p:nvPr/>
          </p:nvSpPr>
          <p:spPr>
            <a:xfrm>
              <a:off x="3421961" y="2205038"/>
              <a:ext cx="2057400" cy="42783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2500" b="1" dirty="0">
                  <a:solidFill>
                    <a:srgbClr val="E3452F"/>
                  </a:solidFill>
                  <a:latin typeface="Calibri"/>
                  <a:ea typeface="Calibri"/>
                  <a:cs typeface="Calibri"/>
                  <a:sym typeface="Calibri"/>
                </a:rPr>
                <a:t>400,000+</a:t>
              </a:r>
              <a:br>
                <a:rPr lang="uk-UA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600" dirty="0" err="1">
                  <a:solidFill>
                    <a:srgbClr val="1B3A60"/>
                  </a:solidFill>
                  <a:latin typeface="Calibri"/>
                  <a:ea typeface="Calibri"/>
                  <a:cs typeface="Calibri"/>
                  <a:sym typeface="Calibri"/>
                </a:rPr>
                <a:t>Fulbrights</a:t>
              </a:r>
              <a:r>
                <a:rPr lang="en-US" sz="1600" dirty="0">
                  <a:solidFill>
                    <a:srgbClr val="1B3A60"/>
                  </a:solidFill>
                  <a:latin typeface="Calibri"/>
                  <a:ea typeface="Calibri"/>
                  <a:cs typeface="Calibri"/>
                  <a:sym typeface="Calibri"/>
                </a:rPr>
                <a:t> awarded</a:t>
              </a:r>
              <a:br>
                <a:rPr lang="en-US" sz="1600" dirty="0">
                  <a:solidFill>
                    <a:srgbClr val="1B3A6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600" dirty="0">
                  <a:solidFill>
                    <a:srgbClr val="1B3A60"/>
                  </a:solidFill>
                  <a:latin typeface="Calibri"/>
                  <a:ea typeface="Calibri"/>
                  <a:cs typeface="Calibri"/>
                  <a:sym typeface="Calibri"/>
                </a:rPr>
                <a:t>since 1946 </a:t>
              </a:r>
              <a:br>
                <a:rPr lang="en-US" sz="300" dirty="0">
                  <a:solidFill>
                    <a:srgbClr val="1B3A6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br>
                <a:rPr lang="en-US" sz="300" dirty="0">
                  <a:solidFill>
                    <a:srgbClr val="1B3A6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br>
                <a:rPr lang="en-US" sz="300" dirty="0">
                  <a:solidFill>
                    <a:srgbClr val="1B3A6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br>
                <a:rPr lang="en-US" sz="300" dirty="0">
                  <a:solidFill>
                    <a:srgbClr val="1B3A6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br>
                <a:rPr lang="en-US" sz="300" dirty="0">
                  <a:solidFill>
                    <a:srgbClr val="1B3A6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2500" b="1" dirty="0">
                  <a:solidFill>
                    <a:srgbClr val="E3452F"/>
                  </a:solidFill>
                  <a:latin typeface="Calibri"/>
                  <a:ea typeface="Calibri"/>
                  <a:cs typeface="Calibri"/>
                  <a:sym typeface="Calibri"/>
                </a:rPr>
                <a:t>800</a:t>
              </a:r>
              <a:endParaRPr lang="en-US"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rgbClr val="1B3A60"/>
                  </a:solidFill>
                  <a:latin typeface="Calibri"/>
                  <a:ea typeface="Calibri"/>
                  <a:cs typeface="Calibri"/>
                  <a:sym typeface="Calibri"/>
                </a:rPr>
                <a:t>U.S. Scholar </a:t>
              </a:r>
              <a:br>
                <a:rPr lang="en-US" sz="1600" dirty="0">
                  <a:solidFill>
                    <a:srgbClr val="1B3A6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600" dirty="0">
                  <a:solidFill>
                    <a:srgbClr val="1B3A60"/>
                  </a:solidFill>
                  <a:latin typeface="Calibri"/>
                  <a:ea typeface="Calibri"/>
                  <a:cs typeface="Calibri"/>
                  <a:sym typeface="Calibri"/>
                </a:rPr>
                <a:t>grants annually</a:t>
              </a:r>
              <a:endParaRPr lang="en-US"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1600" dirty="0">
                <a:solidFill>
                  <a:srgbClr val="1B3A6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b="1" dirty="0">
                  <a:solidFill>
                    <a:srgbClr val="E3452F"/>
                  </a:solidFill>
                  <a:latin typeface="Calibri"/>
                  <a:ea typeface="Calibri"/>
                  <a:cs typeface="Calibri"/>
                  <a:sym typeface="Calibri"/>
                </a:rPr>
                <a:t>160+</a:t>
              </a:r>
              <a:endParaRPr lang="en-US"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rgbClr val="1B3A60"/>
                  </a:solidFill>
                  <a:latin typeface="Calibri"/>
                  <a:ea typeface="Calibri"/>
                  <a:cs typeface="Calibri"/>
                  <a:sym typeface="Calibri"/>
                </a:rPr>
                <a:t>Participants</a:t>
              </a:r>
              <a:br>
                <a:rPr lang="en-US" sz="1600" dirty="0">
                  <a:solidFill>
                    <a:srgbClr val="1B3A6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600" dirty="0">
                  <a:solidFill>
                    <a:srgbClr val="1B3A60"/>
                  </a:solidFill>
                  <a:latin typeface="Calibri"/>
                  <a:ea typeface="Calibri"/>
                  <a:cs typeface="Calibri"/>
                  <a:sym typeface="Calibri"/>
                </a:rPr>
                <a:t>countries</a:t>
              </a:r>
              <a:endParaRPr lang="en-US"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1600" dirty="0">
                <a:solidFill>
                  <a:srgbClr val="1B3A6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b="1" dirty="0">
                  <a:solidFill>
                    <a:srgbClr val="E3452F"/>
                  </a:solidFill>
                  <a:latin typeface="Calibri"/>
                  <a:ea typeface="Calibri"/>
                  <a:cs typeface="Calibri"/>
                  <a:sym typeface="Calibri"/>
                </a:rPr>
                <a:t>89</a:t>
              </a:r>
              <a:endParaRPr lang="en-US"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rgbClr val="1B3A60"/>
                  </a:solidFill>
                  <a:latin typeface="Calibri"/>
                  <a:ea typeface="Calibri"/>
                  <a:cs typeface="Calibri"/>
                  <a:sym typeface="Calibri"/>
                </a:rPr>
                <a:t>Pulitzer Prize </a:t>
              </a:r>
              <a:br>
                <a:rPr lang="en-US" sz="1600" dirty="0">
                  <a:solidFill>
                    <a:srgbClr val="1B3A6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600" dirty="0">
                  <a:solidFill>
                    <a:srgbClr val="1B3A60"/>
                  </a:solidFill>
                  <a:latin typeface="Calibri"/>
                  <a:ea typeface="Calibri"/>
                  <a:cs typeface="Calibri"/>
                  <a:sym typeface="Calibri"/>
                </a:rPr>
                <a:t>recipients </a:t>
              </a:r>
              <a:endPara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13"/>
            <p:cNvSpPr/>
            <p:nvPr/>
          </p:nvSpPr>
          <p:spPr>
            <a:xfrm>
              <a:off x="2009086" y="2100943"/>
              <a:ext cx="1412874" cy="94456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2" name="Google Shape;192;p1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380561" y="2276476"/>
              <a:ext cx="944562" cy="9445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3" name="Google Shape;193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6413" y="2821139"/>
            <a:ext cx="1152146" cy="1152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6"/>
          <p:cNvSpPr/>
          <p:nvPr/>
        </p:nvSpPr>
        <p:spPr>
          <a:xfrm>
            <a:off x="1139300" y="1886457"/>
            <a:ext cx="10170730" cy="4265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uk-UA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УСІ ДОКУМЕНТИ АНГЛІЙСЬКОЮ МОВОЮ:</a:t>
            </a:r>
            <a:endParaRPr dirty="0">
              <a:solidFill>
                <a:schemeClr val="tx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uk-UA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онлайнова анкета</a:t>
            </a:r>
          </a:p>
          <a:p>
            <a:pPr marL="457200" indent="-457200"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CV</a:t>
            </a:r>
            <a:r>
              <a:rPr lang="uk-UA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або резюме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uk-UA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три рекомендаційні листи </a:t>
            </a:r>
            <a:r>
              <a:rPr lang="uk-UA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(рекомендодавці виповнюють відповідні онлайн форми англійською мовою)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uk-UA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копії всіх документів про вищу освіту (дипломи з додатками) та копії документів про наукові ступені та звання (дипломи, атестати тощо)</a:t>
            </a:r>
          </a:p>
          <a:p>
            <a:pPr marL="457200" indent="-457200"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ru-RU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лист-запрошення з американської інституції (за наявності, не є обов’язковим документом, але бажаним)</a:t>
            </a: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uk-UA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портфоліо (для кандидатів з творчих напрямків)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uk-UA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обов'язкова додаткова форма – </a:t>
            </a:r>
            <a:r>
              <a:rPr lang="uk-UA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Згода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uk-UA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 обробку персональних даних.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Google Shape;361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9273" y="465230"/>
            <a:ext cx="1133858" cy="1209042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6"/>
          <p:cNvSpPr txBox="1"/>
          <p:nvPr/>
        </p:nvSpPr>
        <p:spPr>
          <a:xfrm>
            <a:off x="2733675" y="847806"/>
            <a:ext cx="8576355" cy="57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Font typeface="Calibri"/>
              <a:buNone/>
            </a:pPr>
            <a:r>
              <a:rPr lang="uk-UA" sz="3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Комплект документів для участі у конкурсі: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5"/>
          <p:cNvSpPr/>
          <p:nvPr/>
        </p:nvSpPr>
        <p:spPr>
          <a:xfrm>
            <a:off x="1" y="0"/>
            <a:ext cx="12191999" cy="4627563"/>
          </a:xfrm>
          <a:prstGeom prst="rect">
            <a:avLst/>
          </a:prstGeom>
          <a:solidFill>
            <a:srgbClr val="4154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45"/>
          <p:cNvSpPr txBox="1"/>
          <p:nvPr/>
        </p:nvSpPr>
        <p:spPr>
          <a:xfrm>
            <a:off x="1007122" y="4696668"/>
            <a:ext cx="10994378" cy="176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uk-UA" sz="2400" b="1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Оксана </a:t>
            </a:r>
            <a:r>
              <a:rPr lang="uk-UA" sz="2400" b="1" i="1" dirty="0" err="1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Баскакова</a:t>
            </a:r>
            <a:r>
              <a:rPr lang="uk-UA" sz="2400" b="1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en-US" sz="2100" b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Fulbright Research and Development Program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uk-UA" sz="21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Навчально-науковий інститут права, психології та інноваційної освіти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uk-UA" sz="21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Національного університету «Львівська політехніка», м. Львів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en-US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University of Minnesota, Twin Cities, MN</a:t>
            </a:r>
            <a:r>
              <a:rPr lang="uk-UA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, 20</a:t>
            </a:r>
            <a:r>
              <a:rPr lang="en-US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23</a:t>
            </a:r>
            <a:r>
              <a:rPr lang="uk-UA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-20</a:t>
            </a:r>
            <a:r>
              <a:rPr lang="en-US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24</a:t>
            </a:r>
            <a:endParaRPr sz="2200" i="1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22FE33-E99A-8677-3292-1D34BBFD68AB}"/>
              </a:ext>
            </a:extLst>
          </p:cNvPr>
          <p:cNvSpPr txBox="1"/>
          <p:nvPr/>
        </p:nvSpPr>
        <p:spPr>
          <a:xfrm>
            <a:off x="7473949" y="2129712"/>
            <a:ext cx="421005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Право </a:t>
            </a:r>
            <a:r>
              <a:rPr lang="ru-RU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lang="uk-UA" sz="2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Розробка навчального курсу «Міжнародне право, мир та права людини»</a:t>
            </a:r>
          </a:p>
        </p:txBody>
      </p:sp>
      <p:pic>
        <p:nvPicPr>
          <p:cNvPr id="4" name="Рисунок 3" descr="Зображення, що містить одежа, Обличчя людини, особа, усмішка&#10;&#10;Автоматично згенерований опис">
            <a:extLst>
              <a:ext uri="{FF2B5EF4-FFF2-40B4-BE49-F238E27FC236}">
                <a16:creationId xmlns:a16="http://schemas.microsoft.com/office/drawing/2014/main" id="{7FCE0B9B-BB83-F3BD-259A-B8334D8C80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5"/>
          <a:stretch/>
        </p:blipFill>
        <p:spPr>
          <a:xfrm>
            <a:off x="0" y="-1"/>
            <a:ext cx="6759793" cy="462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629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9"/>
          <p:cNvSpPr/>
          <p:nvPr/>
        </p:nvSpPr>
        <p:spPr>
          <a:xfrm>
            <a:off x="13707" y="-10276"/>
            <a:ext cx="12178293" cy="4627562"/>
          </a:xfrm>
          <a:prstGeom prst="rect">
            <a:avLst/>
          </a:prstGeom>
          <a:solidFill>
            <a:srgbClr val="4154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54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2" name="Google Shape;382;p39" descr="Зображення, що містить особа, будівля, надворі, синій&#10;&#10;Автоматично згенерований опис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41958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39"/>
          <p:cNvSpPr txBox="1"/>
          <p:nvPr/>
        </p:nvSpPr>
        <p:spPr>
          <a:xfrm>
            <a:off x="5769742" y="2255880"/>
            <a:ext cx="4898257" cy="4585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uk-UA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Олексій Молчановський</a:t>
            </a:r>
            <a:endParaRPr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lang="uk-UA" sz="2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Fulbright Research and Development Program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lang="uk-UA" sz="2200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Georgia Institute of Technology Atlanta, Georgia, GA, 2013-2014</a:t>
            </a:r>
            <a:r>
              <a:rPr lang="uk-UA" sz="2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200" i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415463"/>
              </a:buClr>
              <a:buSzPts val="2200"/>
              <a:buFont typeface="Arial"/>
              <a:buNone/>
            </a:pPr>
            <a:endParaRPr lang="uk-UA" sz="600" dirty="0">
              <a:solidFill>
                <a:srgbClr val="4154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415463"/>
              </a:buClr>
              <a:buSzPts val="2200"/>
              <a:buFont typeface="Arial"/>
              <a:buNone/>
            </a:pPr>
            <a:r>
              <a:rPr lang="uk-UA" sz="22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Керівник Іноваційного відділу, викладач Українського католицького університету, м. Львів;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415463"/>
              </a:buClr>
              <a:buSzPts val="2200"/>
              <a:buFont typeface="Arial"/>
              <a:buNone/>
            </a:pPr>
            <a:r>
              <a:rPr lang="uk-UA" sz="22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співзасновник платформи безкоштовного онлайн-навчання </a:t>
            </a:r>
            <a:r>
              <a:rPr lang="uk-UA" sz="22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Prometheus</a:t>
            </a:r>
            <a:endParaRPr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8"/>
          <p:cNvSpPr/>
          <p:nvPr/>
        </p:nvSpPr>
        <p:spPr>
          <a:xfrm>
            <a:off x="0" y="-9524"/>
            <a:ext cx="12192000" cy="4627563"/>
          </a:xfrm>
          <a:prstGeom prst="rect">
            <a:avLst/>
          </a:prstGeom>
          <a:solidFill>
            <a:srgbClr val="4154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48"/>
          <p:cNvSpPr txBox="1"/>
          <p:nvPr/>
        </p:nvSpPr>
        <p:spPr>
          <a:xfrm>
            <a:off x="696687" y="5020777"/>
            <a:ext cx="6313714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uk-UA" sz="2400" b="1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Маріанна Вербовська</a:t>
            </a:r>
            <a:endParaRPr sz="2400" b="1" i="1" dirty="0">
              <a:solidFill>
                <a:srgbClr val="4154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200"/>
              <a:buFont typeface="Arial"/>
              <a:buNone/>
            </a:pPr>
            <a:r>
              <a:rPr lang="en-US" sz="2200" b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Fulbright Research and Development Program </a:t>
            </a:r>
            <a:endParaRPr lang="en-U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200"/>
              <a:buFont typeface="Arial"/>
              <a:buNone/>
            </a:pPr>
            <a:r>
              <a:rPr lang="uk-UA" sz="22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Незалежна журналістка (ZAXID.NET,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200"/>
              <a:buFont typeface="Arial"/>
              <a:buNone/>
            </a:pPr>
            <a:r>
              <a:rPr lang="uk-UA" sz="22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«Українська правда», газета «ДЕНЬ»), Львів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200"/>
              <a:buFont typeface="Arial"/>
              <a:buNone/>
            </a:pPr>
            <a:r>
              <a:rPr lang="en-US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George Mason University,</a:t>
            </a:r>
            <a:r>
              <a:rPr lang="uk-UA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Fairfax, VA</a:t>
            </a:r>
            <a:r>
              <a:rPr lang="uk-UA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, 2021-</a:t>
            </a:r>
            <a:r>
              <a:rPr lang="en-US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lang="uk-UA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22</a:t>
            </a:r>
            <a:endParaRPr dirty="0"/>
          </a:p>
        </p:txBody>
      </p:sp>
      <p:pic>
        <p:nvPicPr>
          <p:cNvPr id="3" name="Рисунок 2" descr="Зображення, що містить особа, надворі&#10;&#10;Автоматично згенерований опис">
            <a:extLst>
              <a:ext uri="{FF2B5EF4-FFF2-40B4-BE49-F238E27FC236}">
                <a16:creationId xmlns:a16="http://schemas.microsoft.com/office/drawing/2014/main" id="{BA72E18A-1259-4EC0-B991-1C87FEBF1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64EE26-3598-E95C-FD96-2C5BD48D9E32}"/>
              </a:ext>
            </a:extLst>
          </p:cNvPr>
          <p:cNvSpPr txBox="1"/>
          <p:nvPr/>
        </p:nvSpPr>
        <p:spPr>
          <a:xfrm>
            <a:off x="961570" y="1193540"/>
            <a:ext cx="382363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Журналістика| </a:t>
            </a:r>
            <a:r>
              <a:rPr lang="uk-UA" sz="2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Екологічна та кліматична журналістика. Практика США: комунікації щодо </a:t>
            </a:r>
            <a:r>
              <a:rPr lang="ru-RU" sz="2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зміни клімату у медіа</a:t>
            </a:r>
            <a:endParaRPr lang="en-US" sz="22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5"/>
          <p:cNvSpPr/>
          <p:nvPr/>
        </p:nvSpPr>
        <p:spPr>
          <a:xfrm>
            <a:off x="1" y="0"/>
            <a:ext cx="12191999" cy="4627563"/>
          </a:xfrm>
          <a:prstGeom prst="rect">
            <a:avLst/>
          </a:prstGeom>
          <a:solidFill>
            <a:srgbClr val="4154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45"/>
          <p:cNvSpPr txBox="1"/>
          <p:nvPr/>
        </p:nvSpPr>
        <p:spPr>
          <a:xfrm>
            <a:off x="1007122" y="4696668"/>
            <a:ext cx="5765295" cy="176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uk-UA" sz="2400" b="1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Людмила </a:t>
            </a:r>
            <a:r>
              <a:rPr lang="uk-UA" sz="2400" b="1" i="1" dirty="0" err="1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Райчук</a:t>
            </a:r>
            <a:endParaRPr lang="uk-UA" sz="2400" b="1" i="1" dirty="0">
              <a:solidFill>
                <a:srgbClr val="4154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en-US" sz="2100" b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Fulbright Research and Development Program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uk-UA" sz="21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Інститут агроекології і природокористування Національної академії аграрних наук України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en-US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Duquesne University, Pittsburgh, PA</a:t>
            </a:r>
            <a:r>
              <a:rPr lang="uk-UA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, 20</a:t>
            </a:r>
            <a:r>
              <a:rPr lang="en-US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23</a:t>
            </a:r>
            <a:r>
              <a:rPr lang="uk-UA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2024</a:t>
            </a:r>
            <a:endParaRPr sz="2200" i="1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22FE33-E99A-8677-3292-1D34BBFD68AB}"/>
              </a:ext>
            </a:extLst>
          </p:cNvPr>
          <p:cNvSpPr txBox="1"/>
          <p:nvPr/>
        </p:nvSpPr>
        <p:spPr>
          <a:xfrm>
            <a:off x="1015999" y="2129712"/>
            <a:ext cx="495808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Освіта | </a:t>
            </a:r>
            <a:r>
              <a:rPr lang="uk-UA" sz="2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Розробка навчального курсу «Кризовий екологічний менеджмент»</a:t>
            </a:r>
          </a:p>
        </p:txBody>
      </p:sp>
      <p:pic>
        <p:nvPicPr>
          <p:cNvPr id="5" name="Рисунок 4" descr="Зображення, що містить особа, одежа, Обличчя людини, просто неба&#10;&#10;Автоматично згенерований опис">
            <a:extLst>
              <a:ext uri="{FF2B5EF4-FFF2-40B4-BE49-F238E27FC236}">
                <a16:creationId xmlns:a16="http://schemas.microsoft.com/office/drawing/2014/main" id="{5FBA8705-A70B-BBFA-CA38-85DBEB104E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"/>
          <a:stretch/>
        </p:blipFill>
        <p:spPr>
          <a:xfrm>
            <a:off x="6772417" y="-3"/>
            <a:ext cx="5419583" cy="68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4481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5"/>
          <p:cNvSpPr/>
          <p:nvPr/>
        </p:nvSpPr>
        <p:spPr>
          <a:xfrm>
            <a:off x="1" y="0"/>
            <a:ext cx="12191999" cy="4627563"/>
          </a:xfrm>
          <a:prstGeom prst="rect">
            <a:avLst/>
          </a:prstGeom>
          <a:solidFill>
            <a:srgbClr val="4154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45"/>
          <p:cNvSpPr txBox="1"/>
          <p:nvPr/>
        </p:nvSpPr>
        <p:spPr>
          <a:xfrm>
            <a:off x="576944" y="4696668"/>
            <a:ext cx="5918124" cy="2077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uk-UA" sz="2400" b="1" i="1" dirty="0">
                <a:solidFill>
                  <a:srgbClr val="41546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Тетяна Попова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100"/>
              <a:buFont typeface="Arial"/>
              <a:buNone/>
            </a:pPr>
            <a:r>
              <a:rPr lang="uk-UA" sz="2100" b="1" dirty="0" err="1">
                <a:solidFill>
                  <a:srgbClr val="41546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Fulbright</a:t>
            </a:r>
            <a:r>
              <a:rPr lang="uk-UA" sz="2100" b="1" dirty="0">
                <a:solidFill>
                  <a:srgbClr val="41546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uk-UA" sz="2100" b="1" dirty="0" err="1">
                <a:solidFill>
                  <a:srgbClr val="41546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Research</a:t>
            </a:r>
            <a:r>
              <a:rPr lang="uk-UA" sz="2100" b="1" dirty="0">
                <a:solidFill>
                  <a:srgbClr val="41546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uk-UA" sz="2100" b="1" dirty="0" err="1">
                <a:solidFill>
                  <a:srgbClr val="41546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and</a:t>
            </a:r>
            <a:r>
              <a:rPr lang="uk-UA" sz="2100" b="1" dirty="0">
                <a:solidFill>
                  <a:srgbClr val="41546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uk-UA" sz="2100" b="1" dirty="0" err="1">
                <a:solidFill>
                  <a:srgbClr val="41546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Development</a:t>
            </a:r>
            <a:r>
              <a:rPr lang="uk-UA" sz="2100" b="1" dirty="0">
                <a:solidFill>
                  <a:srgbClr val="41546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uk-UA" sz="2100" b="1" dirty="0" err="1">
                <a:solidFill>
                  <a:srgbClr val="41546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Program</a:t>
            </a:r>
            <a:endParaRPr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100"/>
              <a:buFont typeface="Arial"/>
              <a:buNone/>
            </a:pPr>
            <a:r>
              <a:rPr lang="uk-UA" sz="2100" dirty="0">
                <a:solidFill>
                  <a:srgbClr val="41546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Полтавський державний аграрний університет,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100"/>
              <a:buFont typeface="Arial"/>
              <a:buNone/>
            </a:pPr>
            <a:r>
              <a:rPr lang="ru-RU" sz="2100" dirty="0">
                <a:solidFill>
                  <a:srgbClr val="41546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м. Полтава</a:t>
            </a:r>
            <a:endParaRPr lang="en-US" sz="2100" dirty="0">
              <a:solidFill>
                <a:srgbClr val="415463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100"/>
              <a:buFont typeface="Arial"/>
              <a:buNone/>
            </a:pPr>
            <a:r>
              <a:rPr lang="en-US" sz="2100" i="1" dirty="0">
                <a:solidFill>
                  <a:srgbClr val="41546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Pennsylvania State University, University Park, PA</a:t>
            </a:r>
            <a:r>
              <a:rPr lang="uk-UA" sz="2100" i="1" dirty="0">
                <a:solidFill>
                  <a:srgbClr val="41546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20</a:t>
            </a:r>
            <a:r>
              <a:rPr lang="en-US" sz="2100" i="1" dirty="0">
                <a:solidFill>
                  <a:srgbClr val="41546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23</a:t>
            </a:r>
            <a:r>
              <a:rPr lang="uk-UA" sz="2100" i="1" dirty="0">
                <a:solidFill>
                  <a:srgbClr val="41546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-20</a:t>
            </a:r>
            <a:r>
              <a:rPr lang="en-US" sz="2100" i="1" dirty="0">
                <a:solidFill>
                  <a:srgbClr val="41546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24</a:t>
            </a:r>
            <a:r>
              <a:rPr lang="uk-UA" sz="2100" i="1" dirty="0">
                <a:solidFill>
                  <a:schemeClr val="dk1"/>
                </a:solidFill>
                <a:latin typeface="Calibri" panose="020F0502020204030204" pitchFamily="34" charset="0"/>
                <a:ea typeface="Arial Narrow"/>
                <a:cs typeface="Calibri" panose="020F0502020204030204" pitchFamily="34" charset="0"/>
                <a:sym typeface="Arial Narrow"/>
              </a:rPr>
              <a:t>	</a:t>
            </a:r>
            <a:endParaRPr sz="2100" i="1" dirty="0">
              <a:solidFill>
                <a:schemeClr val="dk1"/>
              </a:solidFill>
              <a:latin typeface="Calibri" panose="020F0502020204030204" pitchFamily="34" charset="0"/>
              <a:ea typeface="Arial Narrow"/>
              <a:cs typeface="Calibri" panose="020F0502020204030204" pitchFamily="34" charset="0"/>
              <a:sym typeface="Arial Narro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22FE33-E99A-8677-3292-1D34BBFD68AB}"/>
              </a:ext>
            </a:extLst>
          </p:cNvPr>
          <p:cNvSpPr txBox="1"/>
          <p:nvPr/>
        </p:nvSpPr>
        <p:spPr>
          <a:xfrm>
            <a:off x="1015999" y="2129712"/>
            <a:ext cx="382363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Економіка</a:t>
            </a:r>
            <a:r>
              <a:rPr lang="ru-RU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uk-UA" sz="2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Умови розвитку неприбуткових організацій у контексті сталості</a:t>
            </a:r>
          </a:p>
        </p:txBody>
      </p:sp>
      <p:pic>
        <p:nvPicPr>
          <p:cNvPr id="4" name="Рисунок 3" descr="Зображення, що містить просто неба, небо, хмара, будівля&#10;&#10;Автоматично згенерований опис">
            <a:extLst>
              <a:ext uri="{FF2B5EF4-FFF2-40B4-BE49-F238E27FC236}">
                <a16:creationId xmlns:a16="http://schemas.microsoft.com/office/drawing/2014/main" id="{1A25E797-4C21-AAC6-CDBE-41973D921A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5"/>
          <a:stretch/>
        </p:blipFill>
        <p:spPr>
          <a:xfrm>
            <a:off x="6772417" y="0"/>
            <a:ext cx="541958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>
          <a:extLst>
            <a:ext uri="{FF2B5EF4-FFF2-40B4-BE49-F238E27FC236}">
              <a16:creationId xmlns:a16="http://schemas.microsoft.com/office/drawing/2014/main" id="{C435BC07-A4B0-7472-3C0E-F68B19504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5">
            <a:extLst>
              <a:ext uri="{FF2B5EF4-FFF2-40B4-BE49-F238E27FC236}">
                <a16:creationId xmlns:a16="http://schemas.microsoft.com/office/drawing/2014/main" id="{595F36F4-8C48-0DFF-DA8D-24B4B1E02792}"/>
              </a:ext>
            </a:extLst>
          </p:cNvPr>
          <p:cNvSpPr/>
          <p:nvPr/>
        </p:nvSpPr>
        <p:spPr>
          <a:xfrm>
            <a:off x="1" y="0"/>
            <a:ext cx="12191999" cy="4627563"/>
          </a:xfrm>
          <a:prstGeom prst="rect">
            <a:avLst/>
          </a:prstGeom>
          <a:solidFill>
            <a:srgbClr val="4154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45">
            <a:extLst>
              <a:ext uri="{FF2B5EF4-FFF2-40B4-BE49-F238E27FC236}">
                <a16:creationId xmlns:a16="http://schemas.microsoft.com/office/drawing/2014/main" id="{108E0E4B-4C78-F8B7-D343-0FF4F4E660B0}"/>
              </a:ext>
            </a:extLst>
          </p:cNvPr>
          <p:cNvSpPr txBox="1"/>
          <p:nvPr/>
        </p:nvSpPr>
        <p:spPr>
          <a:xfrm>
            <a:off x="1007122" y="4696668"/>
            <a:ext cx="10869918" cy="1752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uk-UA" sz="2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Зустріч із учасниками Програми імені Фулбрайта з різних країн, яку було організовано офісом Penn State Global для обміну досвідом, побудови нових партнерських зв'язків, отримання рекомендацій від інших учасників та розширення мережі професійних контактів</a:t>
            </a:r>
            <a:r>
              <a:rPr lang="uk-UA" sz="2200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</a:t>
            </a:r>
            <a:endParaRPr lang="uk-UA" sz="2200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4FB0B1-1038-528A-1C34-A4334446D045}"/>
              </a:ext>
            </a:extLst>
          </p:cNvPr>
          <p:cNvSpPr txBox="1"/>
          <p:nvPr/>
        </p:nvSpPr>
        <p:spPr>
          <a:xfrm>
            <a:off x="504370" y="409098"/>
            <a:ext cx="394031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2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Університет штату Пенсільванія надає унікальні можливості для підвищення професіоналізму. Протягом перших  п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’</a:t>
            </a:r>
            <a:r>
              <a:rPr lang="uk-UA" sz="22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яти місяців стажування в університеті на кафедрі аграрної економікм, соціології та освіти Тетяна Попова відвідала декілька заходів.</a:t>
            </a:r>
            <a:endParaRPr lang="uk-UA" sz="22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 descr="Зображення, що містить одежа, особа, Обличчя людини, усмішка&#10;&#10;Автоматично згенерований опис">
            <a:extLst>
              <a:ext uri="{FF2B5EF4-FFF2-40B4-BE49-F238E27FC236}">
                <a16:creationId xmlns:a16="http://schemas.microsoft.com/office/drawing/2014/main" id="{DC22FD36-89B3-55FC-4188-7121F4B310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2" b="1301"/>
          <a:stretch/>
        </p:blipFill>
        <p:spPr>
          <a:xfrm>
            <a:off x="5108220" y="0"/>
            <a:ext cx="7083779" cy="4627564"/>
          </a:xfrm>
          <a:prstGeom prst="rect">
            <a:avLst/>
          </a:prstGeom>
        </p:spPr>
      </p:pic>
      <p:pic>
        <p:nvPicPr>
          <p:cNvPr id="7" name="Рисунок 6" descr="Зображення, що містить одежа, чоловік, особа, стілець&#10;&#10;Автоматично згенерований опис">
            <a:extLst>
              <a:ext uri="{FF2B5EF4-FFF2-40B4-BE49-F238E27FC236}">
                <a16:creationId xmlns:a16="http://schemas.microsoft.com/office/drawing/2014/main" id="{B7DB6DA8-F0DC-9A74-5C96-2536B3B682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0" t="33809" r="29333" b="23278"/>
          <a:stretch/>
        </p:blipFill>
        <p:spPr>
          <a:xfrm>
            <a:off x="5108219" y="0"/>
            <a:ext cx="7083778" cy="462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181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>
          <a:extLst>
            <a:ext uri="{FF2B5EF4-FFF2-40B4-BE49-F238E27FC236}">
              <a16:creationId xmlns:a16="http://schemas.microsoft.com/office/drawing/2014/main" id="{84EFEEA2-0A34-3E39-5E37-C4227E3A2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5">
            <a:extLst>
              <a:ext uri="{FF2B5EF4-FFF2-40B4-BE49-F238E27FC236}">
                <a16:creationId xmlns:a16="http://schemas.microsoft.com/office/drawing/2014/main" id="{16C76678-68B0-53B5-FDD6-F5509470B09B}"/>
              </a:ext>
            </a:extLst>
          </p:cNvPr>
          <p:cNvSpPr/>
          <p:nvPr/>
        </p:nvSpPr>
        <p:spPr>
          <a:xfrm>
            <a:off x="0" y="-152450"/>
            <a:ext cx="12191999" cy="4627563"/>
          </a:xfrm>
          <a:prstGeom prst="rect">
            <a:avLst/>
          </a:prstGeom>
          <a:solidFill>
            <a:srgbClr val="4154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45">
            <a:extLst>
              <a:ext uri="{FF2B5EF4-FFF2-40B4-BE49-F238E27FC236}">
                <a16:creationId xmlns:a16="http://schemas.microsoft.com/office/drawing/2014/main" id="{F5FB25A7-3068-2771-0C56-FA9F0EB21AC2}"/>
              </a:ext>
            </a:extLst>
          </p:cNvPr>
          <p:cNvSpPr txBox="1"/>
          <p:nvPr/>
        </p:nvSpPr>
        <p:spPr>
          <a:xfrm>
            <a:off x="1007122" y="4696668"/>
            <a:ext cx="10869918" cy="1752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uk-UA" sz="2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Маючи більш ніж двадцятирічний досвід роботи на керівних посадах в комерційних структурах та інститутах громадянського суспільства, Джорджія Когейн поділилася своїми знаннями у</a:t>
            </a:r>
            <a:r>
              <a:rPr lang="uk-UA" sz="2200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сфері запровадження</a:t>
            </a:r>
            <a:r>
              <a:rPr lang="uk-UA" sz="2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іновацій, філантропії, інвестування, ринків капіталу</a:t>
            </a:r>
            <a:r>
              <a:rPr lang="uk-UA" sz="2200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тощо</a:t>
            </a:r>
            <a:r>
              <a:rPr lang="uk-UA" sz="2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740D70-03C1-B1EB-B856-4A686BF0E2B5}"/>
              </a:ext>
            </a:extLst>
          </p:cNvPr>
          <p:cNvSpPr txBox="1"/>
          <p:nvPr/>
        </p:nvSpPr>
        <p:spPr>
          <a:xfrm>
            <a:off x="497168" y="504795"/>
            <a:ext cx="4289643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2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Семінар у рамках проєкту «Бесіди зі світовими лідерами» та зустріч із Джорджією Левенсон Когейн, виконавчою директоркою Фонду економічного розвитку, що входить до мережі Фундацій Відкритого Суспільства, заснованих Джорджем Соросом (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Georgia Levenson Keohane</a:t>
            </a:r>
            <a:r>
              <a:rPr lang="uk-UA" sz="22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</a:t>
            </a:r>
            <a:r>
              <a:rPr lang="en-US" sz="22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CEO of the Soros Economic Development Fund</a:t>
            </a:r>
            <a:r>
              <a:rPr lang="uk-UA" sz="22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).</a:t>
            </a:r>
          </a:p>
        </p:txBody>
      </p:sp>
      <p:pic>
        <p:nvPicPr>
          <p:cNvPr id="4" name="Рисунок 3" descr="Зображення, що містить одежа, особа, чоловік, взуття&#10;&#10;Автоматично згенерований опис">
            <a:extLst>
              <a:ext uri="{FF2B5EF4-FFF2-40B4-BE49-F238E27FC236}">
                <a16:creationId xmlns:a16="http://schemas.microsoft.com/office/drawing/2014/main" id="{D9C62C87-1DC1-FC4F-C6D2-75E26388F2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5" r="2147"/>
          <a:stretch/>
        </p:blipFill>
        <p:spPr>
          <a:xfrm>
            <a:off x="5108220" y="-1"/>
            <a:ext cx="7083779" cy="462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901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>
          <a:extLst>
            <a:ext uri="{FF2B5EF4-FFF2-40B4-BE49-F238E27FC236}">
              <a16:creationId xmlns:a16="http://schemas.microsoft.com/office/drawing/2014/main" id="{DD0A8AD5-5A36-6735-EF8E-411CB638A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28;p45">
            <a:extLst>
              <a:ext uri="{FF2B5EF4-FFF2-40B4-BE49-F238E27FC236}">
                <a16:creationId xmlns:a16="http://schemas.microsoft.com/office/drawing/2014/main" id="{0F2F5849-1465-FC41-2623-6769824925EC}"/>
              </a:ext>
            </a:extLst>
          </p:cNvPr>
          <p:cNvSpPr/>
          <p:nvPr/>
        </p:nvSpPr>
        <p:spPr>
          <a:xfrm>
            <a:off x="1" y="0"/>
            <a:ext cx="12191999" cy="4627563"/>
          </a:xfrm>
          <a:prstGeom prst="rect">
            <a:avLst/>
          </a:prstGeom>
          <a:solidFill>
            <a:srgbClr val="4154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45">
            <a:extLst>
              <a:ext uri="{FF2B5EF4-FFF2-40B4-BE49-F238E27FC236}">
                <a16:creationId xmlns:a16="http://schemas.microsoft.com/office/drawing/2014/main" id="{87AD4771-6744-6A73-0E63-992285C42F2A}"/>
              </a:ext>
            </a:extLst>
          </p:cNvPr>
          <p:cNvSpPr txBox="1"/>
          <p:nvPr/>
        </p:nvSpPr>
        <p:spPr>
          <a:xfrm>
            <a:off x="5632174" y="575244"/>
            <a:ext cx="6377856" cy="6264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22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Щорічний симпозіум </a:t>
            </a:r>
            <a:r>
              <a:rPr lang="en-AU" sz="2200" i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Global Gallery</a:t>
            </a:r>
            <a:r>
              <a:rPr lang="uk-UA" sz="2200" kern="100" dirty="0">
                <a:solidFill>
                  <a:schemeClr val="bg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«</a:t>
            </a:r>
            <a:r>
              <a:rPr lang="uk-UA" sz="22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Інновації в епоху сталого розвитку», організований Коледжем сільськогосподарських наук Пенсільванського державного університету. На заході було представлено результати міжнародних досліджень викладачів та аспірантів університету.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uk-UA" sz="2800" kern="100" dirty="0">
              <a:solidFill>
                <a:schemeClr val="bg1"/>
              </a:solidFill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uk-UA" sz="2200" kern="100" dirty="0">
              <a:solidFill>
                <a:schemeClr val="bg1"/>
              </a:solidFill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uk-UA" sz="2200" kern="100" dirty="0">
              <a:solidFill>
                <a:schemeClr val="bg1"/>
              </a:solidFill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uk-UA" sz="2200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Серія семінарів з академічного письма, які проводить </a:t>
            </a:r>
            <a:r>
              <a:rPr lang="uk-UA" sz="2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Центр </a:t>
            </a:r>
            <a:r>
              <a:rPr lang="uk-UA" sz="2200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академічної </a:t>
            </a:r>
            <a:r>
              <a:rPr lang="uk-UA" sz="2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міжкультурної комунікації </a:t>
            </a:r>
            <a:r>
              <a:rPr lang="uk-UA" sz="2200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Університету (</a:t>
            </a:r>
            <a:r>
              <a:rPr lang="en-US" sz="2200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English for Professional Purposes Intercultural Center (</a:t>
            </a:r>
            <a:r>
              <a:rPr lang="uk-UA" sz="2200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EPPIC).</a:t>
            </a:r>
            <a:endParaRPr lang="uk-UA" sz="2200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uk-UA" sz="2200" kern="100" dirty="0">
              <a:solidFill>
                <a:schemeClr val="bg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25FF46-C817-5891-FB28-EBB85F9BA764}"/>
              </a:ext>
            </a:extLst>
          </p:cNvPr>
          <p:cNvSpPr txBox="1"/>
          <p:nvPr/>
        </p:nvSpPr>
        <p:spPr>
          <a:xfrm>
            <a:off x="1015999" y="532557"/>
            <a:ext cx="3901441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200" kern="1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Програма Фулбрайта також надає можливість взяти участь у різноманітних заходах, організованих НПО "</a:t>
            </a:r>
            <a:r>
              <a:rPr lang="uk-UA" sz="2200" kern="1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One</a:t>
            </a:r>
            <a:r>
              <a:rPr lang="uk-UA" sz="2200" kern="1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uk-UA" sz="2200" kern="1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To</a:t>
            </a:r>
            <a:r>
              <a:rPr lang="uk-UA" sz="2200" kern="1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uk-UA" sz="2200" kern="1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World</a:t>
            </a:r>
            <a:r>
              <a:rPr lang="uk-UA" sz="2200" kern="1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", що забезпечує сприяння культурному обміну та взаєморозумінню між іноземними студентами та науковцями. Було прийнято участь у таких заходах, як:</a:t>
            </a:r>
          </a:p>
          <a:p>
            <a:pPr>
              <a:defRPr/>
            </a:pPr>
            <a:endParaRPr lang="uk-UA" sz="22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 descr="Зображення, що містить просто неба, небо, хмара, будівля&#10;&#10;Автоматично згенерований опис">
            <a:extLst>
              <a:ext uri="{FF2B5EF4-FFF2-40B4-BE49-F238E27FC236}">
                <a16:creationId xmlns:a16="http://schemas.microsoft.com/office/drawing/2014/main" id="{E2912833-BECB-1FC3-A23A-FEEEABE84B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5"/>
          <a:stretch/>
        </p:blipFill>
        <p:spPr>
          <a:xfrm>
            <a:off x="0" y="0"/>
            <a:ext cx="5419583" cy="6858000"/>
          </a:xfrm>
          <a:prstGeom prst="rect">
            <a:avLst/>
          </a:prstGeom>
        </p:spPr>
      </p:pic>
      <p:pic>
        <p:nvPicPr>
          <p:cNvPr id="6" name="Рисунок 5" descr="Зображення, що містить одежа, текст, Обличчя людини, особа&#10;&#10;Автоматично згенерований опис">
            <a:extLst>
              <a:ext uri="{FF2B5EF4-FFF2-40B4-BE49-F238E27FC236}">
                <a16:creationId xmlns:a16="http://schemas.microsoft.com/office/drawing/2014/main" id="{986D4917-D858-3779-472D-D60AC9BE33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4"/>
          <a:stretch/>
        </p:blipFill>
        <p:spPr>
          <a:xfrm>
            <a:off x="0" y="0"/>
            <a:ext cx="5419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897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>
          <a:extLst>
            <a:ext uri="{FF2B5EF4-FFF2-40B4-BE49-F238E27FC236}">
              <a16:creationId xmlns:a16="http://schemas.microsoft.com/office/drawing/2014/main" id="{A36E03C5-3379-AC16-2B42-868E00249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5">
            <a:extLst>
              <a:ext uri="{FF2B5EF4-FFF2-40B4-BE49-F238E27FC236}">
                <a16:creationId xmlns:a16="http://schemas.microsoft.com/office/drawing/2014/main" id="{545C9109-7F7D-DAF9-0D73-549CF8F047F2}"/>
              </a:ext>
            </a:extLst>
          </p:cNvPr>
          <p:cNvSpPr/>
          <p:nvPr/>
        </p:nvSpPr>
        <p:spPr>
          <a:xfrm>
            <a:off x="1" y="0"/>
            <a:ext cx="12191999" cy="4627563"/>
          </a:xfrm>
          <a:prstGeom prst="rect">
            <a:avLst/>
          </a:prstGeom>
          <a:solidFill>
            <a:srgbClr val="4154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45">
            <a:extLst>
              <a:ext uri="{FF2B5EF4-FFF2-40B4-BE49-F238E27FC236}">
                <a16:creationId xmlns:a16="http://schemas.microsoft.com/office/drawing/2014/main" id="{6F36AB9A-35F5-E04D-C7DC-56507D560123}"/>
              </a:ext>
            </a:extLst>
          </p:cNvPr>
          <p:cNvSpPr txBox="1"/>
          <p:nvPr/>
        </p:nvSpPr>
        <p:spPr>
          <a:xfrm>
            <a:off x="1007122" y="4696668"/>
            <a:ext cx="10869918" cy="1260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uk-UA" sz="2200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uk-UA" sz="2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Зустріч стипендіаток та стипендіатів Програми імені Фулбрайта 2023-2024 </a:t>
            </a:r>
          </a:p>
          <a:p>
            <a:pPr lvl="0">
              <a:lnSpc>
                <a:spcPct val="115000"/>
              </a:lnSpc>
            </a:pPr>
            <a:r>
              <a:rPr lang="uk-UA" sz="2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     у Нью-Йор</a:t>
            </a:r>
            <a:r>
              <a:rPr lang="uk-UA" sz="2200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ку.</a:t>
            </a:r>
            <a:endParaRPr lang="uk-UA" sz="2200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1163F1-D373-4F8F-A242-548FC442407C}"/>
              </a:ext>
            </a:extLst>
          </p:cNvPr>
          <p:cNvSpPr txBox="1"/>
          <p:nvPr/>
        </p:nvSpPr>
        <p:spPr>
          <a:xfrm>
            <a:off x="1015999" y="532557"/>
            <a:ext cx="390144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2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Програма Фулбрайта надає можливість брати участь у різноманітних заходах, які організовує неприбуткова організація </a:t>
            </a:r>
            <a:r>
              <a:rPr lang="uk-UA" sz="2200" kern="100" dirty="0">
                <a:solidFill>
                  <a:schemeClr val="bg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«</a:t>
            </a:r>
            <a:r>
              <a:rPr lang="uk-UA" sz="22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One To World» для міжнародних студентів та дослідників, зокрема й для фулбрайтівських стипендіатів</a:t>
            </a:r>
          </a:p>
          <a:p>
            <a:pPr>
              <a:defRPr/>
            </a:pPr>
            <a:endParaRPr lang="uk-UA" sz="22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 descr="Зображення, що містить одежа, особа, Обличчя людини, усмішка&#10;&#10;Автоматично згенерований опис">
            <a:extLst>
              <a:ext uri="{FF2B5EF4-FFF2-40B4-BE49-F238E27FC236}">
                <a16:creationId xmlns:a16="http://schemas.microsoft.com/office/drawing/2014/main" id="{758CBF79-D489-83EB-8DF1-D1CFE4806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2" b="1301"/>
          <a:stretch/>
        </p:blipFill>
        <p:spPr>
          <a:xfrm>
            <a:off x="5108220" y="0"/>
            <a:ext cx="7083779" cy="462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17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9DCC52BC-23BA-4B05-BAA1-AB3799259155}"/>
              </a:ext>
            </a:extLst>
          </p:cNvPr>
          <p:cNvSpPr/>
          <p:nvPr/>
        </p:nvSpPr>
        <p:spPr>
          <a:xfrm>
            <a:off x="26407" y="-29326"/>
            <a:ext cx="12178293" cy="4627562"/>
          </a:xfrm>
          <a:prstGeom prst="rect">
            <a:avLst/>
          </a:prstGeom>
          <a:solidFill>
            <a:srgbClr val="415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dirty="0">
              <a:solidFill>
                <a:srgbClr val="415463"/>
              </a:solidFill>
            </a:endParaRPr>
          </a:p>
        </p:txBody>
      </p:sp>
      <p:sp>
        <p:nvSpPr>
          <p:cNvPr id="28675" name="Text Box 7">
            <a:extLst>
              <a:ext uri="{FF2B5EF4-FFF2-40B4-BE49-F238E27FC236}">
                <a16:creationId xmlns:a16="http://schemas.microsoft.com/office/drawing/2014/main" id="{C4979B0D-7D9A-4637-A4AD-A0B56FE80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999" y="4946650"/>
            <a:ext cx="914876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SzPct val="80000"/>
              <a:buFont typeface="Courier New" panose="02070309020205020404" pitchFamily="49" charset="0"/>
              <a:buChar char="o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uk-UA" altLang="uk-UA" sz="2400" b="1" i="1" dirty="0">
                <a:solidFill>
                  <a:srgbClr val="415463"/>
                </a:solidFill>
                <a:cs typeface="Calibri" panose="020F0502020204030204" pitchFamily="34" charset="0"/>
              </a:rPr>
              <a:t>Катерина Смаглій</a:t>
            </a:r>
            <a:endParaRPr lang="en-US" altLang="uk-UA" sz="2400" b="1" i="1" dirty="0">
              <a:solidFill>
                <a:srgbClr val="415463"/>
              </a:solidFill>
              <a:cs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altLang="uk-UA" sz="2200" b="1" dirty="0">
                <a:solidFill>
                  <a:srgbClr val="415463"/>
                </a:solidFill>
                <a:cs typeface="Calibri" panose="020F0502020204030204" pitchFamily="34" charset="0"/>
              </a:rPr>
              <a:t>Fulbright Visiting Scholar Program </a:t>
            </a:r>
            <a:endParaRPr lang="uk-UA" altLang="uk-UA" sz="2200" b="1" dirty="0">
              <a:solidFill>
                <a:srgbClr val="415463"/>
              </a:solidFill>
              <a:cs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  <a:defRPr/>
            </a:pPr>
            <a:r>
              <a:rPr lang="ru-RU" altLang="uk-UA" sz="2200" dirty="0">
                <a:solidFill>
                  <a:srgbClr val="415463"/>
                </a:solidFill>
                <a:cs typeface="Calibri" panose="020F0502020204030204" pitchFamily="34" charset="0"/>
              </a:rPr>
              <a:t>Перший </a:t>
            </a:r>
            <a:r>
              <a:rPr lang="uk-UA" altLang="uk-UA" sz="2200" dirty="0">
                <a:solidFill>
                  <a:srgbClr val="415463"/>
                </a:solidFill>
                <a:cs typeface="Calibri" panose="020F0502020204030204" pitchFamily="34" charset="0"/>
              </a:rPr>
              <a:t>секретар</a:t>
            </a:r>
            <a:r>
              <a:rPr lang="ru-RU" altLang="uk-UA" sz="2200" dirty="0">
                <a:solidFill>
                  <a:srgbClr val="415463"/>
                </a:solidFill>
                <a:cs typeface="Calibri" panose="020F0502020204030204" pitchFamily="34" charset="0"/>
              </a:rPr>
              <a:t> Посольства України в США</a:t>
            </a:r>
            <a:endParaRPr lang="uk-UA" altLang="uk-UA" sz="2200" dirty="0">
              <a:solidFill>
                <a:srgbClr val="415463"/>
              </a:solidFill>
              <a:cs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  <a:defRPr/>
            </a:pPr>
            <a:r>
              <a:rPr lang="en-US" altLang="uk-UA" sz="2200" i="1" dirty="0">
                <a:solidFill>
                  <a:srgbClr val="415463"/>
                </a:solidFill>
                <a:cs typeface="Calibri" panose="020F0502020204030204" pitchFamily="34" charset="0"/>
              </a:rPr>
              <a:t>Kennan Institute, Woodrow Wilson International Center for Scholars, Washington, DС, 2012-</a:t>
            </a:r>
            <a:r>
              <a:rPr lang="uk-UA" altLang="uk-UA" sz="2200" i="1" dirty="0">
                <a:solidFill>
                  <a:srgbClr val="415463"/>
                </a:solidFill>
                <a:cs typeface="Calibri" panose="020F0502020204030204" pitchFamily="34" charset="0"/>
              </a:rPr>
              <a:t>20</a:t>
            </a:r>
            <a:r>
              <a:rPr lang="en-US" altLang="uk-UA" sz="2200" i="1" dirty="0">
                <a:solidFill>
                  <a:srgbClr val="415463"/>
                </a:solidFill>
                <a:cs typeface="Calibri" panose="020F0502020204030204" pitchFamily="34" charset="0"/>
              </a:rPr>
              <a:t>13</a:t>
            </a:r>
          </a:p>
        </p:txBody>
      </p:sp>
      <p:pic>
        <p:nvPicPr>
          <p:cNvPr id="3" name="Рисунок 2" descr="Зображення, що містить особа, просто неба, одежа, небо&#10;&#10;Автоматично згенерований опис">
            <a:extLst>
              <a:ext uri="{FF2B5EF4-FFF2-40B4-BE49-F238E27FC236}">
                <a16:creationId xmlns:a16="http://schemas.microsoft.com/office/drawing/2014/main" id="{890492DA-7A82-BAE9-6361-ABB2532C6C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"/>
          <a:stretch/>
        </p:blipFill>
        <p:spPr>
          <a:xfrm>
            <a:off x="0" y="-29326"/>
            <a:ext cx="7068312" cy="4627562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>
          <a:extLst>
            <a:ext uri="{FF2B5EF4-FFF2-40B4-BE49-F238E27FC236}">
              <a16:creationId xmlns:a16="http://schemas.microsoft.com/office/drawing/2014/main" id="{7F6D3A1D-3D3B-2D35-B2C1-D2CAD72C2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, що містить одежа, чоловік, особа, стілець&#10;&#10;Автоматично згенерований опис">
            <a:extLst>
              <a:ext uri="{FF2B5EF4-FFF2-40B4-BE49-F238E27FC236}">
                <a16:creationId xmlns:a16="http://schemas.microsoft.com/office/drawing/2014/main" id="{B6C074D8-F805-C3DC-76BA-167DB129C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7"/>
            <a:ext cx="12192000" cy="685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804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7"/>
          <p:cNvSpPr/>
          <p:nvPr/>
        </p:nvSpPr>
        <p:spPr>
          <a:xfrm>
            <a:off x="1139300" y="1566853"/>
            <a:ext cx="10312894" cy="4825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uk-UA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наукові досягнення кандидата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uk-UA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переконливо розроблений план стажування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uk-UA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актуальність проєкту, реальність втілення його результатів, здатність до співпраці з американськими та українськими колегами над проєктами, що матимуть суттєвий вплив на стан сучасної освіти та науки в Україні або практику вищої школи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uk-UA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готовність до ініціювання та запровадження нових курсів, розповсюдження передових методів навчання та викладання</a:t>
            </a:r>
            <a:endParaRPr dirty="0"/>
          </a:p>
        </p:txBody>
      </p:sp>
      <p:pic>
        <p:nvPicPr>
          <p:cNvPr id="368" name="Google Shape;368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9273" y="465230"/>
            <a:ext cx="1133858" cy="1209042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7"/>
          <p:cNvSpPr txBox="1"/>
          <p:nvPr/>
        </p:nvSpPr>
        <p:spPr>
          <a:xfrm>
            <a:off x="2733675" y="847806"/>
            <a:ext cx="8576355" cy="57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Font typeface="Calibri"/>
              <a:buNone/>
            </a:pPr>
            <a:r>
              <a:rPr lang="uk-UA" sz="3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Критерії добору кандидатів:</a:t>
            </a:r>
            <a:endParaRPr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9273" y="465230"/>
            <a:ext cx="1133858" cy="1209042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0"/>
          <p:cNvSpPr txBox="1"/>
          <p:nvPr/>
        </p:nvSpPr>
        <p:spPr>
          <a:xfrm>
            <a:off x="2733675" y="847806"/>
            <a:ext cx="8576355" cy="57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B3300"/>
              </a:buClr>
              <a:buSzPts val="3200"/>
              <a:buFont typeface="Calibri"/>
              <a:buNone/>
            </a:pPr>
            <a:r>
              <a:rPr lang="uk-UA" sz="3200" b="1" err="1">
                <a:solidFill>
                  <a:srgbClr val="EB3300"/>
                </a:solidFill>
                <a:latin typeface="Calibri"/>
                <a:ea typeface="Calibri"/>
                <a:cs typeface="Calibri"/>
                <a:sym typeface="Calibri"/>
              </a:rPr>
              <a:t>Fulbright</a:t>
            </a:r>
            <a:r>
              <a:rPr lang="uk-UA" sz="3200" b="1">
                <a:solidFill>
                  <a:srgbClr val="EB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uk-UA" sz="3200" b="1" err="1">
                <a:solidFill>
                  <a:srgbClr val="EB3300"/>
                </a:solidFill>
                <a:latin typeface="Calibri"/>
                <a:ea typeface="Calibri"/>
                <a:cs typeface="Calibri"/>
                <a:sym typeface="Calibri"/>
              </a:rPr>
              <a:t>Visiting</a:t>
            </a:r>
            <a:r>
              <a:rPr lang="uk-UA" sz="3200" b="1">
                <a:solidFill>
                  <a:srgbClr val="EB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uk-UA" sz="3200" b="1" err="1">
                <a:solidFill>
                  <a:srgbClr val="EB3300"/>
                </a:solidFill>
                <a:latin typeface="Calibri"/>
                <a:ea typeface="Calibri"/>
                <a:cs typeface="Calibri"/>
                <a:sym typeface="Calibri"/>
              </a:rPr>
              <a:t>Scholar</a:t>
            </a:r>
            <a:r>
              <a:rPr lang="uk-UA" sz="3200" b="1">
                <a:solidFill>
                  <a:srgbClr val="EB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uk-UA" sz="3200" b="1" err="1">
                <a:solidFill>
                  <a:srgbClr val="EB3300"/>
                </a:solidFill>
                <a:latin typeface="Calibri"/>
                <a:ea typeface="Calibri"/>
                <a:cs typeface="Calibri"/>
                <a:sym typeface="Calibri"/>
              </a:rPr>
              <a:t>Program</a:t>
            </a:r>
            <a:endParaRPr lang="uk-UA" sz="3200" b="1">
              <a:solidFill>
                <a:srgbClr val="EB3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20"/>
          <p:cNvSpPr txBox="1"/>
          <p:nvPr/>
        </p:nvSpPr>
        <p:spPr>
          <a:xfrm>
            <a:off x="1107973" y="1572525"/>
            <a:ext cx="9900337" cy="5109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4"/>
            <a:r>
              <a:rPr lang="uk-UA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Програма передбачає проведення досліджень </a:t>
            </a:r>
          </a:p>
          <a:p>
            <a:pPr lvl="4"/>
            <a:r>
              <a:rPr lang="uk-UA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університетах США на період від трьох до дев’яти місяців.</a:t>
            </a:r>
            <a:endParaRPr lang="uk-UA"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-UA" sz="2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Кваліфікаційні вимоги. У конкурсі можуть брати участь: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-UA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викладачі й дослідники наукових товариств, навчальних та дослідницьких інституцій найвищого рівня (університети, інститути та академії), які на момент подання заявки мають науковий ступінь кандидата наук або доктора філософії/доктора мистецтва, доктора наук;</a:t>
            </a: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-UA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дослідники без наукового ступеня з повною вищою освітою (спеціаліст, магістр), з досвідом науково-дослідної роботи не менше семи років й науковим авторитетом у відповідній галузі знань, з наявними публікаціями (статті, монографії або ж розділи у монографіях) у вітчизняних та/або іноземних (міжнародних) наукових фахових виданнях;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917736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9273" y="465230"/>
            <a:ext cx="1133858" cy="1209042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1"/>
          <p:cNvSpPr txBox="1"/>
          <p:nvPr/>
        </p:nvSpPr>
        <p:spPr>
          <a:xfrm>
            <a:off x="2733675" y="847806"/>
            <a:ext cx="8576355" cy="57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B3300"/>
              </a:buClr>
              <a:buSzPts val="3200"/>
              <a:buFont typeface="Calibri"/>
              <a:buNone/>
            </a:pPr>
            <a:r>
              <a:rPr lang="uk-UA" sz="3200" b="1" err="1">
                <a:solidFill>
                  <a:srgbClr val="EB3300"/>
                </a:solidFill>
                <a:latin typeface="Calibri"/>
                <a:ea typeface="Calibri"/>
                <a:cs typeface="Calibri"/>
                <a:sym typeface="Calibri"/>
              </a:rPr>
              <a:t>Fulbright</a:t>
            </a:r>
            <a:r>
              <a:rPr lang="uk-UA" sz="3200" b="1">
                <a:solidFill>
                  <a:srgbClr val="EB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uk-UA" sz="3200" b="1" err="1">
                <a:solidFill>
                  <a:srgbClr val="EB3300"/>
                </a:solidFill>
                <a:latin typeface="Calibri"/>
                <a:ea typeface="Calibri"/>
                <a:cs typeface="Calibri"/>
                <a:sym typeface="Calibri"/>
              </a:rPr>
              <a:t>Visiting</a:t>
            </a:r>
            <a:r>
              <a:rPr lang="uk-UA" sz="3200" b="1">
                <a:solidFill>
                  <a:srgbClr val="EB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uk-UA" sz="3200" b="1" err="1">
                <a:solidFill>
                  <a:srgbClr val="EB3300"/>
                </a:solidFill>
                <a:latin typeface="Calibri"/>
                <a:ea typeface="Calibri"/>
                <a:cs typeface="Calibri"/>
                <a:sym typeface="Calibri"/>
              </a:rPr>
              <a:t>Scholar</a:t>
            </a:r>
            <a:r>
              <a:rPr lang="uk-UA" sz="3200" b="1">
                <a:solidFill>
                  <a:srgbClr val="EB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uk-UA" sz="3200" b="1" err="1">
                <a:solidFill>
                  <a:srgbClr val="EB3300"/>
                </a:solidFill>
                <a:latin typeface="Calibri"/>
                <a:ea typeface="Calibri"/>
                <a:cs typeface="Calibri"/>
                <a:sym typeface="Calibri"/>
              </a:rPr>
              <a:t>Program</a:t>
            </a:r>
            <a:endParaRPr sz="3200" b="1">
              <a:solidFill>
                <a:srgbClr val="EB3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21"/>
          <p:cNvSpPr txBox="1"/>
          <p:nvPr/>
        </p:nvSpPr>
        <p:spPr>
          <a:xfrm>
            <a:off x="1107973" y="1844675"/>
            <a:ext cx="9900337" cy="335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діячі культури й мистецтва, фахівці з </a:t>
            </a:r>
            <a:r>
              <a:rPr lang="uk-UA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бібліотекарства</a:t>
            </a:r>
            <a:r>
              <a:rPr lang="uk-UA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та музейної справи, журналісти та громадські діячі – з повною вищою освітою (спеціаліст, магістр), досвідом науково-дослідної роботи не менше семи років, значними професійними досягненнями, науковим доробком в обраній галузі дослідження (статті, монографії або ж розділи у монографіях) у вітчизняних та/або іноземних (міжнародних) фахових наукових виданнях.</a:t>
            </a: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uk-UA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3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-UA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Кінцевий термін подання документів </a:t>
            </a:r>
            <a:r>
              <a:rPr lang="uk-UA" sz="2400" b="0" i="0" u="none" strike="noStrike" cap="none" dirty="0">
                <a:solidFill>
                  <a:srgbClr val="212529"/>
                </a:solidFill>
                <a:latin typeface="Montserrat"/>
                <a:ea typeface="Montserrat"/>
                <a:cs typeface="Montserrat"/>
                <a:sym typeface="Montserrat"/>
              </a:rPr>
              <a:t>–</a:t>
            </a:r>
            <a:r>
              <a:rPr lang="uk-UA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uk-UA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15 жовтня 202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uk-UA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року</a:t>
            </a:r>
            <a:endParaRPr dirty="0"/>
          </a:p>
        </p:txBody>
      </p:sp>
      <p:pic>
        <p:nvPicPr>
          <p:cNvPr id="254" name="Google Shape;25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3690" y="4233532"/>
            <a:ext cx="944882" cy="11978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57938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2"/>
          <p:cNvSpPr/>
          <p:nvPr/>
        </p:nvSpPr>
        <p:spPr>
          <a:xfrm>
            <a:off x="1139300" y="1886457"/>
            <a:ext cx="10170730" cy="4265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uk-UA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УСІ ДОКУМЕНТИ АНГЛІЙСЬКОЮ МОВОЮ:</a:t>
            </a:r>
            <a:endParaRPr dirty="0">
              <a:solidFill>
                <a:schemeClr val="tx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uk-UA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онлайнова анкета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uk-UA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опис проєкту наукових досліджень обсягом не більше 5-ти сторінок,  3.500 слів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uk-UA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бібліографія до наукового проєкту обсягом 1-3 сторінки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uk-UA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curriculum vitae 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uk-UA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три рекомендаційні листи </a:t>
            </a:r>
            <a:r>
              <a:rPr lang="uk-UA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(рекомендодавці виповнюють відповідні онлайн форми англійською мовою)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uk-UA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лист-запрошення з американської інституції (за наявності, не є обов’язковим документом, але бажаним)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uk-UA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обов'язкова додаткова форма – </a:t>
            </a:r>
            <a:r>
              <a:rPr lang="uk-UA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Згода на обробку персональних даних.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0" name="Google Shape;26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9273" y="465230"/>
            <a:ext cx="1133858" cy="1209042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2"/>
          <p:cNvSpPr txBox="1"/>
          <p:nvPr/>
        </p:nvSpPr>
        <p:spPr>
          <a:xfrm>
            <a:off x="2733675" y="847806"/>
            <a:ext cx="8576355" cy="57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Font typeface="Calibri"/>
              <a:buNone/>
            </a:pPr>
            <a:r>
              <a:rPr lang="uk-UA" sz="3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Комплект документів для участі у конкурсі: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020817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53C2186-8DD0-4DA8-8CB4-2ED7EDD47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9300" y="1883229"/>
            <a:ext cx="1031289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  <a:t>наукові досягнення й напрацювання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  <a:t>послідовність наукових намагань, зв’язок попередньо набутого досвіду з цілями й завданнями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  <a:t> заявленими на конкурс проєктом дослідження 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  <a:t>добре розроблений план проведення наукового дослідження  з чітким обґрунтуванням важливості його реалізації для українських, рівно ж і американських, інституцій, та відповідної галузі у цілому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  <a:t>переконливо продемонстрований потенціал до співпраці з американськими та українськими колегами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  <a:t>важливість дослідницького проєкту для відновлення й розбудови України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  <a:t>готовність до ініціювання й упровадження нових курсів/проєктів/програм з дотичної спеціалізації/фаху, поширення й популяризація отриманих результатів проведеного дослідження по поверненні в Україну.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FFCC122-8A12-490E-AC97-8CF825670263}"/>
              </a:ext>
            </a:extLst>
          </p:cNvPr>
          <p:cNvSpPr txBox="1">
            <a:spLocks/>
          </p:cNvSpPr>
          <p:nvPr/>
        </p:nvSpPr>
        <p:spPr>
          <a:xfrm>
            <a:off x="2733675" y="847806"/>
            <a:ext cx="8576355" cy="5762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uk-UA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Критерії добору кандидатів:</a:t>
            </a:r>
          </a:p>
        </p:txBody>
      </p:sp>
      <p:pic>
        <p:nvPicPr>
          <p:cNvPr id="2" name="Google Shape;229;p18" descr="Зображення, що містить косметика, палітра, косметичний, вікно&#10;&#10;Автоматично згенерований опис">
            <a:extLst>
              <a:ext uri="{FF2B5EF4-FFF2-40B4-BE49-F238E27FC236}">
                <a16:creationId xmlns:a16="http://schemas.microsoft.com/office/drawing/2014/main" id="{114C79D8-6217-9735-7018-1320B4D139E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1824" y="454549"/>
            <a:ext cx="1036322" cy="1024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1115109"/>
      </p:ext>
    </p:extLst>
  </p:cSld>
  <p:clrMapOvr>
    <a:masterClrMapping/>
  </p:clrMapOvr>
  <p:transition advClick="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5"/>
          <p:cNvSpPr/>
          <p:nvPr/>
        </p:nvSpPr>
        <p:spPr>
          <a:xfrm>
            <a:off x="1" y="0"/>
            <a:ext cx="12191999" cy="4627563"/>
          </a:xfrm>
          <a:prstGeom prst="rect">
            <a:avLst/>
          </a:prstGeom>
          <a:solidFill>
            <a:srgbClr val="4154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45"/>
          <p:cNvSpPr txBox="1"/>
          <p:nvPr/>
        </p:nvSpPr>
        <p:spPr>
          <a:xfrm>
            <a:off x="1007122" y="4696668"/>
            <a:ext cx="10994378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uk-UA" sz="2400" b="1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Ірина </a:t>
            </a:r>
            <a:r>
              <a:rPr lang="uk-UA" sz="2400" b="1" i="1" dirty="0" err="1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Карамишева</a:t>
            </a:r>
            <a:endParaRPr lang="uk-UA" sz="2400" b="1" i="1" dirty="0">
              <a:solidFill>
                <a:srgbClr val="4154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en-US" altLang="uk-UA" sz="2000" b="1" dirty="0">
                <a:solidFill>
                  <a:srgbClr val="41546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Fulbright Visiting Scholar Program </a:t>
            </a:r>
            <a:endParaRPr lang="uk-UA" altLang="uk-UA" sz="2000" b="1" dirty="0">
              <a:solidFill>
                <a:srgbClr val="415463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uk-UA" sz="21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Національний університет «Львівська політехніка», Львів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en-US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University of California, Davis, CA</a:t>
            </a:r>
            <a:r>
              <a:rPr lang="uk-UA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, 20</a:t>
            </a:r>
            <a:r>
              <a:rPr lang="en-US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23</a:t>
            </a:r>
            <a:r>
              <a:rPr lang="uk-UA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-20</a:t>
            </a:r>
            <a:r>
              <a:rPr lang="en-US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24</a:t>
            </a:r>
            <a:endParaRPr sz="2200" i="1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22FE33-E99A-8677-3292-1D34BBFD68AB}"/>
              </a:ext>
            </a:extLst>
          </p:cNvPr>
          <p:cNvSpPr txBox="1"/>
          <p:nvPr/>
        </p:nvSpPr>
        <p:spPr>
          <a:xfrm>
            <a:off x="7473949" y="2129712"/>
            <a:ext cx="452755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Лінгвістика</a:t>
            </a: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lang="uk-UA" sz="2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Сучасні тенденції у </a:t>
            </a:r>
            <a:r>
              <a:rPr lang="uk-UA" sz="22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контрастивних</a:t>
            </a:r>
            <a:r>
              <a:rPr lang="uk-UA" sz="2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граматичних студіях (англійсько-українські паралелі)</a:t>
            </a:r>
          </a:p>
        </p:txBody>
      </p:sp>
      <p:pic>
        <p:nvPicPr>
          <p:cNvPr id="7" name="Рисунок 6" descr="Зображення, що містить Обличчя людини, одежа, особа, усмішка&#10;&#10;Автоматично згенерований опис">
            <a:extLst>
              <a:ext uri="{FF2B5EF4-FFF2-40B4-BE49-F238E27FC236}">
                <a16:creationId xmlns:a16="http://schemas.microsoft.com/office/drawing/2014/main" id="{A0C2BF65-AAE4-8186-D407-12FB293964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1"/>
          <a:stretch/>
        </p:blipFill>
        <p:spPr>
          <a:xfrm>
            <a:off x="0" y="0"/>
            <a:ext cx="6786880" cy="461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546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5"/>
          <p:cNvSpPr/>
          <p:nvPr/>
        </p:nvSpPr>
        <p:spPr>
          <a:xfrm>
            <a:off x="1" y="0"/>
            <a:ext cx="12191999" cy="4627563"/>
          </a:xfrm>
          <a:prstGeom prst="rect">
            <a:avLst/>
          </a:prstGeom>
          <a:solidFill>
            <a:srgbClr val="4154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Рисунок 4" descr="Зображення, що містить стіна, одежа, особа, Обличчя людини&#10;&#10;Автоматично згенерований опис">
            <a:extLst>
              <a:ext uri="{FF2B5EF4-FFF2-40B4-BE49-F238E27FC236}">
                <a16:creationId xmlns:a16="http://schemas.microsoft.com/office/drawing/2014/main" id="{1D17B15C-FCE9-BDFA-7EA7-ACA20CBC57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7"/>
          <a:stretch/>
        </p:blipFill>
        <p:spPr>
          <a:xfrm>
            <a:off x="0" y="-1"/>
            <a:ext cx="5417821" cy="6871251"/>
          </a:xfrm>
          <a:prstGeom prst="rect">
            <a:avLst/>
          </a:prstGeom>
        </p:spPr>
      </p:pic>
      <p:sp>
        <p:nvSpPr>
          <p:cNvPr id="429" name="Google Shape;429;p45"/>
          <p:cNvSpPr txBox="1"/>
          <p:nvPr/>
        </p:nvSpPr>
        <p:spPr>
          <a:xfrm>
            <a:off x="5894082" y="4696668"/>
            <a:ext cx="5765295" cy="1785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uk-UA" sz="2400" b="1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Уляна Щурко</a:t>
            </a:r>
            <a:endParaRPr lang="en-US" sz="2400" b="1" i="1" dirty="0">
              <a:solidFill>
                <a:srgbClr val="4154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en-US" altLang="uk-UA" sz="2100" b="1" dirty="0">
                <a:solidFill>
                  <a:srgbClr val="41546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Fulbright Visiting Scholar Program </a:t>
            </a:r>
            <a:endParaRPr lang="uk-UA" altLang="uk-UA" sz="2100" b="1" dirty="0">
              <a:solidFill>
                <a:srgbClr val="415463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uk-UA" sz="21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Львівська національна академія мистецтв</a:t>
            </a:r>
            <a:r>
              <a:rPr lang="ru-RU" sz="21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uk-UA" sz="21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Львів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en-US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University at Buffalo, The State University of New York, Buffalo, NY</a:t>
            </a:r>
            <a:r>
              <a:rPr lang="uk-UA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, 20</a:t>
            </a:r>
            <a:r>
              <a:rPr lang="en-US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23</a:t>
            </a:r>
            <a:r>
              <a:rPr lang="uk-UA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24</a:t>
            </a:r>
            <a:endParaRPr sz="2200" i="1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22FE33-E99A-8677-3292-1D34BBFD68AB}"/>
              </a:ext>
            </a:extLst>
          </p:cNvPr>
          <p:cNvSpPr txBox="1"/>
          <p:nvPr/>
        </p:nvSpPr>
        <p:spPr>
          <a:xfrm>
            <a:off x="5902959" y="2129712"/>
            <a:ext cx="575641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Зв’язки з громадськістю/Управління </a:t>
            </a:r>
            <a:r>
              <a:rPr lang="ru-RU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брендом</a:t>
            </a: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lang="uk-UA" sz="2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Програми з менеджменту мистецтва як відповідь на наслідки війни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3"/>
          <p:cNvSpPr/>
          <p:nvPr/>
        </p:nvSpPr>
        <p:spPr>
          <a:xfrm>
            <a:off x="13707" y="-10276"/>
            <a:ext cx="12178293" cy="4627562"/>
          </a:xfrm>
          <a:prstGeom prst="rect">
            <a:avLst/>
          </a:prstGeom>
          <a:solidFill>
            <a:srgbClr val="4154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54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33"/>
          <p:cNvSpPr txBox="1"/>
          <p:nvPr/>
        </p:nvSpPr>
        <p:spPr>
          <a:xfrm>
            <a:off x="1015999" y="4954588"/>
            <a:ext cx="9339284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uk-UA" sz="2400" b="1" i="1" dirty="0">
                <a:solidFill>
                  <a:srgbClr val="41546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Віктор Миронюк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uk-UA" sz="2200" b="1" dirty="0" err="1">
                <a:solidFill>
                  <a:srgbClr val="41546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Fulbright</a:t>
            </a:r>
            <a:r>
              <a:rPr lang="uk-UA" sz="2200" b="1" dirty="0">
                <a:solidFill>
                  <a:srgbClr val="41546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uk-UA" sz="2200" b="1" dirty="0" err="1">
                <a:solidFill>
                  <a:srgbClr val="41546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Visiting</a:t>
            </a:r>
            <a:r>
              <a:rPr lang="uk-UA" sz="2200" b="1" dirty="0">
                <a:solidFill>
                  <a:srgbClr val="41546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uk-UA" sz="2200" b="1" dirty="0" err="1">
                <a:solidFill>
                  <a:srgbClr val="41546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Scholar</a:t>
            </a:r>
            <a:r>
              <a:rPr lang="uk-UA" sz="2200" b="1" dirty="0">
                <a:solidFill>
                  <a:srgbClr val="41546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uk-UA" sz="2200" b="1" dirty="0" err="1">
                <a:solidFill>
                  <a:srgbClr val="41546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Program</a:t>
            </a:r>
            <a:r>
              <a:rPr lang="uk-UA" sz="2200" b="1" dirty="0">
                <a:solidFill>
                  <a:srgbClr val="41546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endParaRPr sz="2200" b="1" dirty="0">
              <a:solidFill>
                <a:srgbClr val="415463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200"/>
              <a:buFont typeface="Arial"/>
              <a:buNone/>
            </a:pPr>
            <a:r>
              <a:rPr lang="uk-UA" sz="2200" dirty="0">
                <a:solidFill>
                  <a:srgbClr val="41546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Національний університет біоресурсів і природокористування України, Київ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200"/>
              <a:buFont typeface="Arial"/>
              <a:buNone/>
            </a:pPr>
            <a:r>
              <a:rPr lang="en-US" sz="2200" i="1" dirty="0">
                <a:solidFill>
                  <a:srgbClr val="41546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USDA Forest Service Pacific Northwest Research Station, Corvallis, OR</a:t>
            </a:r>
            <a:r>
              <a:rPr lang="uk-UA" sz="2200" i="1" dirty="0">
                <a:solidFill>
                  <a:srgbClr val="41546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2020-2021</a:t>
            </a:r>
            <a:r>
              <a:rPr lang="uk-UA" sz="2200" i="1" dirty="0">
                <a:solidFill>
                  <a:srgbClr val="415463"/>
                </a:solidFill>
                <a:latin typeface="Arial Narrow"/>
                <a:ea typeface="Arial Narrow"/>
                <a:cs typeface="Arial Narrow"/>
                <a:sym typeface="Arial Narrow"/>
              </a:rPr>
              <a:t>	</a:t>
            </a:r>
            <a:endParaRPr sz="2200" i="1" dirty="0">
              <a:solidFill>
                <a:srgbClr val="415463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" name="Рисунок 2" descr="Зображення, що містить трава, небо, надворі, будівля&#10;&#10;Автоматично згенерований опис">
            <a:extLst>
              <a:ext uri="{FF2B5EF4-FFF2-40B4-BE49-F238E27FC236}">
                <a16:creationId xmlns:a16="http://schemas.microsoft.com/office/drawing/2014/main" id="{CF84E77A-A34E-4DFF-AF66-03446CF0D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7" y="0"/>
            <a:ext cx="7049437" cy="46172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3ABA8E-46CA-D3F6-0C5E-F73F48EBD2E1}"/>
              </a:ext>
            </a:extLst>
          </p:cNvPr>
          <p:cNvSpPr txBox="1"/>
          <p:nvPr/>
        </p:nvSpPr>
        <p:spPr>
          <a:xfrm>
            <a:off x="7231443" y="2407021"/>
            <a:ext cx="481012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Природничі науки | </a:t>
            </a:r>
            <a:r>
              <a:rPr lang="uk-UA" sz="2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Відстеження фрагментації лісів в Україні та Західній частині США: порівняльний аналіз на основі даних дистанційного зондування та значення для управління</a:t>
            </a:r>
          </a:p>
        </p:txBody>
      </p:sp>
    </p:spTree>
    <p:extLst>
      <p:ext uri="{BB962C8B-B14F-4D97-AF65-F5344CB8AC3E}">
        <p14:creationId xmlns:p14="http://schemas.microsoft.com/office/powerpoint/2010/main" val="73017218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007C6-9D87-FF41-9CBE-210BA160C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4B252A73-220A-0FD5-AE18-CABFBB9D3860}"/>
              </a:ext>
            </a:extLst>
          </p:cNvPr>
          <p:cNvSpPr/>
          <p:nvPr/>
        </p:nvSpPr>
        <p:spPr>
          <a:xfrm>
            <a:off x="26407" y="-29326"/>
            <a:ext cx="12178293" cy="4627562"/>
          </a:xfrm>
          <a:prstGeom prst="rect">
            <a:avLst/>
          </a:prstGeom>
          <a:solidFill>
            <a:srgbClr val="415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dirty="0">
              <a:solidFill>
                <a:srgbClr val="415463"/>
              </a:solidFill>
            </a:endParaRPr>
          </a:p>
        </p:txBody>
      </p:sp>
      <p:sp>
        <p:nvSpPr>
          <p:cNvPr id="28675" name="Text Box 7">
            <a:extLst>
              <a:ext uri="{FF2B5EF4-FFF2-40B4-BE49-F238E27FC236}">
                <a16:creationId xmlns:a16="http://schemas.microsoft.com/office/drawing/2014/main" id="{91D25659-6471-B0FB-8810-ACBA6EE72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999" y="4946650"/>
            <a:ext cx="914876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SzPct val="80000"/>
              <a:buFont typeface="Courier New" panose="02070309020205020404" pitchFamily="49" charset="0"/>
              <a:buChar char="o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uk-UA" altLang="uk-UA" sz="2400" b="1" i="1" dirty="0">
                <a:solidFill>
                  <a:srgbClr val="415463"/>
                </a:solidFill>
                <a:cs typeface="Calibri" panose="020F0502020204030204" pitchFamily="34" charset="0"/>
              </a:rPr>
              <a:t>Павло </a:t>
            </a:r>
            <a:r>
              <a:rPr lang="uk-UA" altLang="uk-UA" sz="2400" b="1" i="1" dirty="0" err="1">
                <a:solidFill>
                  <a:srgbClr val="415463"/>
                </a:solidFill>
                <a:cs typeface="Calibri" panose="020F0502020204030204" pitchFamily="34" charset="0"/>
              </a:rPr>
              <a:t>Арданов</a:t>
            </a:r>
            <a:endParaRPr lang="en-US" altLang="uk-UA" sz="2400" b="1" i="1" dirty="0">
              <a:solidFill>
                <a:srgbClr val="415463"/>
              </a:solidFill>
              <a:cs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altLang="uk-UA" sz="2200" b="1" dirty="0">
                <a:solidFill>
                  <a:srgbClr val="415463"/>
                </a:solidFill>
                <a:cs typeface="Calibri" panose="020F0502020204030204" pitchFamily="34" charset="0"/>
              </a:rPr>
              <a:t>Fulbright Visiting Scholar Program </a:t>
            </a:r>
            <a:endParaRPr lang="uk-UA" altLang="uk-UA" sz="2200" b="1" dirty="0">
              <a:solidFill>
                <a:srgbClr val="415463"/>
              </a:solidFill>
              <a:cs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  <a:defRPr/>
            </a:pPr>
            <a:r>
              <a:rPr lang="uk-UA" altLang="uk-UA" sz="2200" dirty="0">
                <a:solidFill>
                  <a:srgbClr val="415463"/>
                </a:solidFill>
                <a:cs typeface="Calibri" panose="020F0502020204030204" pitchFamily="34" charset="0"/>
              </a:rPr>
              <a:t>Громадська спілка «</a:t>
            </a:r>
            <a:r>
              <a:rPr lang="uk-UA" altLang="uk-UA" sz="2200" dirty="0" err="1">
                <a:solidFill>
                  <a:srgbClr val="415463"/>
                </a:solidFill>
                <a:cs typeface="Calibri" panose="020F0502020204030204" pitchFamily="34" charset="0"/>
              </a:rPr>
              <a:t>Пермакультура</a:t>
            </a:r>
            <a:r>
              <a:rPr lang="uk-UA" altLang="uk-UA" sz="2200" dirty="0">
                <a:solidFill>
                  <a:srgbClr val="415463"/>
                </a:solidFill>
                <a:cs typeface="Calibri" panose="020F0502020204030204" pitchFamily="34" charset="0"/>
              </a:rPr>
              <a:t> в Україні</a:t>
            </a:r>
            <a:r>
              <a:rPr lang="ru-RU" altLang="uk-UA" sz="2200" dirty="0">
                <a:solidFill>
                  <a:srgbClr val="415463"/>
                </a:solidFill>
                <a:cs typeface="Calibri" panose="020F0502020204030204" pitchFamily="34" charset="0"/>
              </a:rPr>
              <a:t>», </a:t>
            </a:r>
            <a:r>
              <a:rPr lang="uk-UA" altLang="uk-UA" sz="2200" dirty="0">
                <a:solidFill>
                  <a:srgbClr val="415463"/>
                </a:solidFill>
                <a:cs typeface="Calibri" panose="020F0502020204030204" pitchFamily="34" charset="0"/>
              </a:rPr>
              <a:t>Київ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  <a:defRPr/>
            </a:pPr>
            <a:r>
              <a:rPr lang="en-US" altLang="uk-UA" sz="2200" i="1" dirty="0">
                <a:solidFill>
                  <a:srgbClr val="415463"/>
                </a:solidFill>
                <a:cs typeface="Calibri" panose="020F0502020204030204" pitchFamily="34" charset="0"/>
              </a:rPr>
              <a:t>University of California, Davis, CA, 2019-2020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27843B-ED47-C18F-CAD8-5982DC2970B0}"/>
              </a:ext>
            </a:extLst>
          </p:cNvPr>
          <p:cNvSpPr txBox="1"/>
          <p:nvPr/>
        </p:nvSpPr>
        <p:spPr>
          <a:xfrm>
            <a:off x="7231443" y="2822657"/>
            <a:ext cx="481012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Сільське господарство</a:t>
            </a:r>
            <a:r>
              <a:rPr lang="ru-RU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lang="uk-UA" sz="2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Дизайн </a:t>
            </a:r>
            <a:r>
              <a:rPr lang="uk-UA" sz="22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полікультур</a:t>
            </a:r>
            <a:r>
              <a:rPr lang="uk-UA" sz="2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та відкритих баз даних для створення стійких екосистем</a:t>
            </a:r>
            <a:endParaRPr lang="uk-UA" sz="2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 descr="Зображення, що містить особа, одежа, просто неба, Обличчя людини&#10;&#10;Автоматично згенерований опис">
            <a:extLst>
              <a:ext uri="{FF2B5EF4-FFF2-40B4-BE49-F238E27FC236}">
                <a16:creationId xmlns:a16="http://schemas.microsoft.com/office/drawing/2014/main" id="{B7013E7D-2BCF-53BF-E263-0D0CC221A9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8"/>
          <a:stretch/>
        </p:blipFill>
        <p:spPr>
          <a:xfrm>
            <a:off x="0" y="0"/>
            <a:ext cx="7068311" cy="461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553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>
          <a:extLst>
            <a:ext uri="{FF2B5EF4-FFF2-40B4-BE49-F238E27FC236}">
              <a16:creationId xmlns:a16="http://schemas.microsoft.com/office/drawing/2014/main" id="{EB185D99-F1EC-C336-40B4-F92A02913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5">
            <a:extLst>
              <a:ext uri="{FF2B5EF4-FFF2-40B4-BE49-F238E27FC236}">
                <a16:creationId xmlns:a16="http://schemas.microsoft.com/office/drawing/2014/main" id="{0D8DC6BF-5FCC-E2E9-8BBD-A5C405A903AA}"/>
              </a:ext>
            </a:extLst>
          </p:cNvPr>
          <p:cNvSpPr/>
          <p:nvPr/>
        </p:nvSpPr>
        <p:spPr>
          <a:xfrm>
            <a:off x="1" y="0"/>
            <a:ext cx="12191999" cy="4627563"/>
          </a:xfrm>
          <a:prstGeom prst="rect">
            <a:avLst/>
          </a:prstGeom>
          <a:solidFill>
            <a:srgbClr val="4154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45">
            <a:extLst>
              <a:ext uri="{FF2B5EF4-FFF2-40B4-BE49-F238E27FC236}">
                <a16:creationId xmlns:a16="http://schemas.microsoft.com/office/drawing/2014/main" id="{5F7EB1C1-F692-7189-3DFC-C5CE39FDEBB3}"/>
              </a:ext>
            </a:extLst>
          </p:cNvPr>
          <p:cNvSpPr txBox="1"/>
          <p:nvPr/>
        </p:nvSpPr>
        <p:spPr>
          <a:xfrm>
            <a:off x="1007122" y="5011628"/>
            <a:ext cx="9976829" cy="1785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uk-UA" sz="2400" b="1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Оксана Лялька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en-US" sz="2100" b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Fulbright Research and Development Program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uk-UA" sz="21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Львівський національний медичний університет імені Данила Галицького, Львів </a:t>
            </a:r>
            <a:r>
              <a:rPr lang="en-US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University of Texas, McGovern Medical School,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100"/>
              <a:buFont typeface="Arial"/>
              <a:buNone/>
            </a:pPr>
            <a:r>
              <a:rPr lang="en-US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University of Colorado, Boulder, CO, 2012-2013</a:t>
            </a:r>
            <a:endParaRPr sz="2200" i="1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C7D35E-201A-34A2-2537-657C61C63B09}"/>
              </a:ext>
            </a:extLst>
          </p:cNvPr>
          <p:cNvSpPr txBox="1"/>
          <p:nvPr/>
        </p:nvSpPr>
        <p:spPr>
          <a:xfrm>
            <a:off x="7125629" y="2129712"/>
            <a:ext cx="466121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Нейролінгвістика | </a:t>
            </a:r>
            <a:r>
              <a:rPr lang="uk-UA" sz="2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Обробка морфолого-синтаксичної структури мови при афазії</a:t>
            </a:r>
          </a:p>
        </p:txBody>
      </p:sp>
      <p:pic>
        <p:nvPicPr>
          <p:cNvPr id="5" name="Рисунок 4" descr="Зображення, що містить одежа, особа, Обличчя людини, стіна&#10;&#10;Автоматично згенерований опис">
            <a:extLst>
              <a:ext uri="{FF2B5EF4-FFF2-40B4-BE49-F238E27FC236}">
                <a16:creationId xmlns:a16="http://schemas.microsoft.com/office/drawing/2014/main" id="{D4EE7512-0C58-D0B6-3232-BE9289A2F6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2"/>
          <a:stretch/>
        </p:blipFill>
        <p:spPr>
          <a:xfrm>
            <a:off x="-1" y="-10784"/>
            <a:ext cx="6772417" cy="463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8821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Google Shape;567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53412" y="620713"/>
            <a:ext cx="5705475" cy="576262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64"/>
          <p:cNvSpPr txBox="1"/>
          <p:nvPr/>
        </p:nvSpPr>
        <p:spPr>
          <a:xfrm>
            <a:off x="4125685" y="1843319"/>
            <a:ext cx="8066316" cy="3600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Програма імені Фулбрайта в Україні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Інститут Міжнародної Освіти • Київський офіс</a:t>
            </a:r>
            <a:endParaRPr sz="30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1258888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125888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вул. Еспланадна, 20, кімн. 904</a:t>
            </a:r>
            <a:endParaRPr/>
          </a:p>
          <a:p>
            <a:pPr marL="0" marR="0" lvl="0" indent="125888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Київ, 01001, Україна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125888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Teл: +380 (44) 287 07 77</a:t>
            </a:r>
            <a:endParaRPr/>
          </a:p>
          <a:p>
            <a:pPr marL="0" marR="0" lvl="0" indent="125888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office.ukraine@iie.org</a:t>
            </a:r>
            <a:endParaRPr/>
          </a:p>
          <a:p>
            <a:pPr marL="0" marR="0" lvl="0" indent="125888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 fulbright.org.ua</a:t>
            </a:r>
            <a:endParaRPr sz="2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9" name="Google Shape;569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7942" y="3468750"/>
            <a:ext cx="1197866" cy="119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64" descr="Зображення, що містить бейсбол, гравець, пітчер&#10;&#10;Автоматично згенерований опис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6376" y="3699891"/>
            <a:ext cx="1118618" cy="734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трава, надворі, дерево, дитина&#10;&#10;Автоматично згенерований опис">
            <a:extLst>
              <a:ext uri="{FF2B5EF4-FFF2-40B4-BE49-F238E27FC236}">
                <a16:creationId xmlns:a16="http://schemas.microsoft.com/office/drawing/2014/main" id="{2D6B25D5-8995-49D5-8C4A-D96F49557B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80" b="137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7110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>
          <a:extLst>
            <a:ext uri="{FF2B5EF4-FFF2-40B4-BE49-F238E27FC236}">
              <a16:creationId xmlns:a16="http://schemas.microsoft.com/office/drawing/2014/main" id="{BB2DDF6A-1E88-9282-D8C0-72F5626A7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4">
            <a:extLst>
              <a:ext uri="{FF2B5EF4-FFF2-40B4-BE49-F238E27FC236}">
                <a16:creationId xmlns:a16="http://schemas.microsoft.com/office/drawing/2014/main" id="{4E4D377C-5B8F-10A5-259F-904CC253247D}"/>
              </a:ext>
            </a:extLst>
          </p:cNvPr>
          <p:cNvSpPr/>
          <p:nvPr/>
        </p:nvSpPr>
        <p:spPr>
          <a:xfrm>
            <a:off x="13707" y="-10276"/>
            <a:ext cx="12178293" cy="4627562"/>
          </a:xfrm>
          <a:prstGeom prst="rect">
            <a:avLst/>
          </a:prstGeom>
          <a:solidFill>
            <a:srgbClr val="4154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54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24">
            <a:extLst>
              <a:ext uri="{FF2B5EF4-FFF2-40B4-BE49-F238E27FC236}">
                <a16:creationId xmlns:a16="http://schemas.microsoft.com/office/drawing/2014/main" id="{6B287355-C6FD-A0ED-22AF-704AA28F038C}"/>
              </a:ext>
            </a:extLst>
          </p:cNvPr>
          <p:cNvSpPr txBox="1"/>
          <p:nvPr/>
        </p:nvSpPr>
        <p:spPr>
          <a:xfrm>
            <a:off x="5760216" y="4128900"/>
            <a:ext cx="5822184" cy="1985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uk-UA" sz="2400" b="1" i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Макар Таран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endParaRPr lang="uk-UA" sz="1100" b="1" i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uk-UA" sz="2200" b="1" dirty="0" err="1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Fulbright</a:t>
            </a:r>
            <a:r>
              <a:rPr lang="uk-UA" sz="2200" b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uk-UA" sz="2200" b="1" dirty="0" err="1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Visiting</a:t>
            </a:r>
            <a:r>
              <a:rPr lang="uk-UA" sz="2200" b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uk-UA" sz="2200" b="1" dirty="0" err="1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Scholar</a:t>
            </a:r>
            <a:r>
              <a:rPr lang="uk-UA" sz="2200" b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uk-UA" sz="2200" b="1" dirty="0" err="1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Program</a:t>
            </a:r>
            <a:r>
              <a:rPr lang="uk-UA" sz="2200" b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200" b="1" dirty="0">
              <a:solidFill>
                <a:srgbClr val="4154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200"/>
              <a:buFont typeface="Arial"/>
              <a:buNone/>
            </a:pPr>
            <a:r>
              <a:rPr lang="ru-RU" sz="22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Київський </a:t>
            </a:r>
            <a:r>
              <a:rPr lang="uk-UA" sz="22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національний університет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200"/>
              <a:buFont typeface="Arial"/>
              <a:buNone/>
            </a:pPr>
            <a:r>
              <a:rPr lang="uk-UA" sz="220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імені</a:t>
            </a:r>
            <a:r>
              <a:rPr lang="ru-RU" sz="220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2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Тараса Шевченка</a:t>
            </a:r>
            <a:r>
              <a:rPr lang="uk-UA" sz="22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, Київ</a:t>
            </a:r>
            <a:endParaRPr lang="en-US" sz="2200" i="1" dirty="0">
              <a:solidFill>
                <a:srgbClr val="4154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200"/>
              <a:buFont typeface="Arial"/>
              <a:buNone/>
            </a:pPr>
            <a:r>
              <a:rPr lang="en-US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Arizona State University</a:t>
            </a:r>
            <a:r>
              <a:rPr lang="uk-UA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Tempe, AZ</a:t>
            </a:r>
            <a:r>
              <a:rPr lang="uk-UA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, 2009-2010</a:t>
            </a:r>
            <a:endParaRPr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A3EA2E-4820-2A48-9986-DC1B74622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7" y="0"/>
            <a:ext cx="5486400" cy="6858000"/>
          </a:xfrm>
          <a:prstGeom prst="rect">
            <a:avLst/>
          </a:prstGeom>
        </p:spPr>
      </p:pic>
      <p:pic>
        <p:nvPicPr>
          <p:cNvPr id="2" name="Рисунок 1" descr="Зображення, що містить трава, небо, надворі, стоячий&#10;&#10;Автоматично згенерований опис">
            <a:extLst>
              <a:ext uri="{FF2B5EF4-FFF2-40B4-BE49-F238E27FC236}">
                <a16:creationId xmlns:a16="http://schemas.microsoft.com/office/drawing/2014/main" id="{E74324FD-19C5-0947-2F3E-58A7197CE4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86" r="5514"/>
          <a:stretch/>
        </p:blipFill>
        <p:spPr>
          <a:xfrm>
            <a:off x="13707" y="-10276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82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>
          <a:extLst>
            <a:ext uri="{FF2B5EF4-FFF2-40B4-BE49-F238E27FC236}">
              <a16:creationId xmlns:a16="http://schemas.microsoft.com/office/drawing/2014/main" id="{0B638B65-D620-AEDA-F7C5-A09FE3E43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1">
            <a:extLst>
              <a:ext uri="{FF2B5EF4-FFF2-40B4-BE49-F238E27FC236}">
                <a16:creationId xmlns:a16="http://schemas.microsoft.com/office/drawing/2014/main" id="{4DDAC164-0C9B-999E-5BB4-7E4DD36F35D8}"/>
              </a:ext>
            </a:extLst>
          </p:cNvPr>
          <p:cNvSpPr/>
          <p:nvPr/>
        </p:nvSpPr>
        <p:spPr>
          <a:xfrm>
            <a:off x="13707" y="-29326"/>
            <a:ext cx="12178293" cy="4627562"/>
          </a:xfrm>
          <a:prstGeom prst="rect">
            <a:avLst/>
          </a:prstGeom>
          <a:solidFill>
            <a:srgbClr val="4154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54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51">
            <a:extLst>
              <a:ext uri="{FF2B5EF4-FFF2-40B4-BE49-F238E27FC236}">
                <a16:creationId xmlns:a16="http://schemas.microsoft.com/office/drawing/2014/main" id="{75D86B7E-A281-292C-C4A5-5E8519664BC0}"/>
              </a:ext>
            </a:extLst>
          </p:cNvPr>
          <p:cNvSpPr txBox="1"/>
          <p:nvPr/>
        </p:nvSpPr>
        <p:spPr>
          <a:xfrm>
            <a:off x="1016648" y="3174013"/>
            <a:ext cx="6004638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415463"/>
              </a:buClr>
              <a:buSzPts val="2400"/>
            </a:pPr>
            <a:r>
              <a:rPr lang="uk-UA" sz="22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Сімейна психотерапія | </a:t>
            </a:r>
            <a:r>
              <a:rPr lang="uk-UA" sz="2200" i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Магістерська програма з </a:t>
            </a:r>
            <a:r>
              <a:rPr lang="ru-RU" sz="2200" i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с</a:t>
            </a:r>
            <a:r>
              <a:rPr lang="uk-UA" sz="2200" i="1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імейної</a:t>
            </a:r>
            <a:r>
              <a:rPr lang="uk-UA" sz="2200" i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психотерапії та психотерапії пар</a:t>
            </a:r>
          </a:p>
          <a:p>
            <a:pPr>
              <a:buClr>
                <a:srgbClr val="415463"/>
              </a:buClr>
              <a:buSzPts val="2400"/>
            </a:pPr>
            <a:endParaRPr lang="uk-UA" sz="22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415463"/>
              </a:buClr>
              <a:buSzPts val="2400"/>
            </a:pPr>
            <a:endParaRPr lang="uk-UA" sz="2400" b="1" i="1" dirty="0">
              <a:solidFill>
                <a:srgbClr val="4154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uk-UA" sz="2400" b="1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Марта Приріз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400"/>
              <a:buFont typeface="Arial"/>
              <a:buNone/>
            </a:pPr>
            <a:r>
              <a:rPr lang="en-US" sz="2200" b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Fulbright Graduate Student Program</a:t>
            </a:r>
            <a:r>
              <a:rPr lang="uk-UA" sz="2200" b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200" b="1" dirty="0">
              <a:solidFill>
                <a:srgbClr val="4154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200"/>
              <a:buFont typeface="Arial"/>
              <a:buNone/>
            </a:pPr>
            <a:r>
              <a:rPr lang="ru-RU" sz="22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Психологиня (приватна онлайн-практика, </a:t>
            </a:r>
            <a:r>
              <a:rPr lang="uk-UA" sz="22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«Джерела толерантності», «</a:t>
            </a:r>
            <a:r>
              <a:rPr lang="en-US" sz="22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Genesis</a:t>
            </a:r>
            <a:r>
              <a:rPr lang="uk-UA" sz="2200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»), Дрогобич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5463"/>
              </a:buClr>
              <a:buSzPts val="2200"/>
              <a:buFont typeface="Arial"/>
              <a:buNone/>
            </a:pPr>
            <a:r>
              <a:rPr lang="en-US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Saint Louis University, St. Louis, MO, 20</a:t>
            </a:r>
            <a:r>
              <a:rPr lang="uk-UA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lang="en-US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-20</a:t>
            </a:r>
            <a:r>
              <a:rPr lang="uk-UA" sz="2200" i="1" dirty="0">
                <a:solidFill>
                  <a:srgbClr val="415463"/>
                </a:solidFill>
                <a:latin typeface="Calibri"/>
                <a:ea typeface="Calibri"/>
                <a:cs typeface="Calibri"/>
                <a:sym typeface="Calibri"/>
              </a:rPr>
              <a:t>23</a:t>
            </a:r>
            <a:endParaRPr sz="2200" i="1" dirty="0">
              <a:solidFill>
                <a:srgbClr val="415463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" name="Рисунок 2" descr="Зображення, що містить багаж, особа, одежа, автобус&#10;&#10;Автоматично згенерований опис">
            <a:extLst>
              <a:ext uri="{FF2B5EF4-FFF2-40B4-BE49-F238E27FC236}">
                <a16:creationId xmlns:a16="http://schemas.microsoft.com/office/drawing/2014/main" id="{7B8D4B89-A4C9-8BE8-2BA6-5BC4F0941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78"/>
          <a:stretch/>
        </p:blipFill>
        <p:spPr>
          <a:xfrm>
            <a:off x="7122079" y="-41544"/>
            <a:ext cx="5067100" cy="689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790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1729</TotalTime>
  <Words>3700</Words>
  <Application>Microsoft Office PowerPoint</Application>
  <PresentationFormat>Widescreen</PresentationFormat>
  <Paragraphs>346</Paragraphs>
  <Slides>71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8" baseType="lpstr">
      <vt:lpstr>Wingdings</vt:lpstr>
      <vt:lpstr>Arial</vt:lpstr>
      <vt:lpstr>Calibri</vt:lpstr>
      <vt:lpstr>Montserrat</vt:lpstr>
      <vt:lpstr>Arial Narrow</vt:lpstr>
      <vt:lpstr>Aptos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Luniv, Marian</dc:creator>
  <cp:lastModifiedBy>Barysh, Inna</cp:lastModifiedBy>
  <cp:revision>44</cp:revision>
  <dcterms:created xsi:type="dcterms:W3CDTF">2021-01-11T14:51:02Z</dcterms:created>
  <dcterms:modified xsi:type="dcterms:W3CDTF">2024-03-27T23:18:22Z</dcterms:modified>
</cp:coreProperties>
</file>